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60" r:id="rId5"/>
    <p:sldId id="258" r:id="rId6"/>
    <p:sldId id="1947" r:id="rId7"/>
    <p:sldId id="1953" r:id="rId8"/>
    <p:sldId id="1951" r:id="rId9"/>
    <p:sldId id="1954" r:id="rId10"/>
    <p:sldId id="362" r:id="rId11"/>
    <p:sldId id="1955" r:id="rId12"/>
    <p:sldId id="266" r:id="rId13"/>
    <p:sldId id="284" r:id="rId14"/>
    <p:sldId id="355" r:id="rId15"/>
    <p:sldId id="356" r:id="rId16"/>
    <p:sldId id="379" r:id="rId17"/>
    <p:sldId id="1948" r:id="rId18"/>
    <p:sldId id="354" r:id="rId19"/>
    <p:sldId id="328" r:id="rId20"/>
    <p:sldId id="1946" r:id="rId21"/>
    <p:sldId id="1590" r:id="rId22"/>
    <p:sldId id="285" r:id="rId23"/>
    <p:sldId id="358" r:id="rId24"/>
    <p:sldId id="357" r:id="rId25"/>
    <p:sldId id="359" r:id="rId26"/>
    <p:sldId id="360" r:id="rId27"/>
    <p:sldId id="330" r:id="rId28"/>
    <p:sldId id="329" r:id="rId29"/>
    <p:sldId id="296" r:id="rId30"/>
    <p:sldId id="361" r:id="rId31"/>
    <p:sldId id="331" r:id="rId32"/>
    <p:sldId id="1949" r:id="rId33"/>
    <p:sldId id="371" r:id="rId34"/>
    <p:sldId id="262" r:id="rId35"/>
    <p:sldId id="1956" r:id="rId36"/>
    <p:sldId id="1957" r:id="rId37"/>
    <p:sldId id="373" r:id="rId38"/>
    <p:sldId id="1958" r:id="rId39"/>
    <p:sldId id="1950" r:id="rId40"/>
  </p:sldIdLst>
  <p:sldSz cx="12192000" cy="6858000"/>
  <p:notesSz cx="6797675" cy="9929495"/>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1C75BC"/>
    <a:srgbClr val="FCFD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3" autoAdjust="0"/>
    <p:restoredTop sz="94660"/>
  </p:normalViewPr>
  <p:slideViewPr>
    <p:cSldViewPr snapToGrid="0" showGuides="1">
      <p:cViewPr varScale="1">
        <p:scale>
          <a:sx n="78" d="100"/>
          <a:sy n="78" d="100"/>
        </p:scale>
        <p:origin x="72" y="57"/>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tags" Target="tags/tag10.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D5681936-0126-4B19-827D-FC14AB6022A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D6D4F23A-B445-4766-B800-5CA2484B172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4F23A-B445-4766-B800-5CA2484B172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4F23A-B445-4766-B800-5CA2484B172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4F23A-B445-4766-B800-5CA2484B172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4F23A-B445-4766-B800-5CA2484B172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4F23A-B445-4766-B800-5CA2484B172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4F23A-B445-4766-B800-5CA2484B172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D4F23A-B445-4766-B800-5CA2484B172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0688" y="1241425"/>
            <a:ext cx="5956300" cy="335121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A8340E-284D-4609-BFEA-E676E0F486E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0688" y="1241425"/>
            <a:ext cx="5956300" cy="335121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AA8340E-284D-4609-BFEA-E676E0F486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0"/>
            <a:ext cx="12192000" cy="6858000"/>
          </a:xfrm>
          <a:prstGeom prst="rect">
            <a:avLst/>
          </a:prstGeom>
        </p:spPr>
      </p:pic>
      <p:pic>
        <p:nvPicPr>
          <p:cNvPr id="3" name="图片 2"/>
          <p:cNvPicPr>
            <a:picLocks noChangeAspect="1"/>
          </p:cNvPicPr>
          <p:nvPr userDrawn="1"/>
        </p:nvPicPr>
        <p:blipFill>
          <a:blip r:embed="rId3"/>
          <a:stretch>
            <a:fillRect/>
          </a:stretch>
        </p:blipFill>
        <p:spPr>
          <a:xfrm>
            <a:off x="-1" y="0"/>
            <a:ext cx="12192000" cy="6858000"/>
          </a:xfrm>
          <a:prstGeom prst="rect">
            <a:avLst/>
          </a:prstGeom>
        </p:spPr>
      </p:pic>
      <p:pic>
        <p:nvPicPr>
          <p:cNvPr id="4" name="图片 3"/>
          <p:cNvPicPr>
            <a:picLocks noChangeAspect="1"/>
          </p:cNvPicPr>
          <p:nvPr userDrawn="1"/>
        </p:nvPicPr>
        <p:blipFill>
          <a:blip r:embed="rId4"/>
          <a:stretch>
            <a:fillRect/>
          </a:stretch>
        </p:blipFill>
        <p:spPr>
          <a:xfrm>
            <a:off x="0" y="0"/>
            <a:ext cx="12192000" cy="6858000"/>
          </a:xfrm>
          <a:prstGeom prst="rect">
            <a:avLst/>
          </a:prstGeom>
        </p:spPr>
      </p:pic>
      <p:pic>
        <p:nvPicPr>
          <p:cNvPr id="5" name="图片 4"/>
          <p:cNvPicPr>
            <a:picLocks noChangeAspect="1"/>
          </p:cNvPicPr>
          <p:nvPr userDrawn="1"/>
        </p:nvPicPr>
        <p:blipFill>
          <a:blip r:embed="rId5"/>
          <a:stretch>
            <a:fillRect/>
          </a:stretch>
        </p:blipFill>
        <p:spPr>
          <a:xfrm>
            <a:off x="1279591" y="243464"/>
            <a:ext cx="9632817" cy="63710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D2332BB4-7D05-4AA4-8731-2B47CA44A6BB}" type="slidenum">
              <a:rPr lang="zh-CN" altLang="en-US"/>
            </a:fld>
            <a:endParaRPr lang="zh-CN" alt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933701" y="2844802"/>
            <a:ext cx="3141663" cy="3141663"/>
          </a:xfrm>
          <a:custGeom>
            <a:avLst/>
            <a:gdLst>
              <a:gd name="connsiteX0" fmla="*/ 1570832 w 3141663"/>
              <a:gd name="connsiteY0" fmla="*/ 0 h 3141663"/>
              <a:gd name="connsiteX1" fmla="*/ 3141663 w 3141663"/>
              <a:gd name="connsiteY1" fmla="*/ 1570832 h 3141663"/>
              <a:gd name="connsiteX2" fmla="*/ 1570832 w 3141663"/>
              <a:gd name="connsiteY2" fmla="*/ 3141663 h 3141663"/>
              <a:gd name="connsiteX3" fmla="*/ 0 w 3141663"/>
              <a:gd name="connsiteY3" fmla="*/ 1570832 h 3141663"/>
            </a:gdLst>
            <a:ahLst/>
            <a:cxnLst>
              <a:cxn ang="0">
                <a:pos x="connsiteX0" y="connsiteY0"/>
              </a:cxn>
              <a:cxn ang="0">
                <a:pos x="connsiteX1" y="connsiteY1"/>
              </a:cxn>
              <a:cxn ang="0">
                <a:pos x="connsiteX2" y="connsiteY2"/>
              </a:cxn>
              <a:cxn ang="0">
                <a:pos x="connsiteX3" y="connsiteY3"/>
              </a:cxn>
            </a:cxnLst>
            <a:rect l="l" t="t" r="r" b="b"/>
            <a:pathLst>
              <a:path w="3141663" h="3141663">
                <a:moveTo>
                  <a:pt x="1570832" y="0"/>
                </a:moveTo>
                <a:lnTo>
                  <a:pt x="3141663" y="1570832"/>
                </a:lnTo>
                <a:lnTo>
                  <a:pt x="1570832" y="3141663"/>
                </a:lnTo>
                <a:lnTo>
                  <a:pt x="0" y="1570832"/>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5383214" y="2838450"/>
            <a:ext cx="1512887" cy="1512888"/>
          </a:xfrm>
          <a:custGeom>
            <a:avLst/>
            <a:gdLst>
              <a:gd name="connsiteX0" fmla="*/ 756444 w 1512887"/>
              <a:gd name="connsiteY0" fmla="*/ 0 h 1512888"/>
              <a:gd name="connsiteX1" fmla="*/ 1512887 w 1512887"/>
              <a:gd name="connsiteY1" fmla="*/ 756444 h 1512888"/>
              <a:gd name="connsiteX2" fmla="*/ 756444 w 1512887"/>
              <a:gd name="connsiteY2" fmla="*/ 1512888 h 1512888"/>
              <a:gd name="connsiteX3" fmla="*/ 0 w 1512887"/>
              <a:gd name="connsiteY3" fmla="*/ 756444 h 1512888"/>
            </a:gdLst>
            <a:ahLst/>
            <a:cxnLst>
              <a:cxn ang="0">
                <a:pos x="connsiteX0" y="connsiteY0"/>
              </a:cxn>
              <a:cxn ang="0">
                <a:pos x="connsiteX1" y="connsiteY1"/>
              </a:cxn>
              <a:cxn ang="0">
                <a:pos x="connsiteX2" y="connsiteY2"/>
              </a:cxn>
              <a:cxn ang="0">
                <a:pos x="connsiteX3" y="connsiteY3"/>
              </a:cxn>
            </a:cxnLst>
            <a:rect l="l" t="t" r="r" b="b"/>
            <a:pathLst>
              <a:path w="1512887" h="1512888">
                <a:moveTo>
                  <a:pt x="756444" y="0"/>
                </a:moveTo>
                <a:lnTo>
                  <a:pt x="1512887" y="756444"/>
                </a:lnTo>
                <a:lnTo>
                  <a:pt x="756444" y="1512888"/>
                </a:lnTo>
                <a:lnTo>
                  <a:pt x="0" y="756444"/>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5383214" y="4487863"/>
            <a:ext cx="1512887" cy="1511300"/>
          </a:xfrm>
          <a:custGeom>
            <a:avLst/>
            <a:gdLst>
              <a:gd name="connsiteX0" fmla="*/ 756444 w 1512887"/>
              <a:gd name="connsiteY0" fmla="*/ 0 h 1511300"/>
              <a:gd name="connsiteX1" fmla="*/ 1512887 w 1512887"/>
              <a:gd name="connsiteY1" fmla="*/ 755650 h 1511300"/>
              <a:gd name="connsiteX2" fmla="*/ 756444 w 1512887"/>
              <a:gd name="connsiteY2" fmla="*/ 1511300 h 1511300"/>
              <a:gd name="connsiteX3" fmla="*/ 0 w 1512887"/>
              <a:gd name="connsiteY3" fmla="*/ 755650 h 1511300"/>
            </a:gdLst>
            <a:ahLst/>
            <a:cxnLst>
              <a:cxn ang="0">
                <a:pos x="connsiteX0" y="connsiteY0"/>
              </a:cxn>
              <a:cxn ang="0">
                <a:pos x="connsiteX1" y="connsiteY1"/>
              </a:cxn>
              <a:cxn ang="0">
                <a:pos x="connsiteX2" y="connsiteY2"/>
              </a:cxn>
              <a:cxn ang="0">
                <a:pos x="connsiteX3" y="connsiteY3"/>
              </a:cxn>
            </a:cxnLst>
            <a:rect l="l" t="t" r="r" b="b"/>
            <a:pathLst>
              <a:path w="1512887" h="1511300">
                <a:moveTo>
                  <a:pt x="756444" y="0"/>
                </a:moveTo>
                <a:lnTo>
                  <a:pt x="1512887" y="755650"/>
                </a:lnTo>
                <a:lnTo>
                  <a:pt x="756444" y="1511300"/>
                </a:lnTo>
                <a:lnTo>
                  <a:pt x="0" y="755650"/>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6197601" y="2844802"/>
            <a:ext cx="3140075" cy="3141663"/>
          </a:xfrm>
          <a:custGeom>
            <a:avLst/>
            <a:gdLst>
              <a:gd name="connsiteX0" fmla="*/ 1570038 w 3140075"/>
              <a:gd name="connsiteY0" fmla="*/ 0 h 3141663"/>
              <a:gd name="connsiteX1" fmla="*/ 3140075 w 3140075"/>
              <a:gd name="connsiteY1" fmla="*/ 1570832 h 3141663"/>
              <a:gd name="connsiteX2" fmla="*/ 1570038 w 3140075"/>
              <a:gd name="connsiteY2" fmla="*/ 3141663 h 3141663"/>
              <a:gd name="connsiteX3" fmla="*/ 0 w 3140075"/>
              <a:gd name="connsiteY3" fmla="*/ 1570832 h 3141663"/>
            </a:gdLst>
            <a:ahLst/>
            <a:cxnLst>
              <a:cxn ang="0">
                <a:pos x="connsiteX0" y="connsiteY0"/>
              </a:cxn>
              <a:cxn ang="0">
                <a:pos x="connsiteX1" y="connsiteY1"/>
              </a:cxn>
              <a:cxn ang="0">
                <a:pos x="connsiteX2" y="connsiteY2"/>
              </a:cxn>
              <a:cxn ang="0">
                <a:pos x="connsiteX3" y="connsiteY3"/>
              </a:cxn>
            </a:cxnLst>
            <a:rect l="l" t="t" r="r" b="b"/>
            <a:pathLst>
              <a:path w="3140075" h="3141663">
                <a:moveTo>
                  <a:pt x="1570038" y="0"/>
                </a:moveTo>
                <a:lnTo>
                  <a:pt x="3140075" y="1570832"/>
                </a:lnTo>
                <a:lnTo>
                  <a:pt x="1570038" y="3141663"/>
                </a:lnTo>
                <a:lnTo>
                  <a:pt x="0" y="1570832"/>
                </a:lnTo>
                <a:close/>
              </a:path>
            </a:pathLst>
          </a:custGeom>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454137" y="1990105"/>
            <a:ext cx="2191992" cy="2191990"/>
          </a:xfrm>
          <a:custGeom>
            <a:avLst/>
            <a:gdLst>
              <a:gd name="connsiteX0" fmla="*/ 1095996 w 2191992"/>
              <a:gd name="connsiteY0" fmla="*/ 0 h 2191990"/>
              <a:gd name="connsiteX1" fmla="*/ 2191992 w 2191992"/>
              <a:gd name="connsiteY1" fmla="*/ 1095995 h 2191990"/>
              <a:gd name="connsiteX2" fmla="*/ 1095996 w 2191992"/>
              <a:gd name="connsiteY2" fmla="*/ 2191990 h 2191990"/>
              <a:gd name="connsiteX3" fmla="*/ 0 w 2191992"/>
              <a:gd name="connsiteY3" fmla="*/ 1095995 h 2191990"/>
              <a:gd name="connsiteX4" fmla="*/ 1095996 w 2191992"/>
              <a:gd name="connsiteY4" fmla="*/ 0 h 2191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1992" h="2191990">
                <a:moveTo>
                  <a:pt x="1095996" y="0"/>
                </a:moveTo>
                <a:cubicBezTo>
                  <a:pt x="1701298" y="0"/>
                  <a:pt x="2191992" y="490694"/>
                  <a:pt x="2191992" y="1095995"/>
                </a:cubicBezTo>
                <a:cubicBezTo>
                  <a:pt x="2191992" y="1701296"/>
                  <a:pt x="1701298" y="2191990"/>
                  <a:pt x="1095996" y="2191990"/>
                </a:cubicBezTo>
                <a:cubicBezTo>
                  <a:pt x="490694" y="2191990"/>
                  <a:pt x="0" y="1701296"/>
                  <a:pt x="0" y="1095995"/>
                </a:cubicBezTo>
                <a:cubicBezTo>
                  <a:pt x="0" y="490694"/>
                  <a:pt x="490694" y="0"/>
                  <a:pt x="1095996"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840978" y="1831079"/>
            <a:ext cx="2510046" cy="2510044"/>
          </a:xfrm>
          <a:custGeom>
            <a:avLst/>
            <a:gdLst>
              <a:gd name="connsiteX0" fmla="*/ 1255023 w 2510046"/>
              <a:gd name="connsiteY0" fmla="*/ 0 h 2510044"/>
              <a:gd name="connsiteX1" fmla="*/ 2510046 w 2510046"/>
              <a:gd name="connsiteY1" fmla="*/ 1255022 h 2510044"/>
              <a:gd name="connsiteX2" fmla="*/ 1255023 w 2510046"/>
              <a:gd name="connsiteY2" fmla="*/ 2510044 h 2510044"/>
              <a:gd name="connsiteX3" fmla="*/ 0 w 2510046"/>
              <a:gd name="connsiteY3" fmla="*/ 1255022 h 2510044"/>
              <a:gd name="connsiteX4" fmla="*/ 1255023 w 2510046"/>
              <a:gd name="connsiteY4" fmla="*/ 0 h 2510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0046" h="2510044">
                <a:moveTo>
                  <a:pt x="1255023" y="0"/>
                </a:moveTo>
                <a:cubicBezTo>
                  <a:pt x="1948153" y="0"/>
                  <a:pt x="2510046" y="561892"/>
                  <a:pt x="2510046" y="1255022"/>
                </a:cubicBezTo>
                <a:cubicBezTo>
                  <a:pt x="2510046" y="1948152"/>
                  <a:pt x="1948153" y="2510044"/>
                  <a:pt x="1255023" y="2510044"/>
                </a:cubicBezTo>
                <a:cubicBezTo>
                  <a:pt x="561893" y="2510044"/>
                  <a:pt x="0" y="1948152"/>
                  <a:pt x="0" y="1255022"/>
                </a:cubicBezTo>
                <a:cubicBezTo>
                  <a:pt x="0" y="561892"/>
                  <a:pt x="561893" y="0"/>
                  <a:pt x="1255023"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45872" y="1990105"/>
            <a:ext cx="2191992" cy="2191990"/>
          </a:xfrm>
          <a:custGeom>
            <a:avLst/>
            <a:gdLst>
              <a:gd name="connsiteX0" fmla="*/ 1095996 w 2191992"/>
              <a:gd name="connsiteY0" fmla="*/ 0 h 2191990"/>
              <a:gd name="connsiteX1" fmla="*/ 2191992 w 2191992"/>
              <a:gd name="connsiteY1" fmla="*/ 1095995 h 2191990"/>
              <a:gd name="connsiteX2" fmla="*/ 1095996 w 2191992"/>
              <a:gd name="connsiteY2" fmla="*/ 2191990 h 2191990"/>
              <a:gd name="connsiteX3" fmla="*/ 0 w 2191992"/>
              <a:gd name="connsiteY3" fmla="*/ 1095995 h 2191990"/>
              <a:gd name="connsiteX4" fmla="*/ 1095996 w 2191992"/>
              <a:gd name="connsiteY4" fmla="*/ 0 h 2191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1992" h="2191990">
                <a:moveTo>
                  <a:pt x="1095996" y="0"/>
                </a:moveTo>
                <a:cubicBezTo>
                  <a:pt x="1701298" y="0"/>
                  <a:pt x="2191992" y="490694"/>
                  <a:pt x="2191992" y="1095995"/>
                </a:cubicBezTo>
                <a:cubicBezTo>
                  <a:pt x="2191992" y="1701296"/>
                  <a:pt x="1701298" y="2191990"/>
                  <a:pt x="1095996" y="2191990"/>
                </a:cubicBezTo>
                <a:cubicBezTo>
                  <a:pt x="490694" y="2191990"/>
                  <a:pt x="0" y="1701296"/>
                  <a:pt x="0" y="1095995"/>
                </a:cubicBezTo>
                <a:cubicBezTo>
                  <a:pt x="0" y="490694"/>
                  <a:pt x="490694" y="0"/>
                  <a:pt x="1095996" y="0"/>
                </a:cubicBezTo>
                <a:close/>
              </a:path>
            </a:pathLst>
          </a:custGeom>
        </p:spPr>
        <p:txBody>
          <a:bodyPr wrap="square">
            <a:noAutofit/>
          </a:bodyP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66903" y="1554400"/>
            <a:ext cx="3236782" cy="4498744"/>
          </a:xfrm>
          <a:custGeom>
            <a:avLst/>
            <a:gdLst>
              <a:gd name="connsiteX0" fmla="*/ 2873925 w 3236782"/>
              <a:gd name="connsiteY0" fmla="*/ 986969 h 4498744"/>
              <a:gd name="connsiteX1" fmla="*/ 3236782 w 3236782"/>
              <a:gd name="connsiteY1" fmla="*/ 1349826 h 4498744"/>
              <a:gd name="connsiteX2" fmla="*/ 3236782 w 3236782"/>
              <a:gd name="connsiteY2" fmla="*/ 3892666 h 4498744"/>
              <a:gd name="connsiteX3" fmla="*/ 2873925 w 3236782"/>
              <a:gd name="connsiteY3" fmla="*/ 4255523 h 4498744"/>
              <a:gd name="connsiteX4" fmla="*/ 2511068 w 3236782"/>
              <a:gd name="connsiteY4" fmla="*/ 3892666 h 4498744"/>
              <a:gd name="connsiteX5" fmla="*/ 2511068 w 3236782"/>
              <a:gd name="connsiteY5" fmla="*/ 1349826 h 4498744"/>
              <a:gd name="connsiteX6" fmla="*/ 2873925 w 3236782"/>
              <a:gd name="connsiteY6" fmla="*/ 986969 h 4498744"/>
              <a:gd name="connsiteX7" fmla="*/ 1199880 w 3236782"/>
              <a:gd name="connsiteY7" fmla="*/ 907240 h 4498744"/>
              <a:gd name="connsiteX8" fmla="*/ 1562737 w 3236782"/>
              <a:gd name="connsiteY8" fmla="*/ 1270097 h 4498744"/>
              <a:gd name="connsiteX9" fmla="*/ 1562737 w 3236782"/>
              <a:gd name="connsiteY9" fmla="*/ 4135887 h 4498744"/>
              <a:gd name="connsiteX10" fmla="*/ 1199880 w 3236782"/>
              <a:gd name="connsiteY10" fmla="*/ 4498744 h 4498744"/>
              <a:gd name="connsiteX11" fmla="*/ 837023 w 3236782"/>
              <a:gd name="connsiteY11" fmla="*/ 4135887 h 4498744"/>
              <a:gd name="connsiteX12" fmla="*/ 837023 w 3236782"/>
              <a:gd name="connsiteY12" fmla="*/ 1270097 h 4498744"/>
              <a:gd name="connsiteX13" fmla="*/ 1199880 w 3236782"/>
              <a:gd name="connsiteY13" fmla="*/ 907240 h 4498744"/>
              <a:gd name="connsiteX14" fmla="*/ 362857 w 3236782"/>
              <a:gd name="connsiteY14" fmla="*/ 330237 h 4498744"/>
              <a:gd name="connsiteX15" fmla="*/ 725714 w 3236782"/>
              <a:gd name="connsiteY15" fmla="*/ 693094 h 4498744"/>
              <a:gd name="connsiteX16" fmla="*/ 725714 w 3236782"/>
              <a:gd name="connsiteY16" fmla="*/ 3133652 h 4498744"/>
              <a:gd name="connsiteX17" fmla="*/ 362857 w 3236782"/>
              <a:gd name="connsiteY17" fmla="*/ 3496509 h 4498744"/>
              <a:gd name="connsiteX18" fmla="*/ 0 w 3236782"/>
              <a:gd name="connsiteY18" fmla="*/ 3133652 h 4498744"/>
              <a:gd name="connsiteX19" fmla="*/ 0 w 3236782"/>
              <a:gd name="connsiteY19" fmla="*/ 693094 h 4498744"/>
              <a:gd name="connsiteX20" fmla="*/ 362857 w 3236782"/>
              <a:gd name="connsiteY20" fmla="*/ 330237 h 4498744"/>
              <a:gd name="connsiteX21" fmla="*/ 2036903 w 3236782"/>
              <a:gd name="connsiteY21" fmla="*/ 0 h 4498744"/>
              <a:gd name="connsiteX22" fmla="*/ 2399760 w 3236782"/>
              <a:gd name="connsiteY22" fmla="*/ 362857 h 4498744"/>
              <a:gd name="connsiteX23" fmla="*/ 2399760 w 3236782"/>
              <a:gd name="connsiteY23" fmla="*/ 3736754 h 4498744"/>
              <a:gd name="connsiteX24" fmla="*/ 2036903 w 3236782"/>
              <a:gd name="connsiteY24" fmla="*/ 4099611 h 4498744"/>
              <a:gd name="connsiteX25" fmla="*/ 1674046 w 3236782"/>
              <a:gd name="connsiteY25" fmla="*/ 3736754 h 4498744"/>
              <a:gd name="connsiteX26" fmla="*/ 1674046 w 3236782"/>
              <a:gd name="connsiteY26" fmla="*/ 362857 h 4498744"/>
              <a:gd name="connsiteX27" fmla="*/ 2036903 w 3236782"/>
              <a:gd name="connsiteY27" fmla="*/ 0 h 449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36782" h="4498744">
                <a:moveTo>
                  <a:pt x="2873925" y="986969"/>
                </a:moveTo>
                <a:cubicBezTo>
                  <a:pt x="3074325" y="986969"/>
                  <a:pt x="3236782" y="1149426"/>
                  <a:pt x="3236782" y="1349826"/>
                </a:cubicBezTo>
                <a:lnTo>
                  <a:pt x="3236782" y="3892666"/>
                </a:lnTo>
                <a:cubicBezTo>
                  <a:pt x="3236782" y="4093066"/>
                  <a:pt x="3074325" y="4255523"/>
                  <a:pt x="2873925" y="4255523"/>
                </a:cubicBezTo>
                <a:cubicBezTo>
                  <a:pt x="2673525" y="4255523"/>
                  <a:pt x="2511068" y="4093066"/>
                  <a:pt x="2511068" y="3892666"/>
                </a:cubicBezTo>
                <a:lnTo>
                  <a:pt x="2511068" y="1349826"/>
                </a:lnTo>
                <a:cubicBezTo>
                  <a:pt x="2511068" y="1149426"/>
                  <a:pt x="2673525" y="986969"/>
                  <a:pt x="2873925" y="986969"/>
                </a:cubicBezTo>
                <a:close/>
                <a:moveTo>
                  <a:pt x="1199880" y="907240"/>
                </a:moveTo>
                <a:cubicBezTo>
                  <a:pt x="1400280" y="907240"/>
                  <a:pt x="1562737" y="1069697"/>
                  <a:pt x="1562737" y="1270097"/>
                </a:cubicBezTo>
                <a:lnTo>
                  <a:pt x="1562737" y="4135887"/>
                </a:lnTo>
                <a:cubicBezTo>
                  <a:pt x="1562737" y="4336287"/>
                  <a:pt x="1400280" y="4498744"/>
                  <a:pt x="1199880" y="4498744"/>
                </a:cubicBezTo>
                <a:cubicBezTo>
                  <a:pt x="999480" y="4498744"/>
                  <a:pt x="837023" y="4336287"/>
                  <a:pt x="837023" y="4135887"/>
                </a:cubicBezTo>
                <a:lnTo>
                  <a:pt x="837023" y="1270097"/>
                </a:lnTo>
                <a:cubicBezTo>
                  <a:pt x="837023" y="1069697"/>
                  <a:pt x="999480" y="907240"/>
                  <a:pt x="1199880" y="907240"/>
                </a:cubicBezTo>
                <a:close/>
                <a:moveTo>
                  <a:pt x="362857" y="330237"/>
                </a:moveTo>
                <a:cubicBezTo>
                  <a:pt x="563257" y="330237"/>
                  <a:pt x="725714" y="492694"/>
                  <a:pt x="725714" y="693094"/>
                </a:cubicBezTo>
                <a:lnTo>
                  <a:pt x="725714" y="3133652"/>
                </a:lnTo>
                <a:cubicBezTo>
                  <a:pt x="725714" y="3334052"/>
                  <a:pt x="563257" y="3496509"/>
                  <a:pt x="362857" y="3496509"/>
                </a:cubicBezTo>
                <a:cubicBezTo>
                  <a:pt x="162457" y="3496509"/>
                  <a:pt x="0" y="3334052"/>
                  <a:pt x="0" y="3133652"/>
                </a:cubicBezTo>
                <a:lnTo>
                  <a:pt x="0" y="693094"/>
                </a:lnTo>
                <a:cubicBezTo>
                  <a:pt x="0" y="492694"/>
                  <a:pt x="162457" y="330237"/>
                  <a:pt x="362857" y="330237"/>
                </a:cubicBezTo>
                <a:close/>
                <a:moveTo>
                  <a:pt x="2036903" y="0"/>
                </a:moveTo>
                <a:cubicBezTo>
                  <a:pt x="2237303" y="0"/>
                  <a:pt x="2399760" y="162457"/>
                  <a:pt x="2399760" y="362857"/>
                </a:cubicBezTo>
                <a:lnTo>
                  <a:pt x="2399760" y="3736754"/>
                </a:lnTo>
                <a:cubicBezTo>
                  <a:pt x="2399760" y="3937154"/>
                  <a:pt x="2237303" y="4099611"/>
                  <a:pt x="2036903" y="4099611"/>
                </a:cubicBezTo>
                <a:cubicBezTo>
                  <a:pt x="1836503" y="4099611"/>
                  <a:pt x="1674046" y="3937154"/>
                  <a:pt x="1674046" y="3736754"/>
                </a:cubicBezTo>
                <a:lnTo>
                  <a:pt x="1674046" y="362857"/>
                </a:lnTo>
                <a:cubicBezTo>
                  <a:pt x="1674046" y="162457"/>
                  <a:pt x="1836503" y="0"/>
                  <a:pt x="2036903" y="0"/>
                </a:cubicBez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3420323" y="2137796"/>
            <a:ext cx="1335914" cy="1326649"/>
          </a:xfrm>
          <a:custGeom>
            <a:avLst/>
            <a:gdLst>
              <a:gd name="connsiteX0" fmla="*/ 623589 w 1335914"/>
              <a:gd name="connsiteY0" fmla="*/ 1931 h 1326649"/>
              <a:gd name="connsiteX1" fmla="*/ 758729 w 1335914"/>
              <a:gd name="connsiteY1" fmla="*/ 5291 h 1326649"/>
              <a:gd name="connsiteX2" fmla="*/ 1329602 w 1335914"/>
              <a:gd name="connsiteY2" fmla="*/ 746399 h 1326649"/>
              <a:gd name="connsiteX3" fmla="*/ 577187 w 1335914"/>
              <a:gd name="connsiteY3" fmla="*/ 1321359 h 1326649"/>
              <a:gd name="connsiteX4" fmla="*/ 6313 w 1335914"/>
              <a:gd name="connsiteY4" fmla="*/ 580251 h 1326649"/>
              <a:gd name="connsiteX5" fmla="*/ 623589 w 1335914"/>
              <a:gd name="connsiteY5" fmla="*/ 1931 h 132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5914" h="1326649">
                <a:moveTo>
                  <a:pt x="623589" y="1931"/>
                </a:moveTo>
                <a:cubicBezTo>
                  <a:pt x="667855" y="-1438"/>
                  <a:pt x="713070" y="-447"/>
                  <a:pt x="758729" y="5291"/>
                </a:cubicBezTo>
                <a:cubicBezTo>
                  <a:pt x="1124000" y="51201"/>
                  <a:pt x="1379909" y="383497"/>
                  <a:pt x="1329602" y="746399"/>
                </a:cubicBezTo>
                <a:cubicBezTo>
                  <a:pt x="1279295" y="1109301"/>
                  <a:pt x="942458" y="1367268"/>
                  <a:pt x="577187" y="1321359"/>
                </a:cubicBezTo>
                <a:cubicBezTo>
                  <a:pt x="211915" y="1275450"/>
                  <a:pt x="-43994" y="945340"/>
                  <a:pt x="6313" y="580251"/>
                </a:cubicBezTo>
                <a:cubicBezTo>
                  <a:pt x="50332" y="262712"/>
                  <a:pt x="313725" y="25513"/>
                  <a:pt x="623589" y="1931"/>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6159214" y="2137796"/>
            <a:ext cx="1335914" cy="1326649"/>
          </a:xfrm>
          <a:custGeom>
            <a:avLst/>
            <a:gdLst>
              <a:gd name="connsiteX0" fmla="*/ 623589 w 1335914"/>
              <a:gd name="connsiteY0" fmla="*/ 1931 h 1326649"/>
              <a:gd name="connsiteX1" fmla="*/ 758729 w 1335914"/>
              <a:gd name="connsiteY1" fmla="*/ 5291 h 1326649"/>
              <a:gd name="connsiteX2" fmla="*/ 1329602 w 1335914"/>
              <a:gd name="connsiteY2" fmla="*/ 746399 h 1326649"/>
              <a:gd name="connsiteX3" fmla="*/ 577187 w 1335914"/>
              <a:gd name="connsiteY3" fmla="*/ 1321359 h 1326649"/>
              <a:gd name="connsiteX4" fmla="*/ 6313 w 1335914"/>
              <a:gd name="connsiteY4" fmla="*/ 580251 h 1326649"/>
              <a:gd name="connsiteX5" fmla="*/ 623589 w 1335914"/>
              <a:gd name="connsiteY5" fmla="*/ 1931 h 132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5914" h="1326649">
                <a:moveTo>
                  <a:pt x="623589" y="1931"/>
                </a:moveTo>
                <a:cubicBezTo>
                  <a:pt x="667855" y="-1438"/>
                  <a:pt x="713070" y="-447"/>
                  <a:pt x="758729" y="5291"/>
                </a:cubicBezTo>
                <a:cubicBezTo>
                  <a:pt x="1124000" y="51201"/>
                  <a:pt x="1379909" y="383497"/>
                  <a:pt x="1329602" y="746399"/>
                </a:cubicBezTo>
                <a:cubicBezTo>
                  <a:pt x="1279295" y="1109301"/>
                  <a:pt x="942458" y="1367268"/>
                  <a:pt x="577187" y="1321359"/>
                </a:cubicBezTo>
                <a:cubicBezTo>
                  <a:pt x="211915" y="1275450"/>
                  <a:pt x="-43994" y="945340"/>
                  <a:pt x="6313" y="580251"/>
                </a:cubicBezTo>
                <a:cubicBezTo>
                  <a:pt x="50332" y="262712"/>
                  <a:pt x="313725" y="25513"/>
                  <a:pt x="623589" y="1931"/>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4789771" y="4061424"/>
            <a:ext cx="1335913" cy="1326648"/>
          </a:xfrm>
          <a:custGeom>
            <a:avLst/>
            <a:gdLst>
              <a:gd name="connsiteX0" fmla="*/ 623588 w 1335913"/>
              <a:gd name="connsiteY0" fmla="*/ 1931 h 1326648"/>
              <a:gd name="connsiteX1" fmla="*/ 758728 w 1335913"/>
              <a:gd name="connsiteY1" fmla="*/ 5291 h 1326648"/>
              <a:gd name="connsiteX2" fmla="*/ 1329601 w 1335913"/>
              <a:gd name="connsiteY2" fmla="*/ 746399 h 1326648"/>
              <a:gd name="connsiteX3" fmla="*/ 577186 w 1335913"/>
              <a:gd name="connsiteY3" fmla="*/ 1321358 h 1326648"/>
              <a:gd name="connsiteX4" fmla="*/ 6313 w 1335913"/>
              <a:gd name="connsiteY4" fmla="*/ 580251 h 1326648"/>
              <a:gd name="connsiteX5" fmla="*/ 623588 w 1335913"/>
              <a:gd name="connsiteY5" fmla="*/ 1931 h 132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5913" h="1326648">
                <a:moveTo>
                  <a:pt x="623588" y="1931"/>
                </a:moveTo>
                <a:cubicBezTo>
                  <a:pt x="667855" y="-1438"/>
                  <a:pt x="713069" y="-447"/>
                  <a:pt x="758728" y="5291"/>
                </a:cubicBezTo>
                <a:cubicBezTo>
                  <a:pt x="1124000" y="51201"/>
                  <a:pt x="1379908" y="383497"/>
                  <a:pt x="1329601" y="746399"/>
                </a:cubicBezTo>
                <a:cubicBezTo>
                  <a:pt x="1279295" y="1109301"/>
                  <a:pt x="942458" y="1367267"/>
                  <a:pt x="577186" y="1321358"/>
                </a:cubicBezTo>
                <a:cubicBezTo>
                  <a:pt x="211915" y="1275449"/>
                  <a:pt x="-43994" y="945339"/>
                  <a:pt x="6313" y="580251"/>
                </a:cubicBezTo>
                <a:cubicBezTo>
                  <a:pt x="50332" y="262712"/>
                  <a:pt x="313725" y="25513"/>
                  <a:pt x="623588" y="1931"/>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7528661" y="4061424"/>
            <a:ext cx="1335913" cy="1326648"/>
          </a:xfrm>
          <a:custGeom>
            <a:avLst/>
            <a:gdLst>
              <a:gd name="connsiteX0" fmla="*/ 623588 w 1335913"/>
              <a:gd name="connsiteY0" fmla="*/ 1931 h 1326648"/>
              <a:gd name="connsiteX1" fmla="*/ 758728 w 1335913"/>
              <a:gd name="connsiteY1" fmla="*/ 5291 h 1326648"/>
              <a:gd name="connsiteX2" fmla="*/ 1329601 w 1335913"/>
              <a:gd name="connsiteY2" fmla="*/ 746399 h 1326648"/>
              <a:gd name="connsiteX3" fmla="*/ 577186 w 1335913"/>
              <a:gd name="connsiteY3" fmla="*/ 1321358 h 1326648"/>
              <a:gd name="connsiteX4" fmla="*/ 6313 w 1335913"/>
              <a:gd name="connsiteY4" fmla="*/ 580251 h 1326648"/>
              <a:gd name="connsiteX5" fmla="*/ 623588 w 1335913"/>
              <a:gd name="connsiteY5" fmla="*/ 1931 h 132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5913" h="1326648">
                <a:moveTo>
                  <a:pt x="623588" y="1931"/>
                </a:moveTo>
                <a:cubicBezTo>
                  <a:pt x="667855" y="-1438"/>
                  <a:pt x="713069" y="-447"/>
                  <a:pt x="758728" y="5291"/>
                </a:cubicBezTo>
                <a:cubicBezTo>
                  <a:pt x="1123999" y="51201"/>
                  <a:pt x="1379908" y="383497"/>
                  <a:pt x="1329601" y="746399"/>
                </a:cubicBezTo>
                <a:cubicBezTo>
                  <a:pt x="1279294" y="1109301"/>
                  <a:pt x="942457" y="1367267"/>
                  <a:pt x="577186" y="1321358"/>
                </a:cubicBezTo>
                <a:cubicBezTo>
                  <a:pt x="211915" y="1275449"/>
                  <a:pt x="-43994" y="945339"/>
                  <a:pt x="6313" y="580251"/>
                </a:cubicBezTo>
                <a:cubicBezTo>
                  <a:pt x="50332" y="262712"/>
                  <a:pt x="313725" y="25513"/>
                  <a:pt x="623588" y="1931"/>
                </a:cubicBezTo>
                <a:close/>
              </a:path>
            </a:pathLst>
          </a:custGeom>
        </p:spPr>
        <p:txBody>
          <a:bodyPr wrap="square">
            <a:noAutofit/>
          </a:bodyPr>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4533426" y="1712930"/>
            <a:ext cx="1788845" cy="1592636"/>
          </a:xfrm>
          <a:custGeom>
            <a:avLst/>
            <a:gdLst>
              <a:gd name="connsiteX0" fmla="*/ 1051700 w 1788845"/>
              <a:gd name="connsiteY0" fmla="*/ 0 h 1592636"/>
              <a:gd name="connsiteX1" fmla="*/ 1089295 w 1788845"/>
              <a:gd name="connsiteY1" fmla="*/ 2895 h 1592636"/>
              <a:gd name="connsiteX2" fmla="*/ 1126737 w 1788845"/>
              <a:gd name="connsiteY2" fmla="*/ 7352 h 1592636"/>
              <a:gd name="connsiteX3" fmla="*/ 1162311 w 1788845"/>
              <a:gd name="connsiteY3" fmla="*/ 14781 h 1592636"/>
              <a:gd name="connsiteX4" fmla="*/ 1199371 w 1788845"/>
              <a:gd name="connsiteY4" fmla="*/ 23143 h 1592636"/>
              <a:gd name="connsiteX5" fmla="*/ 1233858 w 1788845"/>
              <a:gd name="connsiteY5" fmla="*/ 33619 h 1592636"/>
              <a:gd name="connsiteX6" fmla="*/ 1269048 w 1788845"/>
              <a:gd name="connsiteY6" fmla="*/ 44955 h 1592636"/>
              <a:gd name="connsiteX7" fmla="*/ 1303152 w 1788845"/>
              <a:gd name="connsiteY7" fmla="*/ 59336 h 1592636"/>
              <a:gd name="connsiteX8" fmla="*/ 1335539 w 1788845"/>
              <a:gd name="connsiteY8" fmla="*/ 75128 h 1592636"/>
              <a:gd name="connsiteX9" fmla="*/ 1368555 w 1788845"/>
              <a:gd name="connsiteY9" fmla="*/ 92559 h 1592636"/>
              <a:gd name="connsiteX10" fmla="*/ 1400559 w 1788845"/>
              <a:gd name="connsiteY10" fmla="*/ 112256 h 1592636"/>
              <a:gd name="connsiteX11" fmla="*/ 1431629 w 1788845"/>
              <a:gd name="connsiteY11" fmla="*/ 133440 h 1592636"/>
              <a:gd name="connsiteX12" fmla="*/ 1461135 w 1788845"/>
              <a:gd name="connsiteY12" fmla="*/ 154470 h 1592636"/>
              <a:gd name="connsiteX13" fmla="*/ 1490337 w 1788845"/>
              <a:gd name="connsiteY13" fmla="*/ 178625 h 1592636"/>
              <a:gd name="connsiteX14" fmla="*/ 1517821 w 1788845"/>
              <a:gd name="connsiteY14" fmla="*/ 204189 h 1592636"/>
              <a:gd name="connsiteX15" fmla="*/ 1545934 w 1788845"/>
              <a:gd name="connsiteY15" fmla="*/ 231392 h 1592636"/>
              <a:gd name="connsiteX16" fmla="*/ 1570767 w 1788845"/>
              <a:gd name="connsiteY16" fmla="*/ 259851 h 1592636"/>
              <a:gd name="connsiteX17" fmla="*/ 1596306 w 1788845"/>
              <a:gd name="connsiteY17" fmla="*/ 289167 h 1592636"/>
              <a:gd name="connsiteX18" fmla="*/ 1619347 w 1788845"/>
              <a:gd name="connsiteY18" fmla="*/ 319817 h 1592636"/>
              <a:gd name="connsiteX19" fmla="*/ 1642234 w 1788845"/>
              <a:gd name="connsiteY19" fmla="*/ 352028 h 1592636"/>
              <a:gd name="connsiteX20" fmla="*/ 1663406 w 1788845"/>
              <a:gd name="connsiteY20" fmla="*/ 385649 h 1592636"/>
              <a:gd name="connsiteX21" fmla="*/ 1683643 w 1788845"/>
              <a:gd name="connsiteY21" fmla="*/ 420756 h 1592636"/>
              <a:gd name="connsiteX22" fmla="*/ 1703098 w 1788845"/>
              <a:gd name="connsiteY22" fmla="*/ 455786 h 1592636"/>
              <a:gd name="connsiteX23" fmla="*/ 1720837 w 1788845"/>
              <a:gd name="connsiteY23" fmla="*/ 492225 h 1592636"/>
              <a:gd name="connsiteX24" fmla="*/ 1736782 w 1788845"/>
              <a:gd name="connsiteY24" fmla="*/ 530854 h 1592636"/>
              <a:gd name="connsiteX25" fmla="*/ 1751870 w 1788845"/>
              <a:gd name="connsiteY25" fmla="*/ 570189 h 1592636"/>
              <a:gd name="connsiteX26" fmla="*/ 1764690 w 1788845"/>
              <a:gd name="connsiteY26" fmla="*/ 608511 h 1592636"/>
              <a:gd name="connsiteX27" fmla="*/ 1773524 w 1788845"/>
              <a:gd name="connsiteY27" fmla="*/ 647233 h 1592636"/>
              <a:gd name="connsiteX28" fmla="*/ 1781577 w 1788845"/>
              <a:gd name="connsiteY28" fmla="*/ 685877 h 1592636"/>
              <a:gd name="connsiteX29" fmla="*/ 1786504 w 1788845"/>
              <a:gd name="connsiteY29" fmla="*/ 724217 h 1592636"/>
              <a:gd name="connsiteX30" fmla="*/ 1788456 w 1788845"/>
              <a:gd name="connsiteY30" fmla="*/ 760686 h 1592636"/>
              <a:gd name="connsiteX31" fmla="*/ 1788845 w 1788845"/>
              <a:gd name="connsiteY31" fmla="*/ 797003 h 1592636"/>
              <a:gd name="connsiteX32" fmla="*/ 1786032 w 1788845"/>
              <a:gd name="connsiteY32" fmla="*/ 833794 h 1592636"/>
              <a:gd name="connsiteX33" fmla="*/ 1782513 w 1788845"/>
              <a:gd name="connsiteY33" fmla="*/ 869728 h 1592636"/>
              <a:gd name="connsiteX34" fmla="*/ 1775867 w 1788845"/>
              <a:gd name="connsiteY34" fmla="*/ 905356 h 1592636"/>
              <a:gd name="connsiteX35" fmla="*/ 1766172 w 1788845"/>
              <a:gd name="connsiteY35" fmla="*/ 939896 h 1592636"/>
              <a:gd name="connsiteX36" fmla="*/ 1755770 w 1788845"/>
              <a:gd name="connsiteY36" fmla="*/ 973578 h 1592636"/>
              <a:gd name="connsiteX37" fmla="*/ 1743103 w 1788845"/>
              <a:gd name="connsiteY37" fmla="*/ 1006249 h 1592636"/>
              <a:gd name="connsiteX38" fmla="*/ 1728088 w 1788845"/>
              <a:gd name="connsiteY38" fmla="*/ 1038691 h 1592636"/>
              <a:gd name="connsiteX39" fmla="*/ 1712292 w 1788845"/>
              <a:gd name="connsiteY39" fmla="*/ 1071055 h 1592636"/>
              <a:gd name="connsiteX40" fmla="*/ 1693446 w 1788845"/>
              <a:gd name="connsiteY40" fmla="*/ 1102333 h 1592636"/>
              <a:gd name="connsiteX41" fmla="*/ 1673114 w 1788845"/>
              <a:gd name="connsiteY41" fmla="*/ 1132676 h 1592636"/>
              <a:gd name="connsiteX42" fmla="*/ 1651294 w 1788845"/>
              <a:gd name="connsiteY42" fmla="*/ 1162084 h 1592636"/>
              <a:gd name="connsiteX43" fmla="*/ 1628769 w 1788845"/>
              <a:gd name="connsiteY43" fmla="*/ 1190635 h 1592636"/>
              <a:gd name="connsiteX44" fmla="*/ 1603119 w 1788845"/>
              <a:gd name="connsiteY44" fmla="*/ 1218881 h 1592636"/>
              <a:gd name="connsiteX45" fmla="*/ 1576839 w 1788845"/>
              <a:gd name="connsiteY45" fmla="*/ 1245486 h 1592636"/>
              <a:gd name="connsiteX46" fmla="*/ 1549072 w 1788845"/>
              <a:gd name="connsiteY46" fmla="*/ 1271158 h 1592636"/>
              <a:gd name="connsiteX47" fmla="*/ 1520523 w 1788845"/>
              <a:gd name="connsiteY47" fmla="*/ 1296753 h 1592636"/>
              <a:gd name="connsiteX48" fmla="*/ 1489783 w 1788845"/>
              <a:gd name="connsiteY48" fmla="*/ 1320556 h 1592636"/>
              <a:gd name="connsiteX49" fmla="*/ 1457403 w 1788845"/>
              <a:gd name="connsiteY49" fmla="*/ 1344987 h 1592636"/>
              <a:gd name="connsiteX50" fmla="*/ 1425328 w 1788845"/>
              <a:gd name="connsiteY50" fmla="*/ 1366293 h 1592636"/>
              <a:gd name="connsiteX51" fmla="*/ 1390910 w 1788845"/>
              <a:gd name="connsiteY51" fmla="*/ 1387369 h 1592636"/>
              <a:gd name="connsiteX52" fmla="*/ 1355786 w 1788845"/>
              <a:gd name="connsiteY52" fmla="*/ 1407587 h 1592636"/>
              <a:gd name="connsiteX53" fmla="*/ 1319955 w 1788845"/>
              <a:gd name="connsiteY53" fmla="*/ 1426948 h 1592636"/>
              <a:gd name="connsiteX54" fmla="*/ 1284202 w 1788845"/>
              <a:gd name="connsiteY54" fmla="*/ 1445528 h 1592636"/>
              <a:gd name="connsiteX55" fmla="*/ 1245553 w 1788845"/>
              <a:gd name="connsiteY55" fmla="*/ 1461458 h 1592636"/>
              <a:gd name="connsiteX56" fmla="*/ 1207761 w 1788845"/>
              <a:gd name="connsiteY56" fmla="*/ 1476683 h 1592636"/>
              <a:gd name="connsiteX57" fmla="*/ 1168405 w 1788845"/>
              <a:gd name="connsiteY57" fmla="*/ 1491756 h 1592636"/>
              <a:gd name="connsiteX58" fmla="*/ 1128345 w 1788845"/>
              <a:gd name="connsiteY58" fmla="*/ 1505971 h 1592636"/>
              <a:gd name="connsiteX59" fmla="*/ 1088515 w 1788845"/>
              <a:gd name="connsiteY59" fmla="*/ 1517841 h 1592636"/>
              <a:gd name="connsiteX60" fmla="*/ 1047044 w 1788845"/>
              <a:gd name="connsiteY60" fmla="*/ 1530340 h 1592636"/>
              <a:gd name="connsiteX61" fmla="*/ 1004869 w 1788845"/>
              <a:gd name="connsiteY61" fmla="*/ 1541981 h 1592636"/>
              <a:gd name="connsiteX62" fmla="*/ 962063 w 1788845"/>
              <a:gd name="connsiteY62" fmla="*/ 1551984 h 1592636"/>
              <a:gd name="connsiteX63" fmla="*/ 920194 w 1788845"/>
              <a:gd name="connsiteY63" fmla="*/ 1560500 h 1592636"/>
              <a:gd name="connsiteX64" fmla="*/ 876684 w 1788845"/>
              <a:gd name="connsiteY64" fmla="*/ 1569644 h 1592636"/>
              <a:gd name="connsiteX65" fmla="*/ 834262 w 1788845"/>
              <a:gd name="connsiteY65" fmla="*/ 1575741 h 1592636"/>
              <a:gd name="connsiteX66" fmla="*/ 790982 w 1788845"/>
              <a:gd name="connsiteY66" fmla="*/ 1582541 h 1592636"/>
              <a:gd name="connsiteX67" fmla="*/ 748008 w 1788845"/>
              <a:gd name="connsiteY67" fmla="*/ 1586218 h 1592636"/>
              <a:gd name="connsiteX68" fmla="*/ 705033 w 1788845"/>
              <a:gd name="connsiteY68" fmla="*/ 1589894 h 1592636"/>
              <a:gd name="connsiteX69" fmla="*/ 662212 w 1788845"/>
              <a:gd name="connsiteY69" fmla="*/ 1592008 h 1592636"/>
              <a:gd name="connsiteX70" fmla="*/ 620326 w 1788845"/>
              <a:gd name="connsiteY70" fmla="*/ 1592636 h 1592636"/>
              <a:gd name="connsiteX71" fmla="*/ 577811 w 1788845"/>
              <a:gd name="connsiteY71" fmla="*/ 1591626 h 1592636"/>
              <a:gd name="connsiteX72" fmla="*/ 537012 w 1788845"/>
              <a:gd name="connsiteY72" fmla="*/ 1589206 h 1592636"/>
              <a:gd name="connsiteX73" fmla="*/ 497148 w 1788845"/>
              <a:gd name="connsiteY73" fmla="*/ 1585301 h 1592636"/>
              <a:gd name="connsiteX74" fmla="*/ 455949 w 1788845"/>
              <a:gd name="connsiteY74" fmla="*/ 1578899 h 1592636"/>
              <a:gd name="connsiteX75" fmla="*/ 418031 w 1788845"/>
              <a:gd name="connsiteY75" fmla="*/ 1571239 h 1592636"/>
              <a:gd name="connsiteX76" fmla="*/ 380190 w 1788845"/>
              <a:gd name="connsiteY76" fmla="*/ 1562800 h 1592636"/>
              <a:gd name="connsiteX77" fmla="*/ 343435 w 1788845"/>
              <a:gd name="connsiteY77" fmla="*/ 1551313 h 1592636"/>
              <a:gd name="connsiteX78" fmla="*/ 308397 w 1788845"/>
              <a:gd name="connsiteY78" fmla="*/ 1538416 h 1592636"/>
              <a:gd name="connsiteX79" fmla="*/ 274369 w 1788845"/>
              <a:gd name="connsiteY79" fmla="*/ 1523252 h 1592636"/>
              <a:gd name="connsiteX80" fmla="*/ 240573 w 1788845"/>
              <a:gd name="connsiteY80" fmla="*/ 1505744 h 1592636"/>
              <a:gd name="connsiteX81" fmla="*/ 209197 w 1788845"/>
              <a:gd name="connsiteY81" fmla="*/ 1487687 h 1592636"/>
              <a:gd name="connsiteX82" fmla="*/ 180548 w 1788845"/>
              <a:gd name="connsiteY82" fmla="*/ 1465952 h 1592636"/>
              <a:gd name="connsiteX83" fmla="*/ 166615 w 1788845"/>
              <a:gd name="connsiteY83" fmla="*/ 1455122 h 1592636"/>
              <a:gd name="connsiteX84" fmla="*/ 152835 w 1788845"/>
              <a:gd name="connsiteY84" fmla="*/ 1442731 h 1592636"/>
              <a:gd name="connsiteX85" fmla="*/ 139912 w 1788845"/>
              <a:gd name="connsiteY85" fmla="*/ 1429635 h 1592636"/>
              <a:gd name="connsiteX86" fmla="*/ 126914 w 1788845"/>
              <a:gd name="connsiteY86" fmla="*/ 1417321 h 1592636"/>
              <a:gd name="connsiteX87" fmla="*/ 114143 w 1788845"/>
              <a:gd name="connsiteY87" fmla="*/ 1402662 h 1592636"/>
              <a:gd name="connsiteX88" fmla="*/ 102080 w 1788845"/>
              <a:gd name="connsiteY88" fmla="*/ 1388862 h 1592636"/>
              <a:gd name="connsiteX89" fmla="*/ 90950 w 1788845"/>
              <a:gd name="connsiteY89" fmla="*/ 1373575 h 1592636"/>
              <a:gd name="connsiteX90" fmla="*/ 80602 w 1788845"/>
              <a:gd name="connsiteY90" fmla="*/ 1358366 h 1592636"/>
              <a:gd name="connsiteX91" fmla="*/ 70407 w 1788845"/>
              <a:gd name="connsiteY91" fmla="*/ 1341593 h 1592636"/>
              <a:gd name="connsiteX92" fmla="*/ 60136 w 1788845"/>
              <a:gd name="connsiteY92" fmla="*/ 1325602 h 1592636"/>
              <a:gd name="connsiteX93" fmla="*/ 51581 w 1788845"/>
              <a:gd name="connsiteY93" fmla="*/ 1308202 h 1592636"/>
              <a:gd name="connsiteX94" fmla="*/ 43884 w 1788845"/>
              <a:gd name="connsiteY94" fmla="*/ 1290097 h 1592636"/>
              <a:gd name="connsiteX95" fmla="*/ 34700 w 1788845"/>
              <a:gd name="connsiteY95" fmla="*/ 1271058 h 1592636"/>
              <a:gd name="connsiteX96" fmla="*/ 28720 w 1788845"/>
              <a:gd name="connsiteY96" fmla="*/ 1251545 h 1592636"/>
              <a:gd name="connsiteX97" fmla="*/ 21176 w 1788845"/>
              <a:gd name="connsiteY97" fmla="*/ 1231877 h 1592636"/>
              <a:gd name="connsiteX98" fmla="*/ 16054 w 1788845"/>
              <a:gd name="connsiteY98" fmla="*/ 1211659 h 1592636"/>
              <a:gd name="connsiteX99" fmla="*/ 10931 w 1788845"/>
              <a:gd name="connsiteY99" fmla="*/ 1191440 h 1592636"/>
              <a:gd name="connsiteX100" fmla="*/ 7449 w 1788845"/>
              <a:gd name="connsiteY100" fmla="*/ 1170595 h 1592636"/>
              <a:gd name="connsiteX101" fmla="*/ 4824 w 1788845"/>
              <a:gd name="connsiteY101" fmla="*/ 1149043 h 1592636"/>
              <a:gd name="connsiteX102" fmla="*/ 2200 w 1788845"/>
              <a:gd name="connsiteY102" fmla="*/ 1127492 h 1592636"/>
              <a:gd name="connsiteX103" fmla="*/ 1920 w 1788845"/>
              <a:gd name="connsiteY103" fmla="*/ 1106170 h 1592636"/>
              <a:gd name="connsiteX104" fmla="*/ 0 w 1788845"/>
              <a:gd name="connsiteY104" fmla="*/ 1085477 h 1592636"/>
              <a:gd name="connsiteX105" fmla="*/ 1437 w 1788845"/>
              <a:gd name="connsiteY105" fmla="*/ 1062746 h 1592636"/>
              <a:gd name="connsiteX106" fmla="*/ 1940 w 1788845"/>
              <a:gd name="connsiteY106" fmla="*/ 1041502 h 1592636"/>
              <a:gd name="connsiteX107" fmla="*/ 4081 w 1788845"/>
              <a:gd name="connsiteY107" fmla="*/ 1019629 h 1592636"/>
              <a:gd name="connsiteX108" fmla="*/ 6376 w 1788845"/>
              <a:gd name="connsiteY108" fmla="*/ 996194 h 1592636"/>
              <a:gd name="connsiteX109" fmla="*/ 14644 w 1788845"/>
              <a:gd name="connsiteY109" fmla="*/ 952051 h 1592636"/>
              <a:gd name="connsiteX110" fmla="*/ 23924 w 1788845"/>
              <a:gd name="connsiteY110" fmla="*/ 905640 h 1592636"/>
              <a:gd name="connsiteX111" fmla="*/ 37741 w 1788845"/>
              <a:gd name="connsiteY111" fmla="*/ 861251 h 1592636"/>
              <a:gd name="connsiteX112" fmla="*/ 52569 w 1788845"/>
              <a:gd name="connsiteY112" fmla="*/ 814595 h 1592636"/>
              <a:gd name="connsiteX113" fmla="*/ 69665 w 1788845"/>
              <a:gd name="connsiteY113" fmla="*/ 768950 h 1592636"/>
              <a:gd name="connsiteX114" fmla="*/ 90669 w 1788845"/>
              <a:gd name="connsiteY114" fmla="*/ 723688 h 1592636"/>
              <a:gd name="connsiteX115" fmla="*/ 113314 w 1788845"/>
              <a:gd name="connsiteY115" fmla="*/ 677799 h 1592636"/>
              <a:gd name="connsiteX116" fmla="*/ 137445 w 1788845"/>
              <a:gd name="connsiteY116" fmla="*/ 632843 h 1592636"/>
              <a:gd name="connsiteX117" fmla="*/ 162986 w 1788845"/>
              <a:gd name="connsiteY117" fmla="*/ 589602 h 1592636"/>
              <a:gd name="connsiteX118" fmla="*/ 191807 w 1788845"/>
              <a:gd name="connsiteY118" fmla="*/ 545107 h 1592636"/>
              <a:gd name="connsiteX119" fmla="*/ 221257 w 1788845"/>
              <a:gd name="connsiteY119" fmla="*/ 502249 h 1592636"/>
              <a:gd name="connsiteX120" fmla="*/ 252193 w 1788845"/>
              <a:gd name="connsiteY120" fmla="*/ 460327 h 1592636"/>
              <a:gd name="connsiteX121" fmla="*/ 285321 w 1788845"/>
              <a:gd name="connsiteY121" fmla="*/ 420195 h 1592636"/>
              <a:gd name="connsiteX122" fmla="*/ 319231 w 1788845"/>
              <a:gd name="connsiteY122" fmla="*/ 380141 h 1592636"/>
              <a:gd name="connsiteX123" fmla="*/ 354629 w 1788845"/>
              <a:gd name="connsiteY123" fmla="*/ 341022 h 1592636"/>
              <a:gd name="connsiteX124" fmla="*/ 391359 w 1788845"/>
              <a:gd name="connsiteY124" fmla="*/ 304399 h 1592636"/>
              <a:gd name="connsiteX125" fmla="*/ 427937 w 1788845"/>
              <a:gd name="connsiteY125" fmla="*/ 269338 h 1592636"/>
              <a:gd name="connsiteX126" fmla="*/ 465219 w 1788845"/>
              <a:gd name="connsiteY126" fmla="*/ 235135 h 1592636"/>
              <a:gd name="connsiteX127" fmla="*/ 503836 w 1788845"/>
              <a:gd name="connsiteY127" fmla="*/ 203427 h 1592636"/>
              <a:gd name="connsiteX128" fmla="*/ 543082 w 1788845"/>
              <a:gd name="connsiteY128" fmla="*/ 173360 h 1592636"/>
              <a:gd name="connsiteX129" fmla="*/ 582879 w 1788845"/>
              <a:gd name="connsiteY129" fmla="*/ 145713 h 1592636"/>
              <a:gd name="connsiteX130" fmla="*/ 622524 w 1788845"/>
              <a:gd name="connsiteY130" fmla="*/ 119628 h 1592636"/>
              <a:gd name="connsiteX131" fmla="*/ 662643 w 1788845"/>
              <a:gd name="connsiteY131" fmla="*/ 96745 h 1592636"/>
              <a:gd name="connsiteX132" fmla="*/ 702458 w 1788845"/>
              <a:gd name="connsiteY132" fmla="*/ 76985 h 1592636"/>
              <a:gd name="connsiteX133" fmla="*/ 742119 w 1788845"/>
              <a:gd name="connsiteY133" fmla="*/ 58788 h 1592636"/>
              <a:gd name="connsiteX134" fmla="*/ 781475 w 1788845"/>
              <a:gd name="connsiteY134" fmla="*/ 43716 h 1592636"/>
              <a:gd name="connsiteX135" fmla="*/ 821535 w 1788845"/>
              <a:gd name="connsiteY135" fmla="*/ 29502 h 1592636"/>
              <a:gd name="connsiteX136" fmla="*/ 860432 w 1788845"/>
              <a:gd name="connsiteY136" fmla="*/ 19117 h 1592636"/>
              <a:gd name="connsiteX137" fmla="*/ 899879 w 1788845"/>
              <a:gd name="connsiteY137" fmla="*/ 11151 h 1592636"/>
              <a:gd name="connsiteX138" fmla="*/ 938317 w 1788845"/>
              <a:gd name="connsiteY138" fmla="*/ 5454 h 1592636"/>
              <a:gd name="connsiteX139" fmla="*/ 976524 w 1788845"/>
              <a:gd name="connsiteY139" fmla="*/ 2099 h 1592636"/>
              <a:gd name="connsiteX140" fmla="*/ 1013797 w 1788845"/>
              <a:gd name="connsiteY140" fmla="*/ 230 h 159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788845" h="1592636">
                <a:moveTo>
                  <a:pt x="1051700" y="0"/>
                </a:moveTo>
                <a:lnTo>
                  <a:pt x="1089295" y="2895"/>
                </a:lnTo>
                <a:lnTo>
                  <a:pt x="1126737" y="7352"/>
                </a:lnTo>
                <a:lnTo>
                  <a:pt x="1162311" y="14781"/>
                </a:lnTo>
                <a:lnTo>
                  <a:pt x="1199371" y="23143"/>
                </a:lnTo>
                <a:lnTo>
                  <a:pt x="1233858" y="33619"/>
                </a:lnTo>
                <a:lnTo>
                  <a:pt x="1269048" y="44955"/>
                </a:lnTo>
                <a:lnTo>
                  <a:pt x="1303152" y="59336"/>
                </a:lnTo>
                <a:lnTo>
                  <a:pt x="1335539" y="75128"/>
                </a:lnTo>
                <a:lnTo>
                  <a:pt x="1368555" y="92559"/>
                </a:lnTo>
                <a:lnTo>
                  <a:pt x="1400559" y="112256"/>
                </a:lnTo>
                <a:lnTo>
                  <a:pt x="1431629" y="133440"/>
                </a:lnTo>
                <a:lnTo>
                  <a:pt x="1461135" y="154470"/>
                </a:lnTo>
                <a:lnTo>
                  <a:pt x="1490337" y="178625"/>
                </a:lnTo>
                <a:lnTo>
                  <a:pt x="1517821" y="204189"/>
                </a:lnTo>
                <a:lnTo>
                  <a:pt x="1545934" y="231392"/>
                </a:lnTo>
                <a:lnTo>
                  <a:pt x="1570767" y="259851"/>
                </a:lnTo>
                <a:lnTo>
                  <a:pt x="1596306" y="289167"/>
                </a:lnTo>
                <a:lnTo>
                  <a:pt x="1619347" y="319817"/>
                </a:lnTo>
                <a:lnTo>
                  <a:pt x="1642234" y="352028"/>
                </a:lnTo>
                <a:lnTo>
                  <a:pt x="1663406" y="385649"/>
                </a:lnTo>
                <a:lnTo>
                  <a:pt x="1683643" y="420756"/>
                </a:lnTo>
                <a:lnTo>
                  <a:pt x="1703098" y="455786"/>
                </a:lnTo>
                <a:lnTo>
                  <a:pt x="1720837" y="492225"/>
                </a:lnTo>
                <a:lnTo>
                  <a:pt x="1736782" y="530854"/>
                </a:lnTo>
                <a:lnTo>
                  <a:pt x="1751870" y="570189"/>
                </a:lnTo>
                <a:lnTo>
                  <a:pt x="1764690" y="608511"/>
                </a:lnTo>
                <a:lnTo>
                  <a:pt x="1773524" y="647233"/>
                </a:lnTo>
                <a:lnTo>
                  <a:pt x="1781577" y="685877"/>
                </a:lnTo>
                <a:lnTo>
                  <a:pt x="1786504" y="724217"/>
                </a:lnTo>
                <a:lnTo>
                  <a:pt x="1788456" y="760686"/>
                </a:lnTo>
                <a:lnTo>
                  <a:pt x="1788845" y="797003"/>
                </a:lnTo>
                <a:lnTo>
                  <a:pt x="1786032" y="833794"/>
                </a:lnTo>
                <a:lnTo>
                  <a:pt x="1782513" y="869728"/>
                </a:lnTo>
                <a:lnTo>
                  <a:pt x="1775867" y="905356"/>
                </a:lnTo>
                <a:lnTo>
                  <a:pt x="1766172" y="939896"/>
                </a:lnTo>
                <a:lnTo>
                  <a:pt x="1755770" y="973578"/>
                </a:lnTo>
                <a:lnTo>
                  <a:pt x="1743103" y="1006249"/>
                </a:lnTo>
                <a:lnTo>
                  <a:pt x="1728088" y="1038691"/>
                </a:lnTo>
                <a:lnTo>
                  <a:pt x="1712292" y="1071055"/>
                </a:lnTo>
                <a:lnTo>
                  <a:pt x="1693446" y="1102333"/>
                </a:lnTo>
                <a:lnTo>
                  <a:pt x="1673114" y="1132676"/>
                </a:lnTo>
                <a:lnTo>
                  <a:pt x="1651294" y="1162084"/>
                </a:lnTo>
                <a:lnTo>
                  <a:pt x="1628769" y="1190635"/>
                </a:lnTo>
                <a:lnTo>
                  <a:pt x="1603119" y="1218881"/>
                </a:lnTo>
                <a:lnTo>
                  <a:pt x="1576839" y="1245486"/>
                </a:lnTo>
                <a:lnTo>
                  <a:pt x="1549072" y="1271158"/>
                </a:lnTo>
                <a:lnTo>
                  <a:pt x="1520523" y="1296753"/>
                </a:lnTo>
                <a:lnTo>
                  <a:pt x="1489783" y="1320556"/>
                </a:lnTo>
                <a:lnTo>
                  <a:pt x="1457403" y="1344987"/>
                </a:lnTo>
                <a:lnTo>
                  <a:pt x="1425328" y="1366293"/>
                </a:lnTo>
                <a:lnTo>
                  <a:pt x="1390910" y="1387369"/>
                </a:lnTo>
                <a:lnTo>
                  <a:pt x="1355786" y="1407587"/>
                </a:lnTo>
                <a:lnTo>
                  <a:pt x="1319955" y="1426948"/>
                </a:lnTo>
                <a:lnTo>
                  <a:pt x="1284202" y="1445528"/>
                </a:lnTo>
                <a:lnTo>
                  <a:pt x="1245553" y="1461458"/>
                </a:lnTo>
                <a:lnTo>
                  <a:pt x="1207761" y="1476683"/>
                </a:lnTo>
                <a:lnTo>
                  <a:pt x="1168405" y="1491756"/>
                </a:lnTo>
                <a:lnTo>
                  <a:pt x="1128345" y="1505971"/>
                </a:lnTo>
                <a:lnTo>
                  <a:pt x="1088515" y="1517841"/>
                </a:lnTo>
                <a:lnTo>
                  <a:pt x="1047044" y="1530340"/>
                </a:lnTo>
                <a:lnTo>
                  <a:pt x="1004869" y="1541981"/>
                </a:lnTo>
                <a:lnTo>
                  <a:pt x="962063" y="1551984"/>
                </a:lnTo>
                <a:lnTo>
                  <a:pt x="920194" y="1560500"/>
                </a:lnTo>
                <a:lnTo>
                  <a:pt x="876684" y="1569644"/>
                </a:lnTo>
                <a:lnTo>
                  <a:pt x="834262" y="1575741"/>
                </a:lnTo>
                <a:lnTo>
                  <a:pt x="790982" y="1582541"/>
                </a:lnTo>
                <a:lnTo>
                  <a:pt x="748008" y="1586218"/>
                </a:lnTo>
                <a:lnTo>
                  <a:pt x="705033" y="1589894"/>
                </a:lnTo>
                <a:lnTo>
                  <a:pt x="662212" y="1592008"/>
                </a:lnTo>
                <a:lnTo>
                  <a:pt x="620326" y="1592636"/>
                </a:lnTo>
                <a:lnTo>
                  <a:pt x="577811" y="1591626"/>
                </a:lnTo>
                <a:lnTo>
                  <a:pt x="537012" y="1589206"/>
                </a:lnTo>
                <a:lnTo>
                  <a:pt x="497148" y="1585301"/>
                </a:lnTo>
                <a:lnTo>
                  <a:pt x="455949" y="1578899"/>
                </a:lnTo>
                <a:lnTo>
                  <a:pt x="418031" y="1571239"/>
                </a:lnTo>
                <a:lnTo>
                  <a:pt x="380190" y="1562800"/>
                </a:lnTo>
                <a:lnTo>
                  <a:pt x="343435" y="1551313"/>
                </a:lnTo>
                <a:lnTo>
                  <a:pt x="308397" y="1538416"/>
                </a:lnTo>
                <a:lnTo>
                  <a:pt x="274369" y="1523252"/>
                </a:lnTo>
                <a:lnTo>
                  <a:pt x="240573" y="1505744"/>
                </a:lnTo>
                <a:lnTo>
                  <a:pt x="209197" y="1487687"/>
                </a:lnTo>
                <a:lnTo>
                  <a:pt x="180548" y="1465952"/>
                </a:lnTo>
                <a:lnTo>
                  <a:pt x="166615" y="1455122"/>
                </a:lnTo>
                <a:lnTo>
                  <a:pt x="152835" y="1442731"/>
                </a:lnTo>
                <a:lnTo>
                  <a:pt x="139912" y="1429635"/>
                </a:lnTo>
                <a:lnTo>
                  <a:pt x="126914" y="1417321"/>
                </a:lnTo>
                <a:lnTo>
                  <a:pt x="114143" y="1402662"/>
                </a:lnTo>
                <a:lnTo>
                  <a:pt x="102080" y="1388862"/>
                </a:lnTo>
                <a:lnTo>
                  <a:pt x="90950" y="1373575"/>
                </a:lnTo>
                <a:lnTo>
                  <a:pt x="80602" y="1358366"/>
                </a:lnTo>
                <a:lnTo>
                  <a:pt x="70407" y="1341593"/>
                </a:lnTo>
                <a:lnTo>
                  <a:pt x="60136" y="1325602"/>
                </a:lnTo>
                <a:lnTo>
                  <a:pt x="51581" y="1308202"/>
                </a:lnTo>
                <a:lnTo>
                  <a:pt x="43884" y="1290097"/>
                </a:lnTo>
                <a:lnTo>
                  <a:pt x="34700" y="1271058"/>
                </a:lnTo>
                <a:lnTo>
                  <a:pt x="28720" y="1251545"/>
                </a:lnTo>
                <a:lnTo>
                  <a:pt x="21176" y="1231877"/>
                </a:lnTo>
                <a:lnTo>
                  <a:pt x="16054" y="1211659"/>
                </a:lnTo>
                <a:lnTo>
                  <a:pt x="10931" y="1191440"/>
                </a:lnTo>
                <a:lnTo>
                  <a:pt x="7449" y="1170595"/>
                </a:lnTo>
                <a:lnTo>
                  <a:pt x="4824" y="1149043"/>
                </a:lnTo>
                <a:lnTo>
                  <a:pt x="2200" y="1127492"/>
                </a:lnTo>
                <a:lnTo>
                  <a:pt x="1920" y="1106170"/>
                </a:lnTo>
                <a:lnTo>
                  <a:pt x="0" y="1085477"/>
                </a:lnTo>
                <a:lnTo>
                  <a:pt x="1437" y="1062746"/>
                </a:lnTo>
                <a:lnTo>
                  <a:pt x="1940" y="1041502"/>
                </a:lnTo>
                <a:lnTo>
                  <a:pt x="4081" y="1019629"/>
                </a:lnTo>
                <a:lnTo>
                  <a:pt x="6376" y="996194"/>
                </a:lnTo>
                <a:lnTo>
                  <a:pt x="14644" y="952051"/>
                </a:lnTo>
                <a:lnTo>
                  <a:pt x="23924" y="905640"/>
                </a:lnTo>
                <a:lnTo>
                  <a:pt x="37741" y="861251"/>
                </a:lnTo>
                <a:lnTo>
                  <a:pt x="52569" y="814595"/>
                </a:lnTo>
                <a:lnTo>
                  <a:pt x="69665" y="768950"/>
                </a:lnTo>
                <a:lnTo>
                  <a:pt x="90669" y="723688"/>
                </a:lnTo>
                <a:lnTo>
                  <a:pt x="113314" y="677799"/>
                </a:lnTo>
                <a:lnTo>
                  <a:pt x="137445" y="632843"/>
                </a:lnTo>
                <a:lnTo>
                  <a:pt x="162986" y="589602"/>
                </a:lnTo>
                <a:lnTo>
                  <a:pt x="191807" y="545107"/>
                </a:lnTo>
                <a:lnTo>
                  <a:pt x="221257" y="502249"/>
                </a:lnTo>
                <a:lnTo>
                  <a:pt x="252193" y="460327"/>
                </a:lnTo>
                <a:lnTo>
                  <a:pt x="285321" y="420195"/>
                </a:lnTo>
                <a:lnTo>
                  <a:pt x="319231" y="380141"/>
                </a:lnTo>
                <a:lnTo>
                  <a:pt x="354629" y="341022"/>
                </a:lnTo>
                <a:lnTo>
                  <a:pt x="391359" y="304399"/>
                </a:lnTo>
                <a:lnTo>
                  <a:pt x="427937" y="269338"/>
                </a:lnTo>
                <a:lnTo>
                  <a:pt x="465219" y="235135"/>
                </a:lnTo>
                <a:lnTo>
                  <a:pt x="503836" y="203427"/>
                </a:lnTo>
                <a:lnTo>
                  <a:pt x="543082" y="173360"/>
                </a:lnTo>
                <a:lnTo>
                  <a:pt x="582879" y="145713"/>
                </a:lnTo>
                <a:lnTo>
                  <a:pt x="622524" y="119628"/>
                </a:lnTo>
                <a:lnTo>
                  <a:pt x="662643" y="96745"/>
                </a:lnTo>
                <a:lnTo>
                  <a:pt x="702458" y="76985"/>
                </a:lnTo>
                <a:lnTo>
                  <a:pt x="742119" y="58788"/>
                </a:lnTo>
                <a:lnTo>
                  <a:pt x="781475" y="43716"/>
                </a:lnTo>
                <a:lnTo>
                  <a:pt x="821535" y="29502"/>
                </a:lnTo>
                <a:lnTo>
                  <a:pt x="860432" y="19117"/>
                </a:lnTo>
                <a:lnTo>
                  <a:pt x="899879" y="11151"/>
                </a:lnTo>
                <a:lnTo>
                  <a:pt x="938317" y="5454"/>
                </a:lnTo>
                <a:lnTo>
                  <a:pt x="976524" y="2099"/>
                </a:lnTo>
                <a:lnTo>
                  <a:pt x="1013797" y="230"/>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6075966" y="2529079"/>
            <a:ext cx="1615596" cy="1623945"/>
          </a:xfrm>
          <a:custGeom>
            <a:avLst/>
            <a:gdLst>
              <a:gd name="connsiteX0" fmla="*/ 881903 w 1615596"/>
              <a:gd name="connsiteY0" fmla="*/ 0 h 1623945"/>
              <a:gd name="connsiteX1" fmla="*/ 922803 w 1615596"/>
              <a:gd name="connsiteY1" fmla="*/ 525 h 1623945"/>
              <a:gd name="connsiteX2" fmla="*/ 962501 w 1615596"/>
              <a:gd name="connsiteY2" fmla="*/ 4421 h 1623945"/>
              <a:gd name="connsiteX3" fmla="*/ 981488 w 1615596"/>
              <a:gd name="connsiteY3" fmla="*/ 6285 h 1623945"/>
              <a:gd name="connsiteX4" fmla="*/ 1001085 w 1615596"/>
              <a:gd name="connsiteY4" fmla="*/ 10824 h 1623945"/>
              <a:gd name="connsiteX5" fmla="*/ 1019987 w 1615596"/>
              <a:gd name="connsiteY5" fmla="*/ 13552 h 1623945"/>
              <a:gd name="connsiteX6" fmla="*/ 1037688 w 1615596"/>
              <a:gd name="connsiteY6" fmla="*/ 19651 h 1623945"/>
              <a:gd name="connsiteX7" fmla="*/ 1074037 w 1615596"/>
              <a:gd name="connsiteY7" fmla="*/ 31069 h 1623945"/>
              <a:gd name="connsiteX8" fmla="*/ 1109186 w 1615596"/>
              <a:gd name="connsiteY8" fmla="*/ 45858 h 1623945"/>
              <a:gd name="connsiteX9" fmla="*/ 1143219 w 1615596"/>
              <a:gd name="connsiteY9" fmla="*/ 63155 h 1623945"/>
              <a:gd name="connsiteX10" fmla="*/ 1176220 w 1615596"/>
              <a:gd name="connsiteY10" fmla="*/ 82094 h 1623945"/>
              <a:gd name="connsiteX11" fmla="*/ 1206209 w 1615596"/>
              <a:gd name="connsiteY11" fmla="*/ 105101 h 1623945"/>
              <a:gd name="connsiteX12" fmla="*/ 1236976 w 1615596"/>
              <a:gd name="connsiteY12" fmla="*/ 129055 h 1623945"/>
              <a:gd name="connsiteX13" fmla="*/ 1266628 w 1615596"/>
              <a:gd name="connsiteY13" fmla="*/ 155517 h 1623945"/>
              <a:gd name="connsiteX14" fmla="*/ 1293521 w 1615596"/>
              <a:gd name="connsiteY14" fmla="*/ 183453 h 1623945"/>
              <a:gd name="connsiteX15" fmla="*/ 1321025 w 1615596"/>
              <a:gd name="connsiteY15" fmla="*/ 214065 h 1623945"/>
              <a:gd name="connsiteX16" fmla="*/ 1345770 w 1615596"/>
              <a:gd name="connsiteY16" fmla="*/ 246153 h 1623945"/>
              <a:gd name="connsiteX17" fmla="*/ 1370346 w 1615596"/>
              <a:gd name="connsiteY17" fmla="*/ 279967 h 1623945"/>
              <a:gd name="connsiteX18" fmla="*/ 1393111 w 1615596"/>
              <a:gd name="connsiteY18" fmla="*/ 314476 h 1623945"/>
              <a:gd name="connsiteX19" fmla="*/ 1415539 w 1615596"/>
              <a:gd name="connsiteY19" fmla="*/ 352442 h 1623945"/>
              <a:gd name="connsiteX20" fmla="*/ 1435463 w 1615596"/>
              <a:gd name="connsiteY20" fmla="*/ 389289 h 1623945"/>
              <a:gd name="connsiteX21" fmla="*/ 1454269 w 1615596"/>
              <a:gd name="connsiteY21" fmla="*/ 428644 h 1623945"/>
              <a:gd name="connsiteX22" fmla="*/ 1472992 w 1615596"/>
              <a:gd name="connsiteY22" fmla="*/ 468862 h 1623945"/>
              <a:gd name="connsiteX23" fmla="*/ 1490765 w 1615596"/>
              <a:gd name="connsiteY23" fmla="*/ 509859 h 1623945"/>
              <a:gd name="connsiteX24" fmla="*/ 1506730 w 1615596"/>
              <a:gd name="connsiteY24" fmla="*/ 551552 h 1623945"/>
              <a:gd name="connsiteX25" fmla="*/ 1521831 w 1615596"/>
              <a:gd name="connsiteY25" fmla="*/ 593160 h 1623945"/>
              <a:gd name="connsiteX26" fmla="*/ 1535900 w 1615596"/>
              <a:gd name="connsiteY26" fmla="*/ 636411 h 1623945"/>
              <a:gd name="connsiteX27" fmla="*/ 1548158 w 1615596"/>
              <a:gd name="connsiteY27" fmla="*/ 680356 h 1623945"/>
              <a:gd name="connsiteX28" fmla="*/ 1559470 w 1615596"/>
              <a:gd name="connsiteY28" fmla="*/ 725081 h 1623945"/>
              <a:gd name="connsiteX29" fmla="*/ 1570865 w 1615596"/>
              <a:gd name="connsiteY29" fmla="*/ 768943 h 1623945"/>
              <a:gd name="connsiteX30" fmla="*/ 1579672 w 1615596"/>
              <a:gd name="connsiteY30" fmla="*/ 812549 h 1623945"/>
              <a:gd name="connsiteX31" fmla="*/ 1588394 w 1615596"/>
              <a:gd name="connsiteY31" fmla="*/ 857020 h 1623945"/>
              <a:gd name="connsiteX32" fmla="*/ 1596337 w 1615596"/>
              <a:gd name="connsiteY32" fmla="*/ 900542 h 1623945"/>
              <a:gd name="connsiteX33" fmla="*/ 1601692 w 1615596"/>
              <a:gd name="connsiteY33" fmla="*/ 943811 h 1623945"/>
              <a:gd name="connsiteX34" fmla="*/ 1607046 w 1615596"/>
              <a:gd name="connsiteY34" fmla="*/ 987079 h 1623945"/>
              <a:gd name="connsiteX35" fmla="*/ 1610759 w 1615596"/>
              <a:gd name="connsiteY35" fmla="*/ 1029313 h 1623945"/>
              <a:gd name="connsiteX36" fmla="*/ 1612746 w 1615596"/>
              <a:gd name="connsiteY36" fmla="*/ 1071379 h 1623945"/>
              <a:gd name="connsiteX37" fmla="*/ 1615596 w 1615596"/>
              <a:gd name="connsiteY37" fmla="*/ 1113528 h 1623945"/>
              <a:gd name="connsiteX38" fmla="*/ 1614552 w 1615596"/>
              <a:gd name="connsiteY38" fmla="*/ 1150935 h 1623945"/>
              <a:gd name="connsiteX39" fmla="*/ 1611699 w 1615596"/>
              <a:gd name="connsiteY39" fmla="*/ 1189036 h 1623945"/>
              <a:gd name="connsiteX40" fmla="*/ 1605646 w 1615596"/>
              <a:gd name="connsiteY40" fmla="*/ 1224206 h 1623945"/>
              <a:gd name="connsiteX41" fmla="*/ 1597174 w 1615596"/>
              <a:gd name="connsiteY41" fmla="*/ 1257395 h 1623945"/>
              <a:gd name="connsiteX42" fmla="*/ 1586113 w 1615596"/>
              <a:gd name="connsiteY42" fmla="*/ 1290328 h 1623945"/>
              <a:gd name="connsiteX43" fmla="*/ 1574357 w 1615596"/>
              <a:gd name="connsiteY43" fmla="*/ 1321450 h 1623945"/>
              <a:gd name="connsiteX44" fmla="*/ 1558371 w 1615596"/>
              <a:gd name="connsiteY44" fmla="*/ 1351285 h 1623945"/>
              <a:gd name="connsiteX45" fmla="*/ 1539880 w 1615596"/>
              <a:gd name="connsiteY45" fmla="*/ 1379999 h 1623945"/>
              <a:gd name="connsiteX46" fmla="*/ 1520695 w 1615596"/>
              <a:gd name="connsiteY46" fmla="*/ 1406904 h 1623945"/>
              <a:gd name="connsiteX47" fmla="*/ 1499953 w 1615596"/>
              <a:gd name="connsiteY47" fmla="*/ 1431909 h 1623945"/>
              <a:gd name="connsiteX48" fmla="*/ 1474980 w 1615596"/>
              <a:gd name="connsiteY48" fmla="*/ 1455627 h 1623945"/>
              <a:gd name="connsiteX49" fmla="*/ 1451040 w 1615596"/>
              <a:gd name="connsiteY49" fmla="*/ 1477701 h 1623945"/>
              <a:gd name="connsiteX50" fmla="*/ 1422869 w 1615596"/>
              <a:gd name="connsiteY50" fmla="*/ 1498489 h 1623945"/>
              <a:gd name="connsiteX51" fmla="*/ 1394782 w 1615596"/>
              <a:gd name="connsiteY51" fmla="*/ 1518413 h 1623945"/>
              <a:gd name="connsiteX52" fmla="*/ 1364443 w 1615596"/>
              <a:gd name="connsiteY52" fmla="*/ 1534625 h 1623945"/>
              <a:gd name="connsiteX53" fmla="*/ 1334105 w 1615596"/>
              <a:gd name="connsiteY53" fmla="*/ 1550840 h 1623945"/>
              <a:gd name="connsiteX54" fmla="*/ 1302209 w 1615596"/>
              <a:gd name="connsiteY54" fmla="*/ 1565155 h 1623945"/>
              <a:gd name="connsiteX55" fmla="*/ 1267810 w 1615596"/>
              <a:gd name="connsiteY55" fmla="*/ 1578353 h 1623945"/>
              <a:gd name="connsiteX56" fmla="*/ 1234442 w 1615596"/>
              <a:gd name="connsiteY56" fmla="*/ 1589908 h 1623945"/>
              <a:gd name="connsiteX57" fmla="*/ 1198654 w 1615596"/>
              <a:gd name="connsiteY57" fmla="*/ 1599479 h 1623945"/>
              <a:gd name="connsiteX58" fmla="*/ 1162171 w 1615596"/>
              <a:gd name="connsiteY58" fmla="*/ 1607239 h 1623945"/>
              <a:gd name="connsiteX59" fmla="*/ 1124911 w 1615596"/>
              <a:gd name="connsiteY59" fmla="*/ 1614050 h 1623945"/>
              <a:gd name="connsiteX60" fmla="*/ 1088682 w 1615596"/>
              <a:gd name="connsiteY60" fmla="*/ 1619217 h 1623945"/>
              <a:gd name="connsiteX61" fmla="*/ 1050033 w 1615596"/>
              <a:gd name="connsiteY61" fmla="*/ 1622403 h 1623945"/>
              <a:gd name="connsiteX62" fmla="*/ 1012416 w 1615596"/>
              <a:gd name="connsiteY62" fmla="*/ 1623945 h 1623945"/>
              <a:gd name="connsiteX63" fmla="*/ 973242 w 1615596"/>
              <a:gd name="connsiteY63" fmla="*/ 1623590 h 1623945"/>
              <a:gd name="connsiteX64" fmla="*/ 934153 w 1615596"/>
              <a:gd name="connsiteY64" fmla="*/ 1622371 h 1623945"/>
              <a:gd name="connsiteX65" fmla="*/ 895148 w 1615596"/>
              <a:gd name="connsiteY65" fmla="*/ 1620287 h 1623945"/>
              <a:gd name="connsiteX66" fmla="*/ 857343 w 1615596"/>
              <a:gd name="connsiteY66" fmla="*/ 1614833 h 1623945"/>
              <a:gd name="connsiteX67" fmla="*/ 818759 w 1615596"/>
              <a:gd name="connsiteY67" fmla="*/ 1608430 h 1623945"/>
              <a:gd name="connsiteX68" fmla="*/ 780431 w 1615596"/>
              <a:gd name="connsiteY68" fmla="*/ 1599435 h 1623945"/>
              <a:gd name="connsiteX69" fmla="*/ 742101 w 1615596"/>
              <a:gd name="connsiteY69" fmla="*/ 1590439 h 1623945"/>
              <a:gd name="connsiteX70" fmla="*/ 665086 w 1615596"/>
              <a:gd name="connsiteY70" fmla="*/ 1567180 h 1623945"/>
              <a:gd name="connsiteX71" fmla="*/ 589102 w 1615596"/>
              <a:gd name="connsiteY71" fmla="*/ 1542277 h 1623945"/>
              <a:gd name="connsiteX72" fmla="*/ 553006 w 1615596"/>
              <a:gd name="connsiteY72" fmla="*/ 1528267 h 1623945"/>
              <a:gd name="connsiteX73" fmla="*/ 516910 w 1615596"/>
              <a:gd name="connsiteY73" fmla="*/ 1514257 h 1623945"/>
              <a:gd name="connsiteX74" fmla="*/ 480119 w 1615596"/>
              <a:gd name="connsiteY74" fmla="*/ 1498434 h 1623945"/>
              <a:gd name="connsiteX75" fmla="*/ 446003 w 1615596"/>
              <a:gd name="connsiteY75" fmla="*/ 1482001 h 1623945"/>
              <a:gd name="connsiteX76" fmla="*/ 411884 w 1615596"/>
              <a:gd name="connsiteY76" fmla="*/ 1465569 h 1623945"/>
              <a:gd name="connsiteX77" fmla="*/ 378716 w 1615596"/>
              <a:gd name="connsiteY77" fmla="*/ 1448356 h 1623945"/>
              <a:gd name="connsiteX78" fmla="*/ 346493 w 1615596"/>
              <a:gd name="connsiteY78" fmla="*/ 1430365 h 1623945"/>
              <a:gd name="connsiteX79" fmla="*/ 314439 w 1615596"/>
              <a:gd name="connsiteY79" fmla="*/ 1410646 h 1623945"/>
              <a:gd name="connsiteX80" fmla="*/ 284976 w 1615596"/>
              <a:gd name="connsiteY80" fmla="*/ 1391180 h 1623945"/>
              <a:gd name="connsiteX81" fmla="*/ 256459 w 1615596"/>
              <a:gd name="connsiteY81" fmla="*/ 1370936 h 1623945"/>
              <a:gd name="connsiteX82" fmla="*/ 228112 w 1615596"/>
              <a:gd name="connsiteY82" fmla="*/ 1348963 h 1623945"/>
              <a:gd name="connsiteX83" fmla="*/ 201574 w 1615596"/>
              <a:gd name="connsiteY83" fmla="*/ 1326296 h 1623945"/>
              <a:gd name="connsiteX84" fmla="*/ 176848 w 1615596"/>
              <a:gd name="connsiteY84" fmla="*/ 1302934 h 1623945"/>
              <a:gd name="connsiteX85" fmla="*/ 152900 w 1615596"/>
              <a:gd name="connsiteY85" fmla="*/ 1280521 h 1623945"/>
              <a:gd name="connsiteX86" fmla="*/ 131016 w 1615596"/>
              <a:gd name="connsiteY86" fmla="*/ 1254822 h 1623945"/>
              <a:gd name="connsiteX87" fmla="*/ 110164 w 1615596"/>
              <a:gd name="connsiteY87" fmla="*/ 1227479 h 1623945"/>
              <a:gd name="connsiteX88" fmla="*/ 90089 w 1615596"/>
              <a:gd name="connsiteY88" fmla="*/ 1201085 h 1623945"/>
              <a:gd name="connsiteX89" fmla="*/ 73637 w 1615596"/>
              <a:gd name="connsiteY89" fmla="*/ 1173300 h 1623945"/>
              <a:gd name="connsiteX90" fmla="*/ 57269 w 1615596"/>
              <a:gd name="connsiteY90" fmla="*/ 1144654 h 1623945"/>
              <a:gd name="connsiteX91" fmla="*/ 42796 w 1615596"/>
              <a:gd name="connsiteY91" fmla="*/ 1114447 h 1623945"/>
              <a:gd name="connsiteX92" fmla="*/ 31943 w 1615596"/>
              <a:gd name="connsiteY92" fmla="*/ 1082852 h 1623945"/>
              <a:gd name="connsiteX93" fmla="*/ 20228 w 1615596"/>
              <a:gd name="connsiteY93" fmla="*/ 1051172 h 1623945"/>
              <a:gd name="connsiteX94" fmla="*/ 13083 w 1615596"/>
              <a:gd name="connsiteY94" fmla="*/ 1017323 h 1623945"/>
              <a:gd name="connsiteX95" fmla="*/ 6019 w 1615596"/>
              <a:gd name="connsiteY95" fmla="*/ 982610 h 1623945"/>
              <a:gd name="connsiteX96" fmla="*/ 3357 w 1615596"/>
              <a:gd name="connsiteY96" fmla="*/ 947457 h 1623945"/>
              <a:gd name="connsiteX97" fmla="*/ 0 w 1615596"/>
              <a:gd name="connsiteY97" fmla="*/ 910492 h 1623945"/>
              <a:gd name="connsiteX98" fmla="*/ 1044 w 1615596"/>
              <a:gd name="connsiteY98" fmla="*/ 873084 h 1623945"/>
              <a:gd name="connsiteX99" fmla="*/ 4150 w 1615596"/>
              <a:gd name="connsiteY99" fmla="*/ 832391 h 1623945"/>
              <a:gd name="connsiteX100" fmla="*/ 9153 w 1615596"/>
              <a:gd name="connsiteY100" fmla="*/ 790140 h 1623945"/>
              <a:gd name="connsiteX101" fmla="*/ 17607 w 1615596"/>
              <a:gd name="connsiteY101" fmla="*/ 748227 h 1623945"/>
              <a:gd name="connsiteX102" fmla="*/ 29512 w 1615596"/>
              <a:gd name="connsiteY102" fmla="*/ 706652 h 1623945"/>
              <a:gd name="connsiteX103" fmla="*/ 42366 w 1615596"/>
              <a:gd name="connsiteY103" fmla="*/ 664298 h 1623945"/>
              <a:gd name="connsiteX104" fmla="*/ 58587 w 1615596"/>
              <a:gd name="connsiteY104" fmla="*/ 623148 h 1623945"/>
              <a:gd name="connsiteX105" fmla="*/ 76450 w 1615596"/>
              <a:gd name="connsiteY105" fmla="*/ 583030 h 1623945"/>
              <a:gd name="connsiteX106" fmla="*/ 97850 w 1615596"/>
              <a:gd name="connsiteY106" fmla="*/ 542388 h 1623945"/>
              <a:gd name="connsiteX107" fmla="*/ 120891 w 1615596"/>
              <a:gd name="connsiteY107" fmla="*/ 502780 h 1623945"/>
              <a:gd name="connsiteX108" fmla="*/ 145658 w 1615596"/>
              <a:gd name="connsiteY108" fmla="*/ 463339 h 1623945"/>
              <a:gd name="connsiteX109" fmla="*/ 172846 w 1615596"/>
              <a:gd name="connsiteY109" fmla="*/ 425882 h 1623945"/>
              <a:gd name="connsiteX110" fmla="*/ 200811 w 1615596"/>
              <a:gd name="connsiteY110" fmla="*/ 389373 h 1623945"/>
              <a:gd name="connsiteX111" fmla="*/ 230503 w 1615596"/>
              <a:gd name="connsiteY111" fmla="*/ 353033 h 1623945"/>
              <a:gd name="connsiteX112" fmla="*/ 262615 w 1615596"/>
              <a:gd name="connsiteY112" fmla="*/ 318675 h 1623945"/>
              <a:gd name="connsiteX113" fmla="*/ 295590 w 1615596"/>
              <a:gd name="connsiteY113" fmla="*/ 284402 h 1623945"/>
              <a:gd name="connsiteX114" fmla="*/ 330122 w 1615596"/>
              <a:gd name="connsiteY114" fmla="*/ 252028 h 1623945"/>
              <a:gd name="connsiteX115" fmla="*/ 366211 w 1615596"/>
              <a:gd name="connsiteY115" fmla="*/ 221550 h 1623945"/>
              <a:gd name="connsiteX116" fmla="*/ 402131 w 1615596"/>
              <a:gd name="connsiteY116" fmla="*/ 192800 h 1623945"/>
              <a:gd name="connsiteX117" fmla="*/ 438830 w 1615596"/>
              <a:gd name="connsiteY117" fmla="*/ 164998 h 1623945"/>
              <a:gd name="connsiteX118" fmla="*/ 477950 w 1615596"/>
              <a:gd name="connsiteY118" fmla="*/ 139179 h 1623945"/>
              <a:gd name="connsiteX119" fmla="*/ 516900 w 1615596"/>
              <a:gd name="connsiteY119" fmla="*/ 115088 h 1623945"/>
              <a:gd name="connsiteX120" fmla="*/ 556460 w 1615596"/>
              <a:gd name="connsiteY120" fmla="*/ 93674 h 1623945"/>
              <a:gd name="connsiteX121" fmla="*/ 597576 w 1615596"/>
              <a:gd name="connsiteY121" fmla="*/ 74157 h 1623945"/>
              <a:gd name="connsiteX122" fmla="*/ 636883 w 1615596"/>
              <a:gd name="connsiteY122" fmla="*/ 55335 h 1623945"/>
              <a:gd name="connsiteX123" fmla="*/ 679303 w 1615596"/>
              <a:gd name="connsiteY123" fmla="*/ 40306 h 1623945"/>
              <a:gd name="connsiteX124" fmla="*/ 719829 w 1615596"/>
              <a:gd name="connsiteY124" fmla="*/ 26839 h 1623945"/>
              <a:gd name="connsiteX125" fmla="*/ 760880 w 1615596"/>
              <a:gd name="connsiteY125" fmla="*/ 16910 h 1623945"/>
              <a:gd name="connsiteX126" fmla="*/ 801677 w 1615596"/>
              <a:gd name="connsiteY126" fmla="*/ 9573 h 1623945"/>
              <a:gd name="connsiteX127" fmla="*/ 842390 w 1615596"/>
              <a:gd name="connsiteY127" fmla="*/ 3102 h 162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1615596" h="1623945">
                <a:moveTo>
                  <a:pt x="881903" y="0"/>
                </a:moveTo>
                <a:lnTo>
                  <a:pt x="922803" y="525"/>
                </a:lnTo>
                <a:lnTo>
                  <a:pt x="962501" y="4421"/>
                </a:lnTo>
                <a:lnTo>
                  <a:pt x="981488" y="6285"/>
                </a:lnTo>
                <a:lnTo>
                  <a:pt x="1001085" y="10824"/>
                </a:lnTo>
                <a:lnTo>
                  <a:pt x="1019987" y="13552"/>
                </a:lnTo>
                <a:lnTo>
                  <a:pt x="1037688" y="19651"/>
                </a:lnTo>
                <a:lnTo>
                  <a:pt x="1074037" y="31069"/>
                </a:lnTo>
                <a:lnTo>
                  <a:pt x="1109186" y="45858"/>
                </a:lnTo>
                <a:lnTo>
                  <a:pt x="1143219" y="63155"/>
                </a:lnTo>
                <a:lnTo>
                  <a:pt x="1176220" y="82094"/>
                </a:lnTo>
                <a:lnTo>
                  <a:pt x="1206209" y="105101"/>
                </a:lnTo>
                <a:lnTo>
                  <a:pt x="1236976" y="129055"/>
                </a:lnTo>
                <a:lnTo>
                  <a:pt x="1266628" y="155517"/>
                </a:lnTo>
                <a:lnTo>
                  <a:pt x="1293521" y="183453"/>
                </a:lnTo>
                <a:lnTo>
                  <a:pt x="1321025" y="214065"/>
                </a:lnTo>
                <a:lnTo>
                  <a:pt x="1345770" y="246153"/>
                </a:lnTo>
                <a:lnTo>
                  <a:pt x="1370346" y="279967"/>
                </a:lnTo>
                <a:lnTo>
                  <a:pt x="1393111" y="314476"/>
                </a:lnTo>
                <a:lnTo>
                  <a:pt x="1415539" y="352442"/>
                </a:lnTo>
                <a:lnTo>
                  <a:pt x="1435463" y="389289"/>
                </a:lnTo>
                <a:lnTo>
                  <a:pt x="1454269" y="428644"/>
                </a:lnTo>
                <a:lnTo>
                  <a:pt x="1472992" y="468862"/>
                </a:lnTo>
                <a:lnTo>
                  <a:pt x="1490765" y="509859"/>
                </a:lnTo>
                <a:lnTo>
                  <a:pt x="1506730" y="551552"/>
                </a:lnTo>
                <a:lnTo>
                  <a:pt x="1521831" y="593160"/>
                </a:lnTo>
                <a:lnTo>
                  <a:pt x="1535900" y="636411"/>
                </a:lnTo>
                <a:lnTo>
                  <a:pt x="1548158" y="680356"/>
                </a:lnTo>
                <a:lnTo>
                  <a:pt x="1559470" y="725081"/>
                </a:lnTo>
                <a:lnTo>
                  <a:pt x="1570865" y="768943"/>
                </a:lnTo>
                <a:lnTo>
                  <a:pt x="1579672" y="812549"/>
                </a:lnTo>
                <a:lnTo>
                  <a:pt x="1588394" y="857020"/>
                </a:lnTo>
                <a:lnTo>
                  <a:pt x="1596337" y="900542"/>
                </a:lnTo>
                <a:lnTo>
                  <a:pt x="1601692" y="943811"/>
                </a:lnTo>
                <a:lnTo>
                  <a:pt x="1607046" y="987079"/>
                </a:lnTo>
                <a:lnTo>
                  <a:pt x="1610759" y="1029313"/>
                </a:lnTo>
                <a:lnTo>
                  <a:pt x="1612746" y="1071379"/>
                </a:lnTo>
                <a:lnTo>
                  <a:pt x="1615596" y="1113528"/>
                </a:lnTo>
                <a:lnTo>
                  <a:pt x="1614552" y="1150935"/>
                </a:lnTo>
                <a:lnTo>
                  <a:pt x="1611699" y="1189036"/>
                </a:lnTo>
                <a:lnTo>
                  <a:pt x="1605646" y="1224206"/>
                </a:lnTo>
                <a:lnTo>
                  <a:pt x="1597174" y="1257395"/>
                </a:lnTo>
                <a:lnTo>
                  <a:pt x="1586113" y="1290328"/>
                </a:lnTo>
                <a:lnTo>
                  <a:pt x="1574357" y="1321450"/>
                </a:lnTo>
                <a:lnTo>
                  <a:pt x="1558371" y="1351285"/>
                </a:lnTo>
                <a:lnTo>
                  <a:pt x="1539880" y="1379999"/>
                </a:lnTo>
                <a:lnTo>
                  <a:pt x="1520695" y="1406904"/>
                </a:lnTo>
                <a:lnTo>
                  <a:pt x="1499953" y="1431909"/>
                </a:lnTo>
                <a:lnTo>
                  <a:pt x="1474980" y="1455627"/>
                </a:lnTo>
                <a:lnTo>
                  <a:pt x="1451040" y="1477701"/>
                </a:lnTo>
                <a:lnTo>
                  <a:pt x="1422869" y="1498489"/>
                </a:lnTo>
                <a:lnTo>
                  <a:pt x="1394782" y="1518413"/>
                </a:lnTo>
                <a:lnTo>
                  <a:pt x="1364443" y="1534625"/>
                </a:lnTo>
                <a:lnTo>
                  <a:pt x="1334105" y="1550840"/>
                </a:lnTo>
                <a:lnTo>
                  <a:pt x="1302209" y="1565155"/>
                </a:lnTo>
                <a:lnTo>
                  <a:pt x="1267810" y="1578353"/>
                </a:lnTo>
                <a:lnTo>
                  <a:pt x="1234442" y="1589908"/>
                </a:lnTo>
                <a:lnTo>
                  <a:pt x="1198654" y="1599479"/>
                </a:lnTo>
                <a:lnTo>
                  <a:pt x="1162171" y="1607239"/>
                </a:lnTo>
                <a:lnTo>
                  <a:pt x="1124911" y="1614050"/>
                </a:lnTo>
                <a:lnTo>
                  <a:pt x="1088682" y="1619217"/>
                </a:lnTo>
                <a:lnTo>
                  <a:pt x="1050033" y="1622403"/>
                </a:lnTo>
                <a:lnTo>
                  <a:pt x="1012416" y="1623945"/>
                </a:lnTo>
                <a:lnTo>
                  <a:pt x="973242" y="1623590"/>
                </a:lnTo>
                <a:lnTo>
                  <a:pt x="934153" y="1622371"/>
                </a:lnTo>
                <a:lnTo>
                  <a:pt x="895148" y="1620287"/>
                </a:lnTo>
                <a:lnTo>
                  <a:pt x="857343" y="1614833"/>
                </a:lnTo>
                <a:lnTo>
                  <a:pt x="818759" y="1608430"/>
                </a:lnTo>
                <a:lnTo>
                  <a:pt x="780431" y="1599435"/>
                </a:lnTo>
                <a:lnTo>
                  <a:pt x="742101" y="1590439"/>
                </a:lnTo>
                <a:lnTo>
                  <a:pt x="665086" y="1567180"/>
                </a:lnTo>
                <a:lnTo>
                  <a:pt x="589102" y="1542277"/>
                </a:lnTo>
                <a:lnTo>
                  <a:pt x="553006" y="1528267"/>
                </a:lnTo>
                <a:lnTo>
                  <a:pt x="516910" y="1514257"/>
                </a:lnTo>
                <a:lnTo>
                  <a:pt x="480119" y="1498434"/>
                </a:lnTo>
                <a:lnTo>
                  <a:pt x="446003" y="1482001"/>
                </a:lnTo>
                <a:lnTo>
                  <a:pt x="411884" y="1465569"/>
                </a:lnTo>
                <a:lnTo>
                  <a:pt x="378716" y="1448356"/>
                </a:lnTo>
                <a:lnTo>
                  <a:pt x="346493" y="1430365"/>
                </a:lnTo>
                <a:lnTo>
                  <a:pt x="314439" y="1410646"/>
                </a:lnTo>
                <a:lnTo>
                  <a:pt x="284976" y="1391180"/>
                </a:lnTo>
                <a:lnTo>
                  <a:pt x="256459" y="1370936"/>
                </a:lnTo>
                <a:lnTo>
                  <a:pt x="228112" y="1348963"/>
                </a:lnTo>
                <a:lnTo>
                  <a:pt x="201574" y="1326296"/>
                </a:lnTo>
                <a:lnTo>
                  <a:pt x="176848" y="1302934"/>
                </a:lnTo>
                <a:lnTo>
                  <a:pt x="152900" y="1280521"/>
                </a:lnTo>
                <a:lnTo>
                  <a:pt x="131016" y="1254822"/>
                </a:lnTo>
                <a:lnTo>
                  <a:pt x="110164" y="1227479"/>
                </a:lnTo>
                <a:lnTo>
                  <a:pt x="90089" y="1201085"/>
                </a:lnTo>
                <a:lnTo>
                  <a:pt x="73637" y="1173300"/>
                </a:lnTo>
                <a:lnTo>
                  <a:pt x="57269" y="1144654"/>
                </a:lnTo>
                <a:lnTo>
                  <a:pt x="42796" y="1114447"/>
                </a:lnTo>
                <a:lnTo>
                  <a:pt x="31943" y="1082852"/>
                </a:lnTo>
                <a:lnTo>
                  <a:pt x="20228" y="1051172"/>
                </a:lnTo>
                <a:lnTo>
                  <a:pt x="13083" y="1017323"/>
                </a:lnTo>
                <a:lnTo>
                  <a:pt x="6019" y="982610"/>
                </a:lnTo>
                <a:lnTo>
                  <a:pt x="3357" y="947457"/>
                </a:lnTo>
                <a:lnTo>
                  <a:pt x="0" y="910492"/>
                </a:lnTo>
                <a:lnTo>
                  <a:pt x="1044" y="873084"/>
                </a:lnTo>
                <a:lnTo>
                  <a:pt x="4150" y="832391"/>
                </a:lnTo>
                <a:lnTo>
                  <a:pt x="9153" y="790140"/>
                </a:lnTo>
                <a:lnTo>
                  <a:pt x="17607" y="748227"/>
                </a:lnTo>
                <a:lnTo>
                  <a:pt x="29512" y="706652"/>
                </a:lnTo>
                <a:lnTo>
                  <a:pt x="42366" y="664298"/>
                </a:lnTo>
                <a:lnTo>
                  <a:pt x="58587" y="623148"/>
                </a:lnTo>
                <a:lnTo>
                  <a:pt x="76450" y="583030"/>
                </a:lnTo>
                <a:lnTo>
                  <a:pt x="97850" y="542388"/>
                </a:lnTo>
                <a:lnTo>
                  <a:pt x="120891" y="502780"/>
                </a:lnTo>
                <a:lnTo>
                  <a:pt x="145658" y="463339"/>
                </a:lnTo>
                <a:lnTo>
                  <a:pt x="172846" y="425882"/>
                </a:lnTo>
                <a:lnTo>
                  <a:pt x="200811" y="389373"/>
                </a:lnTo>
                <a:lnTo>
                  <a:pt x="230503" y="353033"/>
                </a:lnTo>
                <a:lnTo>
                  <a:pt x="262615" y="318675"/>
                </a:lnTo>
                <a:lnTo>
                  <a:pt x="295590" y="284402"/>
                </a:lnTo>
                <a:lnTo>
                  <a:pt x="330122" y="252028"/>
                </a:lnTo>
                <a:lnTo>
                  <a:pt x="366211" y="221550"/>
                </a:lnTo>
                <a:lnTo>
                  <a:pt x="402131" y="192800"/>
                </a:lnTo>
                <a:lnTo>
                  <a:pt x="438830" y="164998"/>
                </a:lnTo>
                <a:lnTo>
                  <a:pt x="477950" y="139179"/>
                </a:lnTo>
                <a:lnTo>
                  <a:pt x="516900" y="115088"/>
                </a:lnTo>
                <a:lnTo>
                  <a:pt x="556460" y="93674"/>
                </a:lnTo>
                <a:lnTo>
                  <a:pt x="597576" y="74157"/>
                </a:lnTo>
                <a:lnTo>
                  <a:pt x="636883" y="55335"/>
                </a:lnTo>
                <a:lnTo>
                  <a:pt x="679303" y="40306"/>
                </a:lnTo>
                <a:lnTo>
                  <a:pt x="719829" y="26839"/>
                </a:lnTo>
                <a:lnTo>
                  <a:pt x="760880" y="16910"/>
                </a:lnTo>
                <a:lnTo>
                  <a:pt x="801677" y="9573"/>
                </a:lnTo>
                <a:lnTo>
                  <a:pt x="842390" y="3102"/>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4295471" y="3405757"/>
            <a:ext cx="1784671" cy="1626032"/>
          </a:xfrm>
          <a:custGeom>
            <a:avLst/>
            <a:gdLst>
              <a:gd name="connsiteX0" fmla="*/ 984013 w 1784671"/>
              <a:gd name="connsiteY0" fmla="*/ 0 h 1626032"/>
              <a:gd name="connsiteX1" fmla="*/ 1025356 w 1784671"/>
              <a:gd name="connsiteY1" fmla="*/ 896 h 1626032"/>
              <a:gd name="connsiteX2" fmla="*/ 1065055 w 1784671"/>
              <a:gd name="connsiteY2" fmla="*/ 121 h 1626032"/>
              <a:gd name="connsiteX3" fmla="*/ 1143055 w 1784671"/>
              <a:gd name="connsiteY3" fmla="*/ 3127 h 1626032"/>
              <a:gd name="connsiteX4" fmla="*/ 1181036 w 1784671"/>
              <a:gd name="connsiteY4" fmla="*/ 5879 h 1626032"/>
              <a:gd name="connsiteX5" fmla="*/ 1217350 w 1784671"/>
              <a:gd name="connsiteY5" fmla="*/ 8694 h 1626032"/>
              <a:gd name="connsiteX6" fmla="*/ 1253320 w 1784671"/>
              <a:gd name="connsiteY6" fmla="*/ 12214 h 1626032"/>
              <a:gd name="connsiteX7" fmla="*/ 1289609 w 1784671"/>
              <a:gd name="connsiteY7" fmla="*/ 16762 h 1626032"/>
              <a:gd name="connsiteX8" fmla="*/ 1324550 w 1784671"/>
              <a:gd name="connsiteY8" fmla="*/ 22398 h 1626032"/>
              <a:gd name="connsiteX9" fmla="*/ 1358141 w 1784671"/>
              <a:gd name="connsiteY9" fmla="*/ 29124 h 1626032"/>
              <a:gd name="connsiteX10" fmla="*/ 1391389 w 1784671"/>
              <a:gd name="connsiteY10" fmla="*/ 36556 h 1626032"/>
              <a:gd name="connsiteX11" fmla="*/ 1422969 w 1784671"/>
              <a:gd name="connsiteY11" fmla="*/ 44049 h 1626032"/>
              <a:gd name="connsiteX12" fmla="*/ 1453519 w 1784671"/>
              <a:gd name="connsiteY12" fmla="*/ 53658 h 1626032"/>
              <a:gd name="connsiteX13" fmla="*/ 1484387 w 1784671"/>
              <a:gd name="connsiteY13" fmla="*/ 64295 h 1626032"/>
              <a:gd name="connsiteX14" fmla="*/ 1512583 w 1784671"/>
              <a:gd name="connsiteY14" fmla="*/ 75378 h 1626032"/>
              <a:gd name="connsiteX15" fmla="*/ 1540091 w 1784671"/>
              <a:gd name="connsiteY15" fmla="*/ 87871 h 1626032"/>
              <a:gd name="connsiteX16" fmla="*/ 1566593 w 1784671"/>
              <a:gd name="connsiteY16" fmla="*/ 100749 h 1626032"/>
              <a:gd name="connsiteX17" fmla="*/ 1592066 w 1784671"/>
              <a:gd name="connsiteY17" fmla="*/ 115743 h 1626032"/>
              <a:gd name="connsiteX18" fmla="*/ 1615846 w 1784671"/>
              <a:gd name="connsiteY18" fmla="*/ 132531 h 1626032"/>
              <a:gd name="connsiteX19" fmla="*/ 1638620 w 1784671"/>
              <a:gd name="connsiteY19" fmla="*/ 149704 h 1626032"/>
              <a:gd name="connsiteX20" fmla="*/ 1660046 w 1784671"/>
              <a:gd name="connsiteY20" fmla="*/ 167965 h 1626032"/>
              <a:gd name="connsiteX21" fmla="*/ 1679092 w 1784671"/>
              <a:gd name="connsiteY21" fmla="*/ 189432 h 1626032"/>
              <a:gd name="connsiteX22" fmla="*/ 1697156 w 1784671"/>
              <a:gd name="connsiteY22" fmla="*/ 209549 h 1626032"/>
              <a:gd name="connsiteX23" fmla="*/ 1714167 w 1784671"/>
              <a:gd name="connsiteY23" fmla="*/ 233517 h 1626032"/>
              <a:gd name="connsiteX24" fmla="*/ 1728846 w 1784671"/>
              <a:gd name="connsiteY24" fmla="*/ 257224 h 1626032"/>
              <a:gd name="connsiteX25" fmla="*/ 1742153 w 1784671"/>
              <a:gd name="connsiteY25" fmla="*/ 283753 h 1626032"/>
              <a:gd name="connsiteX26" fmla="*/ 1753448 w 1784671"/>
              <a:gd name="connsiteY26" fmla="*/ 311050 h 1626032"/>
              <a:gd name="connsiteX27" fmla="*/ 1763369 w 1784671"/>
              <a:gd name="connsiteY27" fmla="*/ 341168 h 1626032"/>
              <a:gd name="connsiteX28" fmla="*/ 1771279 w 1784671"/>
              <a:gd name="connsiteY28" fmla="*/ 372054 h 1626032"/>
              <a:gd name="connsiteX29" fmla="*/ 1777497 w 1784671"/>
              <a:gd name="connsiteY29" fmla="*/ 404734 h 1626032"/>
              <a:gd name="connsiteX30" fmla="*/ 1781703 w 1784671"/>
              <a:gd name="connsiteY30" fmla="*/ 438183 h 1626032"/>
              <a:gd name="connsiteX31" fmla="*/ 1783530 w 1784671"/>
              <a:gd name="connsiteY31" fmla="*/ 474835 h 1626032"/>
              <a:gd name="connsiteX32" fmla="*/ 1784671 w 1784671"/>
              <a:gd name="connsiteY32" fmla="*/ 512900 h 1626032"/>
              <a:gd name="connsiteX33" fmla="*/ 1782106 w 1784671"/>
              <a:gd name="connsiteY33" fmla="*/ 553527 h 1626032"/>
              <a:gd name="connsiteX34" fmla="*/ 1779200 w 1784671"/>
              <a:gd name="connsiteY34" fmla="*/ 594860 h 1626032"/>
              <a:gd name="connsiteX35" fmla="*/ 1773276 w 1784671"/>
              <a:gd name="connsiteY35" fmla="*/ 637341 h 1626032"/>
              <a:gd name="connsiteX36" fmla="*/ 1766665 w 1784671"/>
              <a:gd name="connsiteY36" fmla="*/ 681237 h 1626032"/>
              <a:gd name="connsiteX37" fmla="*/ 1757723 w 1784671"/>
              <a:gd name="connsiteY37" fmla="*/ 724871 h 1626032"/>
              <a:gd name="connsiteX38" fmla="*/ 1746770 w 1784671"/>
              <a:gd name="connsiteY38" fmla="*/ 769271 h 1626032"/>
              <a:gd name="connsiteX39" fmla="*/ 1734466 w 1784671"/>
              <a:gd name="connsiteY39" fmla="*/ 814761 h 1626032"/>
              <a:gd name="connsiteX40" fmla="*/ 1721501 w 1784671"/>
              <a:gd name="connsiteY40" fmla="*/ 859929 h 1626032"/>
              <a:gd name="connsiteX41" fmla="*/ 1706181 w 1784671"/>
              <a:gd name="connsiteY41" fmla="*/ 906570 h 1626032"/>
              <a:gd name="connsiteX42" fmla="*/ 1689878 w 1784671"/>
              <a:gd name="connsiteY42" fmla="*/ 951862 h 1626032"/>
              <a:gd name="connsiteX43" fmla="*/ 1670902 w 1784671"/>
              <a:gd name="connsiteY43" fmla="*/ 997599 h 1626032"/>
              <a:gd name="connsiteX44" fmla="*/ 1651606 w 1784671"/>
              <a:gd name="connsiteY44" fmla="*/ 1042309 h 1626032"/>
              <a:gd name="connsiteX45" fmla="*/ 1631305 w 1784671"/>
              <a:gd name="connsiteY45" fmla="*/ 1087401 h 1626032"/>
              <a:gd name="connsiteX46" fmla="*/ 1608353 w 1784671"/>
              <a:gd name="connsiteY46" fmla="*/ 1131207 h 1626032"/>
              <a:gd name="connsiteX47" fmla="*/ 1585426 w 1784671"/>
              <a:gd name="connsiteY47" fmla="*/ 1173279 h 1626032"/>
              <a:gd name="connsiteX48" fmla="*/ 1561149 w 1784671"/>
              <a:gd name="connsiteY48" fmla="*/ 1216440 h 1626032"/>
              <a:gd name="connsiteX49" fmla="*/ 1535570 w 1784671"/>
              <a:gd name="connsiteY49" fmla="*/ 1257226 h 1626032"/>
              <a:gd name="connsiteX50" fmla="*/ 1507686 w 1784671"/>
              <a:gd name="connsiteY50" fmla="*/ 1296016 h 1626032"/>
              <a:gd name="connsiteX51" fmla="*/ 1480463 w 1784671"/>
              <a:gd name="connsiteY51" fmla="*/ 1335130 h 1626032"/>
              <a:gd name="connsiteX52" fmla="*/ 1450615 w 1784671"/>
              <a:gd name="connsiteY52" fmla="*/ 1371223 h 1626032"/>
              <a:gd name="connsiteX53" fmla="*/ 1419785 w 1784671"/>
              <a:gd name="connsiteY53" fmla="*/ 1405966 h 1626032"/>
              <a:gd name="connsiteX54" fmla="*/ 1389664 w 1784671"/>
              <a:gd name="connsiteY54" fmla="*/ 1437564 h 1626032"/>
              <a:gd name="connsiteX55" fmla="*/ 1357213 w 1784671"/>
              <a:gd name="connsiteY55" fmla="*/ 1468903 h 1626032"/>
              <a:gd name="connsiteX56" fmla="*/ 1325130 w 1784671"/>
              <a:gd name="connsiteY56" fmla="*/ 1497804 h 1626032"/>
              <a:gd name="connsiteX57" fmla="*/ 1290763 w 1784671"/>
              <a:gd name="connsiteY57" fmla="*/ 1522977 h 1626032"/>
              <a:gd name="connsiteX58" fmla="*/ 1256420 w 1784671"/>
              <a:gd name="connsiteY58" fmla="*/ 1546418 h 1626032"/>
              <a:gd name="connsiteX59" fmla="*/ 1238586 w 1784671"/>
              <a:gd name="connsiteY59" fmla="*/ 1557817 h 1626032"/>
              <a:gd name="connsiteX60" fmla="*/ 1221440 w 1784671"/>
              <a:gd name="connsiteY60" fmla="*/ 1567804 h 1626032"/>
              <a:gd name="connsiteX61" fmla="*/ 1203310 w 1784671"/>
              <a:gd name="connsiteY61" fmla="*/ 1576443 h 1626032"/>
              <a:gd name="connsiteX62" fmla="*/ 1184176 w 1784671"/>
              <a:gd name="connsiteY62" fmla="*/ 1585464 h 1626032"/>
              <a:gd name="connsiteX63" fmla="*/ 1166732 w 1784671"/>
              <a:gd name="connsiteY63" fmla="*/ 1592691 h 1626032"/>
              <a:gd name="connsiteX64" fmla="*/ 1147941 w 1784671"/>
              <a:gd name="connsiteY64" fmla="*/ 1601007 h 1626032"/>
              <a:gd name="connsiteX65" fmla="*/ 1129197 w 1784671"/>
              <a:gd name="connsiteY65" fmla="*/ 1605857 h 1626032"/>
              <a:gd name="connsiteX66" fmla="*/ 1110430 w 1784671"/>
              <a:gd name="connsiteY66" fmla="*/ 1612440 h 1626032"/>
              <a:gd name="connsiteX67" fmla="*/ 1092029 w 1784671"/>
              <a:gd name="connsiteY67" fmla="*/ 1616585 h 1626032"/>
              <a:gd name="connsiteX68" fmla="*/ 1072304 w 1784671"/>
              <a:gd name="connsiteY68" fmla="*/ 1620086 h 1626032"/>
              <a:gd name="connsiteX69" fmla="*/ 1053928 w 1784671"/>
              <a:gd name="connsiteY69" fmla="*/ 1622497 h 1626032"/>
              <a:gd name="connsiteX70" fmla="*/ 1034545 w 1784671"/>
              <a:gd name="connsiteY70" fmla="*/ 1625293 h 1626032"/>
              <a:gd name="connsiteX71" fmla="*/ 1014524 w 1784671"/>
              <a:gd name="connsiteY71" fmla="*/ 1626032 h 1626032"/>
              <a:gd name="connsiteX72" fmla="*/ 995190 w 1784671"/>
              <a:gd name="connsiteY72" fmla="*/ 1625362 h 1626032"/>
              <a:gd name="connsiteX73" fmla="*/ 975513 w 1784671"/>
              <a:gd name="connsiteY73" fmla="*/ 1625396 h 1626032"/>
              <a:gd name="connsiteX74" fmla="*/ 955859 w 1784671"/>
              <a:gd name="connsiteY74" fmla="*/ 1623698 h 1626032"/>
              <a:gd name="connsiteX75" fmla="*/ 934881 w 1784671"/>
              <a:gd name="connsiteY75" fmla="*/ 1621355 h 1626032"/>
              <a:gd name="connsiteX76" fmla="*/ 914588 w 1784671"/>
              <a:gd name="connsiteY76" fmla="*/ 1617602 h 1626032"/>
              <a:gd name="connsiteX77" fmla="*/ 893314 w 1784671"/>
              <a:gd name="connsiteY77" fmla="*/ 1612500 h 1626032"/>
              <a:gd name="connsiteX78" fmla="*/ 872703 w 1784671"/>
              <a:gd name="connsiteY78" fmla="*/ 1607719 h 1626032"/>
              <a:gd name="connsiteX79" fmla="*/ 852435 w 1784671"/>
              <a:gd name="connsiteY79" fmla="*/ 1602233 h 1626032"/>
              <a:gd name="connsiteX80" fmla="*/ 831185 w 1784671"/>
              <a:gd name="connsiteY80" fmla="*/ 1595398 h 1626032"/>
              <a:gd name="connsiteX81" fmla="*/ 788046 w 1784671"/>
              <a:gd name="connsiteY81" fmla="*/ 1579671 h 1626032"/>
              <a:gd name="connsiteX82" fmla="*/ 744613 w 1784671"/>
              <a:gd name="connsiteY82" fmla="*/ 1561184 h 1626032"/>
              <a:gd name="connsiteX83" fmla="*/ 701227 w 1784671"/>
              <a:gd name="connsiteY83" fmla="*/ 1539231 h 1626032"/>
              <a:gd name="connsiteX84" fmla="*/ 659190 w 1784671"/>
              <a:gd name="connsiteY84" fmla="*/ 1516189 h 1626032"/>
              <a:gd name="connsiteX85" fmla="*/ 615533 w 1784671"/>
              <a:gd name="connsiteY85" fmla="*/ 1489743 h 1626032"/>
              <a:gd name="connsiteX86" fmla="*/ 572243 w 1784671"/>
              <a:gd name="connsiteY86" fmla="*/ 1460858 h 1626032"/>
              <a:gd name="connsiteX87" fmla="*/ 529984 w 1784671"/>
              <a:gd name="connsiteY87" fmla="*/ 1429856 h 1626032"/>
              <a:gd name="connsiteX88" fmla="*/ 488091 w 1784671"/>
              <a:gd name="connsiteY88" fmla="*/ 1396416 h 1626032"/>
              <a:gd name="connsiteX89" fmla="*/ 447548 w 1784671"/>
              <a:gd name="connsiteY89" fmla="*/ 1361886 h 1626032"/>
              <a:gd name="connsiteX90" fmla="*/ 406365 w 1784671"/>
              <a:gd name="connsiteY90" fmla="*/ 1325302 h 1626032"/>
              <a:gd name="connsiteX91" fmla="*/ 367881 w 1784671"/>
              <a:gd name="connsiteY91" fmla="*/ 1286540 h 1626032"/>
              <a:gd name="connsiteX92" fmla="*/ 329398 w 1784671"/>
              <a:gd name="connsiteY92" fmla="*/ 1247778 h 1626032"/>
              <a:gd name="connsiteX93" fmla="*/ 292607 w 1784671"/>
              <a:gd name="connsiteY93" fmla="*/ 1207221 h 1626032"/>
              <a:gd name="connsiteX94" fmla="*/ 257827 w 1784671"/>
              <a:gd name="connsiteY94" fmla="*/ 1165896 h 1626032"/>
              <a:gd name="connsiteX95" fmla="*/ 224420 w 1784671"/>
              <a:gd name="connsiteY95" fmla="*/ 1121749 h 1626032"/>
              <a:gd name="connsiteX96" fmla="*/ 192658 w 1784671"/>
              <a:gd name="connsiteY96" fmla="*/ 1079273 h 1626032"/>
              <a:gd name="connsiteX97" fmla="*/ 162588 w 1784671"/>
              <a:gd name="connsiteY97" fmla="*/ 1035004 h 1626032"/>
              <a:gd name="connsiteX98" fmla="*/ 134530 w 1784671"/>
              <a:gd name="connsiteY98" fmla="*/ 989967 h 1626032"/>
              <a:gd name="connsiteX99" fmla="*/ 108483 w 1784671"/>
              <a:gd name="connsiteY99" fmla="*/ 944162 h 1626032"/>
              <a:gd name="connsiteX100" fmla="*/ 85087 w 1784671"/>
              <a:gd name="connsiteY100" fmla="*/ 899646 h 1626032"/>
              <a:gd name="connsiteX101" fmla="*/ 64709 w 1784671"/>
              <a:gd name="connsiteY101" fmla="*/ 853978 h 1626032"/>
              <a:gd name="connsiteX102" fmla="*/ 45999 w 1784671"/>
              <a:gd name="connsiteY102" fmla="*/ 808249 h 1626032"/>
              <a:gd name="connsiteX103" fmla="*/ 30281 w 1784671"/>
              <a:gd name="connsiteY103" fmla="*/ 763101 h 1626032"/>
              <a:gd name="connsiteX104" fmla="*/ 23577 w 1784671"/>
              <a:gd name="connsiteY104" fmla="*/ 741523 h 1626032"/>
              <a:gd name="connsiteX105" fmla="*/ 18540 w 1784671"/>
              <a:gd name="connsiteY105" fmla="*/ 719885 h 1626032"/>
              <a:gd name="connsiteX106" fmla="*/ 13185 w 1784671"/>
              <a:gd name="connsiteY106" fmla="*/ 697220 h 1626032"/>
              <a:gd name="connsiteX107" fmla="*/ 8148 w 1784671"/>
              <a:gd name="connsiteY107" fmla="*/ 675581 h 1626032"/>
              <a:gd name="connsiteX108" fmla="*/ 5786 w 1784671"/>
              <a:gd name="connsiteY108" fmla="*/ 653496 h 1626032"/>
              <a:gd name="connsiteX109" fmla="*/ 2075 w 1784671"/>
              <a:gd name="connsiteY109" fmla="*/ 632502 h 1626032"/>
              <a:gd name="connsiteX110" fmla="*/ 375 w 1784671"/>
              <a:gd name="connsiteY110" fmla="*/ 610740 h 1626032"/>
              <a:gd name="connsiteX111" fmla="*/ 0 w 1784671"/>
              <a:gd name="connsiteY111" fmla="*/ 589622 h 1626032"/>
              <a:gd name="connsiteX112" fmla="*/ 288 w 1784671"/>
              <a:gd name="connsiteY112" fmla="*/ 568826 h 1626032"/>
              <a:gd name="connsiteX113" fmla="*/ 576 w 1784671"/>
              <a:gd name="connsiteY113" fmla="*/ 548029 h 1626032"/>
              <a:gd name="connsiteX114" fmla="*/ 2852 w 1784671"/>
              <a:gd name="connsiteY114" fmla="*/ 528199 h 1626032"/>
              <a:gd name="connsiteX115" fmla="*/ 5470 w 1784671"/>
              <a:gd name="connsiteY115" fmla="*/ 507663 h 1626032"/>
              <a:gd name="connsiteX116" fmla="*/ 8409 w 1784671"/>
              <a:gd name="connsiteY116" fmla="*/ 488155 h 1626032"/>
              <a:gd name="connsiteX117" fmla="*/ 12672 w 1784671"/>
              <a:gd name="connsiteY117" fmla="*/ 469290 h 1626032"/>
              <a:gd name="connsiteX118" fmla="*/ 18260 w 1784671"/>
              <a:gd name="connsiteY118" fmla="*/ 451069 h 1626032"/>
              <a:gd name="connsiteX119" fmla="*/ 24511 w 1784671"/>
              <a:gd name="connsiteY119" fmla="*/ 433171 h 1626032"/>
              <a:gd name="connsiteX120" fmla="*/ 30762 w 1784671"/>
              <a:gd name="connsiteY120" fmla="*/ 415271 h 1626032"/>
              <a:gd name="connsiteX121" fmla="*/ 37652 w 1784671"/>
              <a:gd name="connsiteY121" fmla="*/ 399428 h 1626032"/>
              <a:gd name="connsiteX122" fmla="*/ 45891 w 1784671"/>
              <a:gd name="connsiteY122" fmla="*/ 382495 h 1626032"/>
              <a:gd name="connsiteX123" fmla="*/ 54792 w 1784671"/>
              <a:gd name="connsiteY123" fmla="*/ 365883 h 1626032"/>
              <a:gd name="connsiteX124" fmla="*/ 64356 w 1784671"/>
              <a:gd name="connsiteY124" fmla="*/ 349594 h 1626032"/>
              <a:gd name="connsiteX125" fmla="*/ 73233 w 1784671"/>
              <a:gd name="connsiteY125" fmla="*/ 334717 h 1626032"/>
              <a:gd name="connsiteX126" fmla="*/ 84785 w 1784671"/>
              <a:gd name="connsiteY126" fmla="*/ 319393 h 1626032"/>
              <a:gd name="connsiteX127" fmla="*/ 96656 w 1784671"/>
              <a:gd name="connsiteY127" fmla="*/ 305097 h 1626032"/>
              <a:gd name="connsiteX128" fmla="*/ 108184 w 1784671"/>
              <a:gd name="connsiteY128" fmla="*/ 291507 h 1626032"/>
              <a:gd name="connsiteX129" fmla="*/ 120398 w 1784671"/>
              <a:gd name="connsiteY129" fmla="*/ 276506 h 1626032"/>
              <a:gd name="connsiteX130" fmla="*/ 134256 w 1784671"/>
              <a:gd name="connsiteY130" fmla="*/ 263175 h 1626032"/>
              <a:gd name="connsiteX131" fmla="*/ 147771 w 1784671"/>
              <a:gd name="connsiteY131" fmla="*/ 250550 h 1626032"/>
              <a:gd name="connsiteX132" fmla="*/ 177132 w 1784671"/>
              <a:gd name="connsiteY132" fmla="*/ 225562 h 1626032"/>
              <a:gd name="connsiteX133" fmla="*/ 207795 w 1784671"/>
              <a:gd name="connsiteY133" fmla="*/ 202950 h 1626032"/>
              <a:gd name="connsiteX134" fmla="*/ 240446 w 1784671"/>
              <a:gd name="connsiteY134" fmla="*/ 181303 h 1626032"/>
              <a:gd name="connsiteX135" fmla="*/ 274764 w 1784671"/>
              <a:gd name="connsiteY135" fmla="*/ 159595 h 1626032"/>
              <a:gd name="connsiteX136" fmla="*/ 311046 w 1784671"/>
              <a:gd name="connsiteY136" fmla="*/ 140587 h 1626032"/>
              <a:gd name="connsiteX137" fmla="*/ 347966 w 1784671"/>
              <a:gd name="connsiteY137" fmla="*/ 123632 h 1626032"/>
              <a:gd name="connsiteX138" fmla="*/ 386212 w 1784671"/>
              <a:gd name="connsiteY138" fmla="*/ 107322 h 1626032"/>
              <a:gd name="connsiteX139" fmla="*/ 426789 w 1784671"/>
              <a:gd name="connsiteY139" fmla="*/ 91272 h 1626032"/>
              <a:gd name="connsiteX140" fmla="*/ 467319 w 1784671"/>
              <a:gd name="connsiteY140" fmla="*/ 78688 h 1626032"/>
              <a:gd name="connsiteX141" fmla="*/ 508510 w 1784671"/>
              <a:gd name="connsiteY141" fmla="*/ 66426 h 1626032"/>
              <a:gd name="connsiteX142" fmla="*/ 552695 w 1784671"/>
              <a:gd name="connsiteY142" fmla="*/ 54746 h 1626032"/>
              <a:gd name="connsiteX143" fmla="*/ 595530 w 1784671"/>
              <a:gd name="connsiteY143" fmla="*/ 44156 h 1626032"/>
              <a:gd name="connsiteX144" fmla="*/ 639005 w 1784671"/>
              <a:gd name="connsiteY144" fmla="*/ 35619 h 1626032"/>
              <a:gd name="connsiteX145" fmla="*/ 682136 w 1784671"/>
              <a:gd name="connsiteY145" fmla="*/ 27789 h 1626032"/>
              <a:gd name="connsiteX146" fmla="*/ 725929 w 1784671"/>
              <a:gd name="connsiteY146" fmla="*/ 20280 h 1626032"/>
              <a:gd name="connsiteX147" fmla="*/ 770362 w 1784671"/>
              <a:gd name="connsiteY147" fmla="*/ 14827 h 1626032"/>
              <a:gd name="connsiteX148" fmla="*/ 814451 w 1784671"/>
              <a:gd name="connsiteY148" fmla="*/ 10079 h 1626032"/>
              <a:gd name="connsiteX149" fmla="*/ 857191 w 1784671"/>
              <a:gd name="connsiteY149" fmla="*/ 6420 h 1626032"/>
              <a:gd name="connsiteX150" fmla="*/ 900250 w 1784671"/>
              <a:gd name="connsiteY150" fmla="*/ 3789 h 1626032"/>
              <a:gd name="connsiteX151" fmla="*/ 942965 w 1784671"/>
              <a:gd name="connsiteY151" fmla="*/ 1863 h 162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784671" h="1626032">
                <a:moveTo>
                  <a:pt x="984013" y="0"/>
                </a:moveTo>
                <a:lnTo>
                  <a:pt x="1025356" y="896"/>
                </a:lnTo>
                <a:lnTo>
                  <a:pt x="1065055" y="121"/>
                </a:lnTo>
                <a:lnTo>
                  <a:pt x="1143055" y="3127"/>
                </a:lnTo>
                <a:lnTo>
                  <a:pt x="1181036" y="5879"/>
                </a:lnTo>
                <a:lnTo>
                  <a:pt x="1217350" y="8694"/>
                </a:lnTo>
                <a:lnTo>
                  <a:pt x="1253320" y="12214"/>
                </a:lnTo>
                <a:lnTo>
                  <a:pt x="1289609" y="16762"/>
                </a:lnTo>
                <a:lnTo>
                  <a:pt x="1324550" y="22398"/>
                </a:lnTo>
                <a:lnTo>
                  <a:pt x="1358141" y="29124"/>
                </a:lnTo>
                <a:lnTo>
                  <a:pt x="1391389" y="36556"/>
                </a:lnTo>
                <a:lnTo>
                  <a:pt x="1422969" y="44049"/>
                </a:lnTo>
                <a:lnTo>
                  <a:pt x="1453519" y="53658"/>
                </a:lnTo>
                <a:lnTo>
                  <a:pt x="1484387" y="64295"/>
                </a:lnTo>
                <a:lnTo>
                  <a:pt x="1512583" y="75378"/>
                </a:lnTo>
                <a:lnTo>
                  <a:pt x="1540091" y="87871"/>
                </a:lnTo>
                <a:lnTo>
                  <a:pt x="1566593" y="100749"/>
                </a:lnTo>
                <a:lnTo>
                  <a:pt x="1592066" y="115743"/>
                </a:lnTo>
                <a:lnTo>
                  <a:pt x="1615846" y="132531"/>
                </a:lnTo>
                <a:lnTo>
                  <a:pt x="1638620" y="149704"/>
                </a:lnTo>
                <a:lnTo>
                  <a:pt x="1660046" y="167965"/>
                </a:lnTo>
                <a:lnTo>
                  <a:pt x="1679092" y="189432"/>
                </a:lnTo>
                <a:lnTo>
                  <a:pt x="1697156" y="209549"/>
                </a:lnTo>
                <a:lnTo>
                  <a:pt x="1714167" y="233517"/>
                </a:lnTo>
                <a:lnTo>
                  <a:pt x="1728846" y="257224"/>
                </a:lnTo>
                <a:lnTo>
                  <a:pt x="1742153" y="283753"/>
                </a:lnTo>
                <a:lnTo>
                  <a:pt x="1753448" y="311050"/>
                </a:lnTo>
                <a:lnTo>
                  <a:pt x="1763369" y="341168"/>
                </a:lnTo>
                <a:lnTo>
                  <a:pt x="1771279" y="372054"/>
                </a:lnTo>
                <a:lnTo>
                  <a:pt x="1777497" y="404734"/>
                </a:lnTo>
                <a:lnTo>
                  <a:pt x="1781703" y="438183"/>
                </a:lnTo>
                <a:lnTo>
                  <a:pt x="1783530" y="474835"/>
                </a:lnTo>
                <a:lnTo>
                  <a:pt x="1784671" y="512900"/>
                </a:lnTo>
                <a:lnTo>
                  <a:pt x="1782106" y="553527"/>
                </a:lnTo>
                <a:lnTo>
                  <a:pt x="1779200" y="594860"/>
                </a:lnTo>
                <a:lnTo>
                  <a:pt x="1773276" y="637341"/>
                </a:lnTo>
                <a:lnTo>
                  <a:pt x="1766665" y="681237"/>
                </a:lnTo>
                <a:lnTo>
                  <a:pt x="1757723" y="724871"/>
                </a:lnTo>
                <a:lnTo>
                  <a:pt x="1746770" y="769271"/>
                </a:lnTo>
                <a:lnTo>
                  <a:pt x="1734466" y="814761"/>
                </a:lnTo>
                <a:lnTo>
                  <a:pt x="1721501" y="859929"/>
                </a:lnTo>
                <a:lnTo>
                  <a:pt x="1706181" y="906570"/>
                </a:lnTo>
                <a:lnTo>
                  <a:pt x="1689878" y="951862"/>
                </a:lnTo>
                <a:lnTo>
                  <a:pt x="1670902" y="997599"/>
                </a:lnTo>
                <a:lnTo>
                  <a:pt x="1651606" y="1042309"/>
                </a:lnTo>
                <a:lnTo>
                  <a:pt x="1631305" y="1087401"/>
                </a:lnTo>
                <a:lnTo>
                  <a:pt x="1608353" y="1131207"/>
                </a:lnTo>
                <a:lnTo>
                  <a:pt x="1585426" y="1173279"/>
                </a:lnTo>
                <a:lnTo>
                  <a:pt x="1561149" y="1216440"/>
                </a:lnTo>
                <a:lnTo>
                  <a:pt x="1535570" y="1257226"/>
                </a:lnTo>
                <a:lnTo>
                  <a:pt x="1507686" y="1296016"/>
                </a:lnTo>
                <a:lnTo>
                  <a:pt x="1480463" y="1335130"/>
                </a:lnTo>
                <a:lnTo>
                  <a:pt x="1450615" y="1371223"/>
                </a:lnTo>
                <a:lnTo>
                  <a:pt x="1419785" y="1405966"/>
                </a:lnTo>
                <a:lnTo>
                  <a:pt x="1389664" y="1437564"/>
                </a:lnTo>
                <a:lnTo>
                  <a:pt x="1357213" y="1468903"/>
                </a:lnTo>
                <a:lnTo>
                  <a:pt x="1325130" y="1497804"/>
                </a:lnTo>
                <a:lnTo>
                  <a:pt x="1290763" y="1522977"/>
                </a:lnTo>
                <a:lnTo>
                  <a:pt x="1256420" y="1546418"/>
                </a:lnTo>
                <a:lnTo>
                  <a:pt x="1238586" y="1557817"/>
                </a:lnTo>
                <a:lnTo>
                  <a:pt x="1221440" y="1567804"/>
                </a:lnTo>
                <a:lnTo>
                  <a:pt x="1203310" y="1576443"/>
                </a:lnTo>
                <a:lnTo>
                  <a:pt x="1184176" y="1585464"/>
                </a:lnTo>
                <a:lnTo>
                  <a:pt x="1166732" y="1592691"/>
                </a:lnTo>
                <a:lnTo>
                  <a:pt x="1147941" y="1601007"/>
                </a:lnTo>
                <a:lnTo>
                  <a:pt x="1129197" y="1605857"/>
                </a:lnTo>
                <a:lnTo>
                  <a:pt x="1110430" y="1612440"/>
                </a:lnTo>
                <a:lnTo>
                  <a:pt x="1092029" y="1616585"/>
                </a:lnTo>
                <a:lnTo>
                  <a:pt x="1072304" y="1620086"/>
                </a:lnTo>
                <a:lnTo>
                  <a:pt x="1053928" y="1622497"/>
                </a:lnTo>
                <a:lnTo>
                  <a:pt x="1034545" y="1625293"/>
                </a:lnTo>
                <a:lnTo>
                  <a:pt x="1014524" y="1626032"/>
                </a:lnTo>
                <a:lnTo>
                  <a:pt x="995190" y="1625362"/>
                </a:lnTo>
                <a:lnTo>
                  <a:pt x="975513" y="1625396"/>
                </a:lnTo>
                <a:lnTo>
                  <a:pt x="955859" y="1623698"/>
                </a:lnTo>
                <a:lnTo>
                  <a:pt x="934881" y="1621355"/>
                </a:lnTo>
                <a:lnTo>
                  <a:pt x="914588" y="1617602"/>
                </a:lnTo>
                <a:lnTo>
                  <a:pt x="893314" y="1612500"/>
                </a:lnTo>
                <a:lnTo>
                  <a:pt x="872703" y="1607719"/>
                </a:lnTo>
                <a:lnTo>
                  <a:pt x="852435" y="1602233"/>
                </a:lnTo>
                <a:lnTo>
                  <a:pt x="831185" y="1595398"/>
                </a:lnTo>
                <a:lnTo>
                  <a:pt x="788046" y="1579671"/>
                </a:lnTo>
                <a:lnTo>
                  <a:pt x="744613" y="1561184"/>
                </a:lnTo>
                <a:lnTo>
                  <a:pt x="701227" y="1539231"/>
                </a:lnTo>
                <a:lnTo>
                  <a:pt x="659190" y="1516189"/>
                </a:lnTo>
                <a:lnTo>
                  <a:pt x="615533" y="1489743"/>
                </a:lnTo>
                <a:lnTo>
                  <a:pt x="572243" y="1460858"/>
                </a:lnTo>
                <a:lnTo>
                  <a:pt x="529984" y="1429856"/>
                </a:lnTo>
                <a:lnTo>
                  <a:pt x="488091" y="1396416"/>
                </a:lnTo>
                <a:lnTo>
                  <a:pt x="447548" y="1361886"/>
                </a:lnTo>
                <a:lnTo>
                  <a:pt x="406365" y="1325302"/>
                </a:lnTo>
                <a:lnTo>
                  <a:pt x="367881" y="1286540"/>
                </a:lnTo>
                <a:lnTo>
                  <a:pt x="329398" y="1247778"/>
                </a:lnTo>
                <a:lnTo>
                  <a:pt x="292607" y="1207221"/>
                </a:lnTo>
                <a:lnTo>
                  <a:pt x="257827" y="1165896"/>
                </a:lnTo>
                <a:lnTo>
                  <a:pt x="224420" y="1121749"/>
                </a:lnTo>
                <a:lnTo>
                  <a:pt x="192658" y="1079273"/>
                </a:lnTo>
                <a:lnTo>
                  <a:pt x="162588" y="1035004"/>
                </a:lnTo>
                <a:lnTo>
                  <a:pt x="134530" y="989967"/>
                </a:lnTo>
                <a:lnTo>
                  <a:pt x="108483" y="944162"/>
                </a:lnTo>
                <a:lnTo>
                  <a:pt x="85087" y="899646"/>
                </a:lnTo>
                <a:lnTo>
                  <a:pt x="64709" y="853978"/>
                </a:lnTo>
                <a:lnTo>
                  <a:pt x="45999" y="808249"/>
                </a:lnTo>
                <a:lnTo>
                  <a:pt x="30281" y="763101"/>
                </a:lnTo>
                <a:lnTo>
                  <a:pt x="23577" y="741523"/>
                </a:lnTo>
                <a:lnTo>
                  <a:pt x="18540" y="719885"/>
                </a:lnTo>
                <a:lnTo>
                  <a:pt x="13185" y="697220"/>
                </a:lnTo>
                <a:lnTo>
                  <a:pt x="8148" y="675581"/>
                </a:lnTo>
                <a:lnTo>
                  <a:pt x="5786" y="653496"/>
                </a:lnTo>
                <a:lnTo>
                  <a:pt x="2075" y="632502"/>
                </a:lnTo>
                <a:lnTo>
                  <a:pt x="375" y="610740"/>
                </a:lnTo>
                <a:lnTo>
                  <a:pt x="0" y="589622"/>
                </a:lnTo>
                <a:lnTo>
                  <a:pt x="288" y="568826"/>
                </a:lnTo>
                <a:lnTo>
                  <a:pt x="576" y="548029"/>
                </a:lnTo>
                <a:lnTo>
                  <a:pt x="2852" y="528199"/>
                </a:lnTo>
                <a:lnTo>
                  <a:pt x="5470" y="507663"/>
                </a:lnTo>
                <a:lnTo>
                  <a:pt x="8409" y="488155"/>
                </a:lnTo>
                <a:lnTo>
                  <a:pt x="12672" y="469290"/>
                </a:lnTo>
                <a:lnTo>
                  <a:pt x="18260" y="451069"/>
                </a:lnTo>
                <a:lnTo>
                  <a:pt x="24511" y="433171"/>
                </a:lnTo>
                <a:lnTo>
                  <a:pt x="30762" y="415271"/>
                </a:lnTo>
                <a:lnTo>
                  <a:pt x="37652" y="399428"/>
                </a:lnTo>
                <a:lnTo>
                  <a:pt x="45891" y="382495"/>
                </a:lnTo>
                <a:lnTo>
                  <a:pt x="54792" y="365883"/>
                </a:lnTo>
                <a:lnTo>
                  <a:pt x="64356" y="349594"/>
                </a:lnTo>
                <a:lnTo>
                  <a:pt x="73233" y="334717"/>
                </a:lnTo>
                <a:lnTo>
                  <a:pt x="84785" y="319393"/>
                </a:lnTo>
                <a:lnTo>
                  <a:pt x="96656" y="305097"/>
                </a:lnTo>
                <a:lnTo>
                  <a:pt x="108184" y="291507"/>
                </a:lnTo>
                <a:lnTo>
                  <a:pt x="120398" y="276506"/>
                </a:lnTo>
                <a:lnTo>
                  <a:pt x="134256" y="263175"/>
                </a:lnTo>
                <a:lnTo>
                  <a:pt x="147771" y="250550"/>
                </a:lnTo>
                <a:lnTo>
                  <a:pt x="177132" y="225562"/>
                </a:lnTo>
                <a:lnTo>
                  <a:pt x="207795" y="202950"/>
                </a:lnTo>
                <a:lnTo>
                  <a:pt x="240446" y="181303"/>
                </a:lnTo>
                <a:lnTo>
                  <a:pt x="274764" y="159595"/>
                </a:lnTo>
                <a:lnTo>
                  <a:pt x="311046" y="140587"/>
                </a:lnTo>
                <a:lnTo>
                  <a:pt x="347966" y="123632"/>
                </a:lnTo>
                <a:lnTo>
                  <a:pt x="386212" y="107322"/>
                </a:lnTo>
                <a:lnTo>
                  <a:pt x="426789" y="91272"/>
                </a:lnTo>
                <a:lnTo>
                  <a:pt x="467319" y="78688"/>
                </a:lnTo>
                <a:lnTo>
                  <a:pt x="508510" y="66426"/>
                </a:lnTo>
                <a:lnTo>
                  <a:pt x="552695" y="54746"/>
                </a:lnTo>
                <a:lnTo>
                  <a:pt x="595530" y="44156"/>
                </a:lnTo>
                <a:lnTo>
                  <a:pt x="639005" y="35619"/>
                </a:lnTo>
                <a:lnTo>
                  <a:pt x="682136" y="27789"/>
                </a:lnTo>
                <a:lnTo>
                  <a:pt x="725929" y="20280"/>
                </a:lnTo>
                <a:lnTo>
                  <a:pt x="770362" y="14827"/>
                </a:lnTo>
                <a:lnTo>
                  <a:pt x="814451" y="10079"/>
                </a:lnTo>
                <a:lnTo>
                  <a:pt x="857191" y="6420"/>
                </a:lnTo>
                <a:lnTo>
                  <a:pt x="900250" y="3789"/>
                </a:lnTo>
                <a:lnTo>
                  <a:pt x="942965" y="1863"/>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5693983" y="4232341"/>
            <a:ext cx="1788845" cy="1592634"/>
          </a:xfrm>
          <a:custGeom>
            <a:avLst/>
            <a:gdLst>
              <a:gd name="connsiteX0" fmla="*/ 1051700 w 1788845"/>
              <a:gd name="connsiteY0" fmla="*/ 0 h 1592634"/>
              <a:gd name="connsiteX1" fmla="*/ 1089295 w 1788845"/>
              <a:gd name="connsiteY1" fmla="*/ 2895 h 1592634"/>
              <a:gd name="connsiteX2" fmla="*/ 1126737 w 1788845"/>
              <a:gd name="connsiteY2" fmla="*/ 7352 h 1592634"/>
              <a:gd name="connsiteX3" fmla="*/ 1162311 w 1788845"/>
              <a:gd name="connsiteY3" fmla="*/ 14781 h 1592634"/>
              <a:gd name="connsiteX4" fmla="*/ 1199371 w 1788845"/>
              <a:gd name="connsiteY4" fmla="*/ 23143 h 1592634"/>
              <a:gd name="connsiteX5" fmla="*/ 1233858 w 1788845"/>
              <a:gd name="connsiteY5" fmla="*/ 33620 h 1592634"/>
              <a:gd name="connsiteX6" fmla="*/ 1269048 w 1788845"/>
              <a:gd name="connsiteY6" fmla="*/ 44955 h 1592634"/>
              <a:gd name="connsiteX7" fmla="*/ 1303152 w 1788845"/>
              <a:gd name="connsiteY7" fmla="*/ 59337 h 1592634"/>
              <a:gd name="connsiteX8" fmla="*/ 1335539 w 1788845"/>
              <a:gd name="connsiteY8" fmla="*/ 75128 h 1592634"/>
              <a:gd name="connsiteX9" fmla="*/ 1368555 w 1788845"/>
              <a:gd name="connsiteY9" fmla="*/ 92559 h 1592634"/>
              <a:gd name="connsiteX10" fmla="*/ 1400559 w 1788845"/>
              <a:gd name="connsiteY10" fmla="*/ 112256 h 1592634"/>
              <a:gd name="connsiteX11" fmla="*/ 1431629 w 1788845"/>
              <a:gd name="connsiteY11" fmla="*/ 133440 h 1592634"/>
              <a:gd name="connsiteX12" fmla="*/ 1461135 w 1788845"/>
              <a:gd name="connsiteY12" fmla="*/ 154470 h 1592634"/>
              <a:gd name="connsiteX13" fmla="*/ 1490337 w 1788845"/>
              <a:gd name="connsiteY13" fmla="*/ 178624 h 1592634"/>
              <a:gd name="connsiteX14" fmla="*/ 1517821 w 1788845"/>
              <a:gd name="connsiteY14" fmla="*/ 204189 h 1592634"/>
              <a:gd name="connsiteX15" fmla="*/ 1545934 w 1788845"/>
              <a:gd name="connsiteY15" fmla="*/ 231392 h 1592634"/>
              <a:gd name="connsiteX16" fmla="*/ 1570767 w 1788845"/>
              <a:gd name="connsiteY16" fmla="*/ 259851 h 1592634"/>
              <a:gd name="connsiteX17" fmla="*/ 1596306 w 1788845"/>
              <a:gd name="connsiteY17" fmla="*/ 289167 h 1592634"/>
              <a:gd name="connsiteX18" fmla="*/ 1619347 w 1788845"/>
              <a:gd name="connsiteY18" fmla="*/ 319817 h 1592634"/>
              <a:gd name="connsiteX19" fmla="*/ 1642234 w 1788845"/>
              <a:gd name="connsiteY19" fmla="*/ 352028 h 1592634"/>
              <a:gd name="connsiteX20" fmla="*/ 1663406 w 1788845"/>
              <a:gd name="connsiteY20" fmla="*/ 385648 h 1592634"/>
              <a:gd name="connsiteX21" fmla="*/ 1683643 w 1788845"/>
              <a:gd name="connsiteY21" fmla="*/ 420755 h 1592634"/>
              <a:gd name="connsiteX22" fmla="*/ 1703098 w 1788845"/>
              <a:gd name="connsiteY22" fmla="*/ 455786 h 1592634"/>
              <a:gd name="connsiteX23" fmla="*/ 1720837 w 1788845"/>
              <a:gd name="connsiteY23" fmla="*/ 492225 h 1592634"/>
              <a:gd name="connsiteX24" fmla="*/ 1736782 w 1788845"/>
              <a:gd name="connsiteY24" fmla="*/ 530853 h 1592634"/>
              <a:gd name="connsiteX25" fmla="*/ 1751870 w 1788845"/>
              <a:gd name="connsiteY25" fmla="*/ 570188 h 1592634"/>
              <a:gd name="connsiteX26" fmla="*/ 1764690 w 1788845"/>
              <a:gd name="connsiteY26" fmla="*/ 608510 h 1592634"/>
              <a:gd name="connsiteX27" fmla="*/ 1773524 w 1788845"/>
              <a:gd name="connsiteY27" fmla="*/ 647232 h 1592634"/>
              <a:gd name="connsiteX28" fmla="*/ 1781577 w 1788845"/>
              <a:gd name="connsiteY28" fmla="*/ 685877 h 1592634"/>
              <a:gd name="connsiteX29" fmla="*/ 1786504 w 1788845"/>
              <a:gd name="connsiteY29" fmla="*/ 724216 h 1592634"/>
              <a:gd name="connsiteX30" fmla="*/ 1788456 w 1788845"/>
              <a:gd name="connsiteY30" fmla="*/ 760685 h 1592634"/>
              <a:gd name="connsiteX31" fmla="*/ 1788845 w 1788845"/>
              <a:gd name="connsiteY31" fmla="*/ 797002 h 1592634"/>
              <a:gd name="connsiteX32" fmla="*/ 1786032 w 1788845"/>
              <a:gd name="connsiteY32" fmla="*/ 833793 h 1592634"/>
              <a:gd name="connsiteX33" fmla="*/ 1782513 w 1788845"/>
              <a:gd name="connsiteY33" fmla="*/ 869727 h 1592634"/>
              <a:gd name="connsiteX34" fmla="*/ 1775867 w 1788845"/>
              <a:gd name="connsiteY34" fmla="*/ 905355 h 1592634"/>
              <a:gd name="connsiteX35" fmla="*/ 1766172 w 1788845"/>
              <a:gd name="connsiteY35" fmla="*/ 939895 h 1592634"/>
              <a:gd name="connsiteX36" fmla="*/ 1755770 w 1788845"/>
              <a:gd name="connsiteY36" fmla="*/ 973577 h 1592634"/>
              <a:gd name="connsiteX37" fmla="*/ 1743103 w 1788845"/>
              <a:gd name="connsiteY37" fmla="*/ 1006248 h 1592634"/>
              <a:gd name="connsiteX38" fmla="*/ 1728088 w 1788845"/>
              <a:gd name="connsiteY38" fmla="*/ 1038689 h 1592634"/>
              <a:gd name="connsiteX39" fmla="*/ 1712292 w 1788845"/>
              <a:gd name="connsiteY39" fmla="*/ 1071054 h 1592634"/>
              <a:gd name="connsiteX40" fmla="*/ 1693446 w 1788845"/>
              <a:gd name="connsiteY40" fmla="*/ 1102331 h 1592634"/>
              <a:gd name="connsiteX41" fmla="*/ 1673114 w 1788845"/>
              <a:gd name="connsiteY41" fmla="*/ 1132675 h 1592634"/>
              <a:gd name="connsiteX42" fmla="*/ 1651294 w 1788845"/>
              <a:gd name="connsiteY42" fmla="*/ 1162083 h 1592634"/>
              <a:gd name="connsiteX43" fmla="*/ 1628769 w 1788845"/>
              <a:gd name="connsiteY43" fmla="*/ 1190634 h 1592634"/>
              <a:gd name="connsiteX44" fmla="*/ 1603119 w 1788845"/>
              <a:gd name="connsiteY44" fmla="*/ 1218880 h 1592634"/>
              <a:gd name="connsiteX45" fmla="*/ 1576839 w 1788845"/>
              <a:gd name="connsiteY45" fmla="*/ 1245484 h 1592634"/>
              <a:gd name="connsiteX46" fmla="*/ 1549072 w 1788845"/>
              <a:gd name="connsiteY46" fmla="*/ 1271157 h 1592634"/>
              <a:gd name="connsiteX47" fmla="*/ 1520523 w 1788845"/>
              <a:gd name="connsiteY47" fmla="*/ 1296751 h 1592634"/>
              <a:gd name="connsiteX48" fmla="*/ 1489783 w 1788845"/>
              <a:gd name="connsiteY48" fmla="*/ 1320555 h 1592634"/>
              <a:gd name="connsiteX49" fmla="*/ 1457403 w 1788845"/>
              <a:gd name="connsiteY49" fmla="*/ 1344985 h 1592634"/>
              <a:gd name="connsiteX50" fmla="*/ 1425328 w 1788845"/>
              <a:gd name="connsiteY50" fmla="*/ 1366291 h 1592634"/>
              <a:gd name="connsiteX51" fmla="*/ 1390910 w 1788845"/>
              <a:gd name="connsiteY51" fmla="*/ 1387367 h 1592634"/>
              <a:gd name="connsiteX52" fmla="*/ 1355786 w 1788845"/>
              <a:gd name="connsiteY52" fmla="*/ 1407586 h 1592634"/>
              <a:gd name="connsiteX53" fmla="*/ 1319955 w 1788845"/>
              <a:gd name="connsiteY53" fmla="*/ 1426947 h 1592634"/>
              <a:gd name="connsiteX54" fmla="*/ 1284202 w 1788845"/>
              <a:gd name="connsiteY54" fmla="*/ 1445526 h 1592634"/>
              <a:gd name="connsiteX55" fmla="*/ 1245553 w 1788845"/>
              <a:gd name="connsiteY55" fmla="*/ 1461456 h 1592634"/>
              <a:gd name="connsiteX56" fmla="*/ 1207761 w 1788845"/>
              <a:gd name="connsiteY56" fmla="*/ 1476681 h 1592634"/>
              <a:gd name="connsiteX57" fmla="*/ 1168405 w 1788845"/>
              <a:gd name="connsiteY57" fmla="*/ 1491754 h 1592634"/>
              <a:gd name="connsiteX58" fmla="*/ 1128345 w 1788845"/>
              <a:gd name="connsiteY58" fmla="*/ 1505969 h 1592634"/>
              <a:gd name="connsiteX59" fmla="*/ 1088515 w 1788845"/>
              <a:gd name="connsiteY59" fmla="*/ 1517839 h 1592634"/>
              <a:gd name="connsiteX60" fmla="*/ 1047044 w 1788845"/>
              <a:gd name="connsiteY60" fmla="*/ 1530338 h 1592634"/>
              <a:gd name="connsiteX61" fmla="*/ 1004869 w 1788845"/>
              <a:gd name="connsiteY61" fmla="*/ 1541979 h 1592634"/>
              <a:gd name="connsiteX62" fmla="*/ 962063 w 1788845"/>
              <a:gd name="connsiteY62" fmla="*/ 1551982 h 1592634"/>
              <a:gd name="connsiteX63" fmla="*/ 920194 w 1788845"/>
              <a:gd name="connsiteY63" fmla="*/ 1560498 h 1592634"/>
              <a:gd name="connsiteX64" fmla="*/ 876684 w 1788845"/>
              <a:gd name="connsiteY64" fmla="*/ 1569642 h 1592634"/>
              <a:gd name="connsiteX65" fmla="*/ 834262 w 1788845"/>
              <a:gd name="connsiteY65" fmla="*/ 1575739 h 1592634"/>
              <a:gd name="connsiteX66" fmla="*/ 790982 w 1788845"/>
              <a:gd name="connsiteY66" fmla="*/ 1582539 h 1592634"/>
              <a:gd name="connsiteX67" fmla="*/ 748008 w 1788845"/>
              <a:gd name="connsiteY67" fmla="*/ 1586216 h 1592634"/>
              <a:gd name="connsiteX68" fmla="*/ 705033 w 1788845"/>
              <a:gd name="connsiteY68" fmla="*/ 1589892 h 1592634"/>
              <a:gd name="connsiteX69" fmla="*/ 662212 w 1788845"/>
              <a:gd name="connsiteY69" fmla="*/ 1592006 h 1592634"/>
              <a:gd name="connsiteX70" fmla="*/ 620326 w 1788845"/>
              <a:gd name="connsiteY70" fmla="*/ 1592634 h 1592634"/>
              <a:gd name="connsiteX71" fmla="*/ 577811 w 1788845"/>
              <a:gd name="connsiteY71" fmla="*/ 1591624 h 1592634"/>
              <a:gd name="connsiteX72" fmla="*/ 537012 w 1788845"/>
              <a:gd name="connsiteY72" fmla="*/ 1589204 h 1592634"/>
              <a:gd name="connsiteX73" fmla="*/ 497148 w 1788845"/>
              <a:gd name="connsiteY73" fmla="*/ 1585299 h 1592634"/>
              <a:gd name="connsiteX74" fmla="*/ 455949 w 1788845"/>
              <a:gd name="connsiteY74" fmla="*/ 1578897 h 1592634"/>
              <a:gd name="connsiteX75" fmla="*/ 418031 w 1788845"/>
              <a:gd name="connsiteY75" fmla="*/ 1571237 h 1592634"/>
              <a:gd name="connsiteX76" fmla="*/ 380190 w 1788845"/>
              <a:gd name="connsiteY76" fmla="*/ 1562798 h 1592634"/>
              <a:gd name="connsiteX77" fmla="*/ 343435 w 1788845"/>
              <a:gd name="connsiteY77" fmla="*/ 1551311 h 1592634"/>
              <a:gd name="connsiteX78" fmla="*/ 308397 w 1788845"/>
              <a:gd name="connsiteY78" fmla="*/ 1538414 h 1592634"/>
              <a:gd name="connsiteX79" fmla="*/ 274369 w 1788845"/>
              <a:gd name="connsiteY79" fmla="*/ 1523251 h 1592634"/>
              <a:gd name="connsiteX80" fmla="*/ 240573 w 1788845"/>
              <a:gd name="connsiteY80" fmla="*/ 1505743 h 1592634"/>
              <a:gd name="connsiteX81" fmla="*/ 209197 w 1788845"/>
              <a:gd name="connsiteY81" fmla="*/ 1487685 h 1592634"/>
              <a:gd name="connsiteX82" fmla="*/ 180548 w 1788845"/>
              <a:gd name="connsiteY82" fmla="*/ 1465950 h 1592634"/>
              <a:gd name="connsiteX83" fmla="*/ 166615 w 1788845"/>
              <a:gd name="connsiteY83" fmla="*/ 1455120 h 1592634"/>
              <a:gd name="connsiteX84" fmla="*/ 152835 w 1788845"/>
              <a:gd name="connsiteY84" fmla="*/ 1442729 h 1592634"/>
              <a:gd name="connsiteX85" fmla="*/ 139912 w 1788845"/>
              <a:gd name="connsiteY85" fmla="*/ 1429633 h 1592634"/>
              <a:gd name="connsiteX86" fmla="*/ 126914 w 1788845"/>
              <a:gd name="connsiteY86" fmla="*/ 1417319 h 1592634"/>
              <a:gd name="connsiteX87" fmla="*/ 114143 w 1788845"/>
              <a:gd name="connsiteY87" fmla="*/ 1402661 h 1592634"/>
              <a:gd name="connsiteX88" fmla="*/ 102080 w 1788845"/>
              <a:gd name="connsiteY88" fmla="*/ 1388860 h 1592634"/>
              <a:gd name="connsiteX89" fmla="*/ 90950 w 1788845"/>
              <a:gd name="connsiteY89" fmla="*/ 1373573 h 1592634"/>
              <a:gd name="connsiteX90" fmla="*/ 80602 w 1788845"/>
              <a:gd name="connsiteY90" fmla="*/ 1358364 h 1592634"/>
              <a:gd name="connsiteX91" fmla="*/ 70407 w 1788845"/>
              <a:gd name="connsiteY91" fmla="*/ 1341591 h 1592634"/>
              <a:gd name="connsiteX92" fmla="*/ 60136 w 1788845"/>
              <a:gd name="connsiteY92" fmla="*/ 1325601 h 1592634"/>
              <a:gd name="connsiteX93" fmla="*/ 51581 w 1788845"/>
              <a:gd name="connsiteY93" fmla="*/ 1308200 h 1592634"/>
              <a:gd name="connsiteX94" fmla="*/ 43884 w 1788845"/>
              <a:gd name="connsiteY94" fmla="*/ 1290095 h 1592634"/>
              <a:gd name="connsiteX95" fmla="*/ 34700 w 1788845"/>
              <a:gd name="connsiteY95" fmla="*/ 1271057 h 1592634"/>
              <a:gd name="connsiteX96" fmla="*/ 28720 w 1788845"/>
              <a:gd name="connsiteY96" fmla="*/ 1251543 h 1592634"/>
              <a:gd name="connsiteX97" fmla="*/ 21176 w 1788845"/>
              <a:gd name="connsiteY97" fmla="*/ 1231876 h 1592634"/>
              <a:gd name="connsiteX98" fmla="*/ 16054 w 1788845"/>
              <a:gd name="connsiteY98" fmla="*/ 1211657 h 1592634"/>
              <a:gd name="connsiteX99" fmla="*/ 10931 w 1788845"/>
              <a:gd name="connsiteY99" fmla="*/ 1191439 h 1592634"/>
              <a:gd name="connsiteX100" fmla="*/ 7449 w 1788845"/>
              <a:gd name="connsiteY100" fmla="*/ 1170593 h 1592634"/>
              <a:gd name="connsiteX101" fmla="*/ 4824 w 1788845"/>
              <a:gd name="connsiteY101" fmla="*/ 1149041 h 1592634"/>
              <a:gd name="connsiteX102" fmla="*/ 2200 w 1788845"/>
              <a:gd name="connsiteY102" fmla="*/ 1127490 h 1592634"/>
              <a:gd name="connsiteX103" fmla="*/ 1920 w 1788845"/>
              <a:gd name="connsiteY103" fmla="*/ 1106169 h 1592634"/>
              <a:gd name="connsiteX104" fmla="*/ 0 w 1788845"/>
              <a:gd name="connsiteY104" fmla="*/ 1085475 h 1592634"/>
              <a:gd name="connsiteX105" fmla="*/ 1437 w 1788845"/>
              <a:gd name="connsiteY105" fmla="*/ 1062745 h 1592634"/>
              <a:gd name="connsiteX106" fmla="*/ 1940 w 1788845"/>
              <a:gd name="connsiteY106" fmla="*/ 1041501 h 1592634"/>
              <a:gd name="connsiteX107" fmla="*/ 4081 w 1788845"/>
              <a:gd name="connsiteY107" fmla="*/ 1019628 h 1592634"/>
              <a:gd name="connsiteX108" fmla="*/ 6376 w 1788845"/>
              <a:gd name="connsiteY108" fmla="*/ 996193 h 1592634"/>
              <a:gd name="connsiteX109" fmla="*/ 14644 w 1788845"/>
              <a:gd name="connsiteY109" fmla="*/ 952050 h 1592634"/>
              <a:gd name="connsiteX110" fmla="*/ 23924 w 1788845"/>
              <a:gd name="connsiteY110" fmla="*/ 905639 h 1592634"/>
              <a:gd name="connsiteX111" fmla="*/ 37741 w 1788845"/>
              <a:gd name="connsiteY111" fmla="*/ 861250 h 1592634"/>
              <a:gd name="connsiteX112" fmla="*/ 52569 w 1788845"/>
              <a:gd name="connsiteY112" fmla="*/ 814594 h 1592634"/>
              <a:gd name="connsiteX113" fmla="*/ 69665 w 1788845"/>
              <a:gd name="connsiteY113" fmla="*/ 768949 h 1592634"/>
              <a:gd name="connsiteX114" fmla="*/ 90669 w 1788845"/>
              <a:gd name="connsiteY114" fmla="*/ 723687 h 1592634"/>
              <a:gd name="connsiteX115" fmla="*/ 113314 w 1788845"/>
              <a:gd name="connsiteY115" fmla="*/ 677798 h 1592634"/>
              <a:gd name="connsiteX116" fmla="*/ 137445 w 1788845"/>
              <a:gd name="connsiteY116" fmla="*/ 632842 h 1592634"/>
              <a:gd name="connsiteX117" fmla="*/ 162986 w 1788845"/>
              <a:gd name="connsiteY117" fmla="*/ 589602 h 1592634"/>
              <a:gd name="connsiteX118" fmla="*/ 191807 w 1788845"/>
              <a:gd name="connsiteY118" fmla="*/ 545106 h 1592634"/>
              <a:gd name="connsiteX119" fmla="*/ 221257 w 1788845"/>
              <a:gd name="connsiteY119" fmla="*/ 502248 h 1592634"/>
              <a:gd name="connsiteX120" fmla="*/ 252193 w 1788845"/>
              <a:gd name="connsiteY120" fmla="*/ 460327 h 1592634"/>
              <a:gd name="connsiteX121" fmla="*/ 285321 w 1788845"/>
              <a:gd name="connsiteY121" fmla="*/ 420195 h 1592634"/>
              <a:gd name="connsiteX122" fmla="*/ 319231 w 1788845"/>
              <a:gd name="connsiteY122" fmla="*/ 380141 h 1592634"/>
              <a:gd name="connsiteX123" fmla="*/ 354629 w 1788845"/>
              <a:gd name="connsiteY123" fmla="*/ 341022 h 1592634"/>
              <a:gd name="connsiteX124" fmla="*/ 391359 w 1788845"/>
              <a:gd name="connsiteY124" fmla="*/ 304399 h 1592634"/>
              <a:gd name="connsiteX125" fmla="*/ 427937 w 1788845"/>
              <a:gd name="connsiteY125" fmla="*/ 269338 h 1592634"/>
              <a:gd name="connsiteX126" fmla="*/ 465219 w 1788845"/>
              <a:gd name="connsiteY126" fmla="*/ 235135 h 1592634"/>
              <a:gd name="connsiteX127" fmla="*/ 503836 w 1788845"/>
              <a:gd name="connsiteY127" fmla="*/ 203427 h 1592634"/>
              <a:gd name="connsiteX128" fmla="*/ 543082 w 1788845"/>
              <a:gd name="connsiteY128" fmla="*/ 173360 h 1592634"/>
              <a:gd name="connsiteX129" fmla="*/ 582879 w 1788845"/>
              <a:gd name="connsiteY129" fmla="*/ 145713 h 1592634"/>
              <a:gd name="connsiteX130" fmla="*/ 622524 w 1788845"/>
              <a:gd name="connsiteY130" fmla="*/ 119628 h 1592634"/>
              <a:gd name="connsiteX131" fmla="*/ 662643 w 1788845"/>
              <a:gd name="connsiteY131" fmla="*/ 96745 h 1592634"/>
              <a:gd name="connsiteX132" fmla="*/ 702458 w 1788845"/>
              <a:gd name="connsiteY132" fmla="*/ 76985 h 1592634"/>
              <a:gd name="connsiteX133" fmla="*/ 742119 w 1788845"/>
              <a:gd name="connsiteY133" fmla="*/ 58788 h 1592634"/>
              <a:gd name="connsiteX134" fmla="*/ 781475 w 1788845"/>
              <a:gd name="connsiteY134" fmla="*/ 43716 h 1592634"/>
              <a:gd name="connsiteX135" fmla="*/ 821535 w 1788845"/>
              <a:gd name="connsiteY135" fmla="*/ 29502 h 1592634"/>
              <a:gd name="connsiteX136" fmla="*/ 860432 w 1788845"/>
              <a:gd name="connsiteY136" fmla="*/ 19117 h 1592634"/>
              <a:gd name="connsiteX137" fmla="*/ 899879 w 1788845"/>
              <a:gd name="connsiteY137" fmla="*/ 11151 h 1592634"/>
              <a:gd name="connsiteX138" fmla="*/ 938317 w 1788845"/>
              <a:gd name="connsiteY138" fmla="*/ 5454 h 1592634"/>
              <a:gd name="connsiteX139" fmla="*/ 976524 w 1788845"/>
              <a:gd name="connsiteY139" fmla="*/ 2099 h 1592634"/>
              <a:gd name="connsiteX140" fmla="*/ 1013797 w 1788845"/>
              <a:gd name="connsiteY140" fmla="*/ 230 h 159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788845" h="1592634">
                <a:moveTo>
                  <a:pt x="1051700" y="0"/>
                </a:moveTo>
                <a:lnTo>
                  <a:pt x="1089295" y="2895"/>
                </a:lnTo>
                <a:lnTo>
                  <a:pt x="1126737" y="7352"/>
                </a:lnTo>
                <a:lnTo>
                  <a:pt x="1162311" y="14781"/>
                </a:lnTo>
                <a:lnTo>
                  <a:pt x="1199371" y="23143"/>
                </a:lnTo>
                <a:lnTo>
                  <a:pt x="1233858" y="33620"/>
                </a:lnTo>
                <a:lnTo>
                  <a:pt x="1269048" y="44955"/>
                </a:lnTo>
                <a:lnTo>
                  <a:pt x="1303152" y="59337"/>
                </a:lnTo>
                <a:lnTo>
                  <a:pt x="1335539" y="75128"/>
                </a:lnTo>
                <a:lnTo>
                  <a:pt x="1368555" y="92559"/>
                </a:lnTo>
                <a:lnTo>
                  <a:pt x="1400559" y="112256"/>
                </a:lnTo>
                <a:lnTo>
                  <a:pt x="1431629" y="133440"/>
                </a:lnTo>
                <a:lnTo>
                  <a:pt x="1461135" y="154470"/>
                </a:lnTo>
                <a:lnTo>
                  <a:pt x="1490337" y="178624"/>
                </a:lnTo>
                <a:lnTo>
                  <a:pt x="1517821" y="204189"/>
                </a:lnTo>
                <a:lnTo>
                  <a:pt x="1545934" y="231392"/>
                </a:lnTo>
                <a:lnTo>
                  <a:pt x="1570767" y="259851"/>
                </a:lnTo>
                <a:lnTo>
                  <a:pt x="1596306" y="289167"/>
                </a:lnTo>
                <a:lnTo>
                  <a:pt x="1619347" y="319817"/>
                </a:lnTo>
                <a:lnTo>
                  <a:pt x="1642234" y="352028"/>
                </a:lnTo>
                <a:lnTo>
                  <a:pt x="1663406" y="385648"/>
                </a:lnTo>
                <a:lnTo>
                  <a:pt x="1683643" y="420755"/>
                </a:lnTo>
                <a:lnTo>
                  <a:pt x="1703098" y="455786"/>
                </a:lnTo>
                <a:lnTo>
                  <a:pt x="1720837" y="492225"/>
                </a:lnTo>
                <a:lnTo>
                  <a:pt x="1736782" y="530853"/>
                </a:lnTo>
                <a:lnTo>
                  <a:pt x="1751870" y="570188"/>
                </a:lnTo>
                <a:lnTo>
                  <a:pt x="1764690" y="608510"/>
                </a:lnTo>
                <a:lnTo>
                  <a:pt x="1773524" y="647232"/>
                </a:lnTo>
                <a:lnTo>
                  <a:pt x="1781577" y="685877"/>
                </a:lnTo>
                <a:lnTo>
                  <a:pt x="1786504" y="724216"/>
                </a:lnTo>
                <a:lnTo>
                  <a:pt x="1788456" y="760685"/>
                </a:lnTo>
                <a:lnTo>
                  <a:pt x="1788845" y="797002"/>
                </a:lnTo>
                <a:lnTo>
                  <a:pt x="1786032" y="833793"/>
                </a:lnTo>
                <a:lnTo>
                  <a:pt x="1782513" y="869727"/>
                </a:lnTo>
                <a:lnTo>
                  <a:pt x="1775867" y="905355"/>
                </a:lnTo>
                <a:lnTo>
                  <a:pt x="1766172" y="939895"/>
                </a:lnTo>
                <a:lnTo>
                  <a:pt x="1755770" y="973577"/>
                </a:lnTo>
                <a:lnTo>
                  <a:pt x="1743103" y="1006248"/>
                </a:lnTo>
                <a:lnTo>
                  <a:pt x="1728088" y="1038689"/>
                </a:lnTo>
                <a:lnTo>
                  <a:pt x="1712292" y="1071054"/>
                </a:lnTo>
                <a:lnTo>
                  <a:pt x="1693446" y="1102331"/>
                </a:lnTo>
                <a:lnTo>
                  <a:pt x="1673114" y="1132675"/>
                </a:lnTo>
                <a:lnTo>
                  <a:pt x="1651294" y="1162083"/>
                </a:lnTo>
                <a:lnTo>
                  <a:pt x="1628769" y="1190634"/>
                </a:lnTo>
                <a:lnTo>
                  <a:pt x="1603119" y="1218880"/>
                </a:lnTo>
                <a:lnTo>
                  <a:pt x="1576839" y="1245484"/>
                </a:lnTo>
                <a:lnTo>
                  <a:pt x="1549072" y="1271157"/>
                </a:lnTo>
                <a:lnTo>
                  <a:pt x="1520523" y="1296751"/>
                </a:lnTo>
                <a:lnTo>
                  <a:pt x="1489783" y="1320555"/>
                </a:lnTo>
                <a:lnTo>
                  <a:pt x="1457403" y="1344985"/>
                </a:lnTo>
                <a:lnTo>
                  <a:pt x="1425328" y="1366291"/>
                </a:lnTo>
                <a:lnTo>
                  <a:pt x="1390910" y="1387367"/>
                </a:lnTo>
                <a:lnTo>
                  <a:pt x="1355786" y="1407586"/>
                </a:lnTo>
                <a:lnTo>
                  <a:pt x="1319955" y="1426947"/>
                </a:lnTo>
                <a:lnTo>
                  <a:pt x="1284202" y="1445526"/>
                </a:lnTo>
                <a:lnTo>
                  <a:pt x="1245553" y="1461456"/>
                </a:lnTo>
                <a:lnTo>
                  <a:pt x="1207761" y="1476681"/>
                </a:lnTo>
                <a:lnTo>
                  <a:pt x="1168405" y="1491754"/>
                </a:lnTo>
                <a:lnTo>
                  <a:pt x="1128345" y="1505969"/>
                </a:lnTo>
                <a:lnTo>
                  <a:pt x="1088515" y="1517839"/>
                </a:lnTo>
                <a:lnTo>
                  <a:pt x="1047044" y="1530338"/>
                </a:lnTo>
                <a:lnTo>
                  <a:pt x="1004869" y="1541979"/>
                </a:lnTo>
                <a:lnTo>
                  <a:pt x="962063" y="1551982"/>
                </a:lnTo>
                <a:lnTo>
                  <a:pt x="920194" y="1560498"/>
                </a:lnTo>
                <a:lnTo>
                  <a:pt x="876684" y="1569642"/>
                </a:lnTo>
                <a:lnTo>
                  <a:pt x="834262" y="1575739"/>
                </a:lnTo>
                <a:lnTo>
                  <a:pt x="790982" y="1582539"/>
                </a:lnTo>
                <a:lnTo>
                  <a:pt x="748008" y="1586216"/>
                </a:lnTo>
                <a:lnTo>
                  <a:pt x="705033" y="1589892"/>
                </a:lnTo>
                <a:lnTo>
                  <a:pt x="662212" y="1592006"/>
                </a:lnTo>
                <a:lnTo>
                  <a:pt x="620326" y="1592634"/>
                </a:lnTo>
                <a:lnTo>
                  <a:pt x="577811" y="1591624"/>
                </a:lnTo>
                <a:lnTo>
                  <a:pt x="537012" y="1589204"/>
                </a:lnTo>
                <a:lnTo>
                  <a:pt x="497148" y="1585299"/>
                </a:lnTo>
                <a:lnTo>
                  <a:pt x="455949" y="1578897"/>
                </a:lnTo>
                <a:lnTo>
                  <a:pt x="418031" y="1571237"/>
                </a:lnTo>
                <a:lnTo>
                  <a:pt x="380190" y="1562798"/>
                </a:lnTo>
                <a:lnTo>
                  <a:pt x="343435" y="1551311"/>
                </a:lnTo>
                <a:lnTo>
                  <a:pt x="308397" y="1538414"/>
                </a:lnTo>
                <a:lnTo>
                  <a:pt x="274369" y="1523251"/>
                </a:lnTo>
                <a:lnTo>
                  <a:pt x="240573" y="1505743"/>
                </a:lnTo>
                <a:lnTo>
                  <a:pt x="209197" y="1487685"/>
                </a:lnTo>
                <a:lnTo>
                  <a:pt x="180548" y="1465950"/>
                </a:lnTo>
                <a:lnTo>
                  <a:pt x="166615" y="1455120"/>
                </a:lnTo>
                <a:lnTo>
                  <a:pt x="152835" y="1442729"/>
                </a:lnTo>
                <a:lnTo>
                  <a:pt x="139912" y="1429633"/>
                </a:lnTo>
                <a:lnTo>
                  <a:pt x="126914" y="1417319"/>
                </a:lnTo>
                <a:lnTo>
                  <a:pt x="114143" y="1402661"/>
                </a:lnTo>
                <a:lnTo>
                  <a:pt x="102080" y="1388860"/>
                </a:lnTo>
                <a:lnTo>
                  <a:pt x="90950" y="1373573"/>
                </a:lnTo>
                <a:lnTo>
                  <a:pt x="80602" y="1358364"/>
                </a:lnTo>
                <a:lnTo>
                  <a:pt x="70407" y="1341591"/>
                </a:lnTo>
                <a:lnTo>
                  <a:pt x="60136" y="1325601"/>
                </a:lnTo>
                <a:lnTo>
                  <a:pt x="51581" y="1308200"/>
                </a:lnTo>
                <a:lnTo>
                  <a:pt x="43884" y="1290095"/>
                </a:lnTo>
                <a:lnTo>
                  <a:pt x="34700" y="1271057"/>
                </a:lnTo>
                <a:lnTo>
                  <a:pt x="28720" y="1251543"/>
                </a:lnTo>
                <a:lnTo>
                  <a:pt x="21176" y="1231876"/>
                </a:lnTo>
                <a:lnTo>
                  <a:pt x="16054" y="1211657"/>
                </a:lnTo>
                <a:lnTo>
                  <a:pt x="10931" y="1191439"/>
                </a:lnTo>
                <a:lnTo>
                  <a:pt x="7449" y="1170593"/>
                </a:lnTo>
                <a:lnTo>
                  <a:pt x="4824" y="1149041"/>
                </a:lnTo>
                <a:lnTo>
                  <a:pt x="2200" y="1127490"/>
                </a:lnTo>
                <a:lnTo>
                  <a:pt x="1920" y="1106169"/>
                </a:lnTo>
                <a:lnTo>
                  <a:pt x="0" y="1085475"/>
                </a:lnTo>
                <a:lnTo>
                  <a:pt x="1437" y="1062745"/>
                </a:lnTo>
                <a:lnTo>
                  <a:pt x="1940" y="1041501"/>
                </a:lnTo>
                <a:lnTo>
                  <a:pt x="4081" y="1019628"/>
                </a:lnTo>
                <a:lnTo>
                  <a:pt x="6376" y="996193"/>
                </a:lnTo>
                <a:lnTo>
                  <a:pt x="14644" y="952050"/>
                </a:lnTo>
                <a:lnTo>
                  <a:pt x="23924" y="905639"/>
                </a:lnTo>
                <a:lnTo>
                  <a:pt x="37741" y="861250"/>
                </a:lnTo>
                <a:lnTo>
                  <a:pt x="52569" y="814594"/>
                </a:lnTo>
                <a:lnTo>
                  <a:pt x="69665" y="768949"/>
                </a:lnTo>
                <a:lnTo>
                  <a:pt x="90669" y="723687"/>
                </a:lnTo>
                <a:lnTo>
                  <a:pt x="113314" y="677798"/>
                </a:lnTo>
                <a:lnTo>
                  <a:pt x="137445" y="632842"/>
                </a:lnTo>
                <a:lnTo>
                  <a:pt x="162986" y="589602"/>
                </a:lnTo>
                <a:lnTo>
                  <a:pt x="191807" y="545106"/>
                </a:lnTo>
                <a:lnTo>
                  <a:pt x="221257" y="502248"/>
                </a:lnTo>
                <a:lnTo>
                  <a:pt x="252193" y="460327"/>
                </a:lnTo>
                <a:lnTo>
                  <a:pt x="285321" y="420195"/>
                </a:lnTo>
                <a:lnTo>
                  <a:pt x="319231" y="380141"/>
                </a:lnTo>
                <a:lnTo>
                  <a:pt x="354629" y="341022"/>
                </a:lnTo>
                <a:lnTo>
                  <a:pt x="391359" y="304399"/>
                </a:lnTo>
                <a:lnTo>
                  <a:pt x="427937" y="269338"/>
                </a:lnTo>
                <a:lnTo>
                  <a:pt x="465219" y="235135"/>
                </a:lnTo>
                <a:lnTo>
                  <a:pt x="503836" y="203427"/>
                </a:lnTo>
                <a:lnTo>
                  <a:pt x="543082" y="173360"/>
                </a:lnTo>
                <a:lnTo>
                  <a:pt x="582879" y="145713"/>
                </a:lnTo>
                <a:lnTo>
                  <a:pt x="622524" y="119628"/>
                </a:lnTo>
                <a:lnTo>
                  <a:pt x="662643" y="96745"/>
                </a:lnTo>
                <a:lnTo>
                  <a:pt x="702458" y="76985"/>
                </a:lnTo>
                <a:lnTo>
                  <a:pt x="742119" y="58788"/>
                </a:lnTo>
                <a:lnTo>
                  <a:pt x="781475" y="43716"/>
                </a:lnTo>
                <a:lnTo>
                  <a:pt x="821535" y="29502"/>
                </a:lnTo>
                <a:lnTo>
                  <a:pt x="860432" y="19117"/>
                </a:lnTo>
                <a:lnTo>
                  <a:pt x="899879" y="11151"/>
                </a:lnTo>
                <a:lnTo>
                  <a:pt x="938317" y="5454"/>
                </a:lnTo>
                <a:lnTo>
                  <a:pt x="976524" y="2099"/>
                </a:lnTo>
                <a:lnTo>
                  <a:pt x="1013797" y="230"/>
                </a:lnTo>
                <a:close/>
              </a:path>
            </a:pathLst>
          </a:custGeom>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524003" y="1836500"/>
            <a:ext cx="2467016" cy="2464846"/>
          </a:xfrm>
          <a:custGeom>
            <a:avLst/>
            <a:gdLst>
              <a:gd name="connsiteX0" fmla="*/ 1233508 w 2467016"/>
              <a:gd name="connsiteY0" fmla="*/ 0 h 2464846"/>
              <a:gd name="connsiteX1" fmla="*/ 2467016 w 2467016"/>
              <a:gd name="connsiteY1" fmla="*/ 1232423 h 2464846"/>
              <a:gd name="connsiteX2" fmla="*/ 1233508 w 2467016"/>
              <a:gd name="connsiteY2" fmla="*/ 2464846 h 2464846"/>
              <a:gd name="connsiteX3" fmla="*/ 0 w 2467016"/>
              <a:gd name="connsiteY3" fmla="*/ 1232423 h 2464846"/>
              <a:gd name="connsiteX4" fmla="*/ 1233508 w 2467016"/>
              <a:gd name="connsiteY4" fmla="*/ 0 h 2464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7016" h="2464846">
                <a:moveTo>
                  <a:pt x="1233508" y="0"/>
                </a:moveTo>
                <a:cubicBezTo>
                  <a:pt x="1914756" y="0"/>
                  <a:pt x="2467016" y="551775"/>
                  <a:pt x="2467016" y="1232423"/>
                </a:cubicBezTo>
                <a:cubicBezTo>
                  <a:pt x="2467016" y="1913071"/>
                  <a:pt x="1914756" y="2464846"/>
                  <a:pt x="1233508" y="2464846"/>
                </a:cubicBezTo>
                <a:cubicBezTo>
                  <a:pt x="552260" y="2464846"/>
                  <a:pt x="0" y="1913071"/>
                  <a:pt x="0" y="1232423"/>
                </a:cubicBezTo>
                <a:cubicBezTo>
                  <a:pt x="0" y="551775"/>
                  <a:pt x="552260" y="0"/>
                  <a:pt x="1233508"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862494" y="1836500"/>
            <a:ext cx="2467016" cy="2464846"/>
          </a:xfrm>
          <a:custGeom>
            <a:avLst/>
            <a:gdLst>
              <a:gd name="connsiteX0" fmla="*/ 1233508 w 2467016"/>
              <a:gd name="connsiteY0" fmla="*/ 0 h 2464846"/>
              <a:gd name="connsiteX1" fmla="*/ 2467016 w 2467016"/>
              <a:gd name="connsiteY1" fmla="*/ 1232423 h 2464846"/>
              <a:gd name="connsiteX2" fmla="*/ 1233508 w 2467016"/>
              <a:gd name="connsiteY2" fmla="*/ 2464846 h 2464846"/>
              <a:gd name="connsiteX3" fmla="*/ 0 w 2467016"/>
              <a:gd name="connsiteY3" fmla="*/ 1232423 h 2464846"/>
              <a:gd name="connsiteX4" fmla="*/ 1233508 w 2467016"/>
              <a:gd name="connsiteY4" fmla="*/ 0 h 2464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7016" h="2464846">
                <a:moveTo>
                  <a:pt x="1233508" y="0"/>
                </a:moveTo>
                <a:cubicBezTo>
                  <a:pt x="1914756" y="0"/>
                  <a:pt x="2467016" y="551775"/>
                  <a:pt x="2467016" y="1232423"/>
                </a:cubicBezTo>
                <a:cubicBezTo>
                  <a:pt x="2467016" y="1913071"/>
                  <a:pt x="1914756" y="2464846"/>
                  <a:pt x="1233508" y="2464846"/>
                </a:cubicBezTo>
                <a:cubicBezTo>
                  <a:pt x="552260" y="2464846"/>
                  <a:pt x="0" y="1913071"/>
                  <a:pt x="0" y="1232423"/>
                </a:cubicBezTo>
                <a:cubicBezTo>
                  <a:pt x="0" y="551775"/>
                  <a:pt x="552260" y="0"/>
                  <a:pt x="1233508"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200986" y="1836500"/>
            <a:ext cx="2467016" cy="2464846"/>
          </a:xfrm>
          <a:custGeom>
            <a:avLst/>
            <a:gdLst>
              <a:gd name="connsiteX0" fmla="*/ 1233508 w 2467016"/>
              <a:gd name="connsiteY0" fmla="*/ 0 h 2464846"/>
              <a:gd name="connsiteX1" fmla="*/ 2467016 w 2467016"/>
              <a:gd name="connsiteY1" fmla="*/ 1232423 h 2464846"/>
              <a:gd name="connsiteX2" fmla="*/ 1233508 w 2467016"/>
              <a:gd name="connsiteY2" fmla="*/ 2464846 h 2464846"/>
              <a:gd name="connsiteX3" fmla="*/ 0 w 2467016"/>
              <a:gd name="connsiteY3" fmla="*/ 1232423 h 2464846"/>
              <a:gd name="connsiteX4" fmla="*/ 1233508 w 2467016"/>
              <a:gd name="connsiteY4" fmla="*/ 0 h 2464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7016" h="2464846">
                <a:moveTo>
                  <a:pt x="1233508" y="0"/>
                </a:moveTo>
                <a:cubicBezTo>
                  <a:pt x="1914756" y="0"/>
                  <a:pt x="2467016" y="551775"/>
                  <a:pt x="2467016" y="1232423"/>
                </a:cubicBezTo>
                <a:cubicBezTo>
                  <a:pt x="2467016" y="1913071"/>
                  <a:pt x="1914756" y="2464846"/>
                  <a:pt x="1233508" y="2464846"/>
                </a:cubicBezTo>
                <a:cubicBezTo>
                  <a:pt x="552260" y="2464846"/>
                  <a:pt x="0" y="1913071"/>
                  <a:pt x="0" y="1232423"/>
                </a:cubicBezTo>
                <a:cubicBezTo>
                  <a:pt x="0" y="551775"/>
                  <a:pt x="552260" y="0"/>
                  <a:pt x="1233508" y="0"/>
                </a:cubicBezTo>
                <a:close/>
              </a:path>
            </a:pathLst>
          </a:custGeom>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4" name="矩形 3"/>
          <p:cNvSpPr/>
          <p:nvPr userDrawn="1"/>
        </p:nvSpPr>
        <p:spPr>
          <a:xfrm>
            <a:off x="7550092" y="6545425"/>
            <a:ext cx="775136" cy="246221"/>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png"/><Relationship Id="rId11" Type="http://schemas.openxmlformats.org/officeDocument/2006/relationships/image" Target="../media/image1.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1"/>
          <a:stretch>
            <a:fillRect/>
          </a:stretch>
        </p:blipFill>
        <p:spPr>
          <a:xfrm>
            <a:off x="0" y="0"/>
            <a:ext cx="12192000" cy="6858000"/>
          </a:xfrm>
          <a:prstGeom prst="rect">
            <a:avLst/>
          </a:prstGeom>
        </p:spPr>
      </p:pic>
      <p:pic>
        <p:nvPicPr>
          <p:cNvPr id="3" name="图片 2"/>
          <p:cNvPicPr>
            <a:picLocks noChangeAspect="1"/>
          </p:cNvPicPr>
          <p:nvPr userDrawn="1"/>
        </p:nvPicPr>
        <p:blipFill>
          <a:blip r:embed="rId12"/>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image" Target="../media/image8.emf"/></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NULL" TargetMode="External"/><Relationship Id="rId3" Type="http://schemas.openxmlformats.org/officeDocument/2006/relationships/image" Target="../media/image10.png"/><Relationship Id="rId2" Type="http://schemas.openxmlformats.org/officeDocument/2006/relationships/image" Target="file:///E:\&#35797;&#21367;\121ZZ20.tif" TargetMode="External"/><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5.emf"/></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image" Target="../media/image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image" Target="../media/image8.emf"/></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6.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6.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6.emf"/></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2.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485123" y="3429000"/>
            <a:ext cx="7067533" cy="923330"/>
          </a:xfrm>
          <a:prstGeom prst="rect">
            <a:avLst/>
          </a:prstGeom>
          <a:noFill/>
        </p:spPr>
        <p:txBody>
          <a:bodyPr wrap="square" rtlCol="0">
            <a:spAutoFit/>
            <a:scene3d>
              <a:camera prst="orthographicFront"/>
              <a:lightRig rig="threePt" dir="t"/>
            </a:scene3d>
            <a:sp3d contourW="12700"/>
          </a:bodyPr>
          <a:lstStyle/>
          <a:p>
            <a:pPr algn="ctr"/>
            <a:r>
              <a:rPr lang="zh-CN" altLang="en-US" sz="5400" dirty="0">
                <a:solidFill>
                  <a:srgbClr val="1C75BC"/>
                </a:solidFill>
                <a:latin typeface="华文琥珀" panose="02010800040101010101" pitchFamily="2" charset="-122"/>
                <a:ea typeface="华文琥珀" panose="02010800040101010101" pitchFamily="2" charset="-122"/>
              </a:rPr>
              <a:t>唯物辩证法的联系观</a:t>
            </a:r>
            <a:endParaRPr lang="zh-CN" altLang="en-US" sz="5400" dirty="0">
              <a:solidFill>
                <a:srgbClr val="1C75BC"/>
              </a:solidFill>
              <a:latin typeface="华文琥珀" panose="02010800040101010101" pitchFamily="2" charset="-122"/>
              <a:ea typeface="华文琥珀" panose="02010800040101010101" pitchFamily="2" charset="-122"/>
            </a:endParaRPr>
          </a:p>
        </p:txBody>
      </p:sp>
      <p:sp>
        <p:nvSpPr>
          <p:cNvPr id="2" name="文本框 1"/>
          <p:cNvSpPr txBox="1"/>
          <p:nvPr/>
        </p:nvSpPr>
        <p:spPr>
          <a:xfrm>
            <a:off x="2958670" y="2493496"/>
            <a:ext cx="6378016" cy="830997"/>
          </a:xfrm>
          <a:prstGeom prst="rect">
            <a:avLst/>
          </a:prstGeom>
          <a:noFill/>
        </p:spPr>
        <p:txBody>
          <a:bodyPr wrap="square" rtlCol="0">
            <a:spAutoFit/>
          </a:bodyPr>
          <a:lstStyle/>
          <a:p>
            <a:r>
              <a:rPr lang="zh-CN" altLang="en-US" sz="4800" dirty="0">
                <a:solidFill>
                  <a:srgbClr val="0070C0"/>
                </a:solidFill>
                <a:latin typeface="隶书" panose="02010509060101010101" pitchFamily="49" charset="-122"/>
                <a:ea typeface="隶书" panose="02010509060101010101" pitchFamily="49" charset="-122"/>
              </a:rPr>
              <a:t>一轮复习必修四第</a:t>
            </a:r>
            <a:r>
              <a:rPr lang="en-US" altLang="zh-CN" sz="4800" dirty="0">
                <a:solidFill>
                  <a:srgbClr val="0070C0"/>
                </a:solidFill>
                <a:latin typeface="隶书" panose="02010509060101010101" pitchFamily="49" charset="-122"/>
                <a:ea typeface="隶书" panose="02010509060101010101" pitchFamily="49" charset="-122"/>
              </a:rPr>
              <a:t>7</a:t>
            </a:r>
            <a:r>
              <a:rPr lang="zh-CN" altLang="en-US" sz="4800" dirty="0">
                <a:solidFill>
                  <a:srgbClr val="0070C0"/>
                </a:solidFill>
                <a:latin typeface="隶书" panose="02010509060101010101" pitchFamily="49" charset="-122"/>
                <a:ea typeface="隶书" panose="02010509060101010101" pitchFamily="49" charset="-122"/>
              </a:rPr>
              <a:t>课</a:t>
            </a:r>
            <a:endParaRPr lang="zh-CN" altLang="en-US" sz="4800" dirty="0">
              <a:solidFill>
                <a:srgbClr val="0070C0"/>
              </a:solidFill>
              <a:latin typeface="隶书" panose="02010509060101010101" pitchFamily="49" charset="-122"/>
              <a:ea typeface="隶书" panose="020105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anim calcmode="lin" valueType="num">
                                      <p:cBhvr>
                                        <p:cTn id="10" dur="750" fill="hold"/>
                                        <p:tgtEl>
                                          <p:spTgt spid="6"/>
                                        </p:tgtEl>
                                        <p:attrNameLst>
                                          <p:attrName>ppt_x</p:attrName>
                                        </p:attrNameLst>
                                      </p:cBhvr>
                                      <p:tavLst>
                                        <p:tav tm="0">
                                          <p:val>
                                            <p:fltVal val="0.5"/>
                                          </p:val>
                                        </p:tav>
                                        <p:tav tm="100000">
                                          <p:val>
                                            <p:strVal val="#ppt_x"/>
                                          </p:val>
                                        </p:tav>
                                      </p:tavLst>
                                    </p:anim>
                                    <p:anim calcmode="lin" valueType="num">
                                      <p:cBhvr>
                                        <p:cTn id="11" dur="75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组合 8"/>
          <p:cNvGrpSpPr/>
          <p:nvPr/>
        </p:nvGrpSpPr>
        <p:grpSpPr>
          <a:xfrm>
            <a:off x="2715511" y="234695"/>
            <a:ext cx="5954868" cy="859018"/>
            <a:chOff x="3118566" y="332266"/>
            <a:chExt cx="5954868" cy="859018"/>
          </a:xfrm>
        </p:grpSpPr>
        <p:pic>
          <p:nvPicPr>
            <p:cNvPr id="12" name="图片 11"/>
            <p:cNvPicPr>
              <a:picLocks noChangeAspect="1"/>
            </p:cNvPicPr>
            <p:nvPr/>
          </p:nvPicPr>
          <p:blipFill>
            <a:blip r:embed="rId1"/>
            <a:stretch>
              <a:fillRect/>
            </a:stretch>
          </p:blipFill>
          <p:spPr>
            <a:xfrm>
              <a:off x="3118566" y="606614"/>
              <a:ext cx="656733" cy="406749"/>
            </a:xfrm>
            <a:prstGeom prst="rect">
              <a:avLst/>
            </a:prstGeom>
          </p:spPr>
        </p:pic>
        <p:sp>
          <p:nvSpPr>
            <p:cNvPr id="13" name="文本框 12"/>
            <p:cNvSpPr txBox="1"/>
            <p:nvPr/>
          </p:nvSpPr>
          <p:spPr>
            <a:xfrm>
              <a:off x="3301968" y="332266"/>
              <a:ext cx="5617091" cy="859018"/>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endParaRPr lang="zh-CN" altLang="en-US" sz="4400" dirty="0"/>
            </a:p>
          </p:txBody>
        </p:sp>
        <p:pic>
          <p:nvPicPr>
            <p:cNvPr id="14" name="图片 13"/>
            <p:cNvPicPr>
              <a:picLocks noChangeAspect="1"/>
            </p:cNvPicPr>
            <p:nvPr/>
          </p:nvPicPr>
          <p:blipFill>
            <a:blip r:embed="rId1"/>
            <a:stretch>
              <a:fillRect/>
            </a:stretch>
          </p:blipFill>
          <p:spPr>
            <a:xfrm flipH="1">
              <a:off x="8416701" y="606614"/>
              <a:ext cx="656733" cy="406749"/>
            </a:xfrm>
            <a:prstGeom prst="rect">
              <a:avLst/>
            </a:prstGeom>
          </p:spPr>
        </p:pic>
      </p:grpSp>
      <p:sp>
        <p:nvSpPr>
          <p:cNvPr id="47" name="文本框 46"/>
          <p:cNvSpPr txBox="1"/>
          <p:nvPr/>
        </p:nvSpPr>
        <p:spPr>
          <a:xfrm>
            <a:off x="3925587" y="383235"/>
            <a:ext cx="3831126" cy="707886"/>
          </a:xfrm>
          <a:prstGeom prst="rect">
            <a:avLst/>
          </a:prstGeom>
          <a:noFill/>
        </p:spPr>
        <p:txBody>
          <a:bodyPr wrap="square" rtlCol="0">
            <a:spAutoFit/>
          </a:bodyPr>
          <a:lstStyle/>
          <a:p>
            <a:r>
              <a:rPr lang="en-US" altLang="zh-CN" sz="4000" dirty="0">
                <a:latin typeface="华文隶书" panose="02010800040101010101" pitchFamily="2" charset="-122"/>
                <a:ea typeface="华文隶书" panose="02010800040101010101" pitchFamily="2" charset="-122"/>
              </a:rPr>
              <a:t>1</a:t>
            </a:r>
            <a:r>
              <a:rPr lang="zh-CN" altLang="en-US" sz="4000" dirty="0">
                <a:latin typeface="华文隶书" panose="02010800040101010101" pitchFamily="2" charset="-122"/>
                <a:ea typeface="华文隶书" panose="02010800040101010101" pitchFamily="2" charset="-122"/>
              </a:rPr>
              <a:t>、联系的含义</a:t>
            </a:r>
            <a:endParaRPr lang="zh-CN" altLang="en-US" sz="4000" dirty="0">
              <a:latin typeface="华文隶书" panose="02010800040101010101" pitchFamily="2" charset="-122"/>
              <a:ea typeface="华文隶书" panose="02010800040101010101" pitchFamily="2" charset="-122"/>
            </a:endParaRPr>
          </a:p>
        </p:txBody>
      </p:sp>
      <p:grpSp>
        <p:nvGrpSpPr>
          <p:cNvPr id="2" name="组合 1"/>
          <p:cNvGrpSpPr/>
          <p:nvPr/>
        </p:nvGrpSpPr>
        <p:grpSpPr>
          <a:xfrm>
            <a:off x="1352427" y="1532402"/>
            <a:ext cx="9156010" cy="2636406"/>
            <a:chOff x="1352427" y="1532402"/>
            <a:chExt cx="9156010" cy="2636406"/>
          </a:xfrm>
        </p:grpSpPr>
        <p:sp>
          <p:nvSpPr>
            <p:cNvPr id="4" name="文本框 3"/>
            <p:cNvSpPr txBox="1"/>
            <p:nvPr/>
          </p:nvSpPr>
          <p:spPr>
            <a:xfrm>
              <a:off x="1352427" y="1959409"/>
              <a:ext cx="882203" cy="1754326"/>
            </a:xfrm>
            <a:prstGeom prst="rect">
              <a:avLst/>
            </a:prstGeom>
            <a:noFill/>
          </p:spPr>
          <p:txBody>
            <a:bodyPr wrap="square" rtlCol="0">
              <a:spAutoFit/>
            </a:bodyPr>
            <a:lstStyle/>
            <a:p>
              <a:r>
                <a:rPr lang="zh-CN" altLang="en-US" sz="5400" dirty="0">
                  <a:latin typeface="华文行楷" panose="02010800040101010101" pitchFamily="2" charset="-122"/>
                  <a:ea typeface="华文行楷" panose="02010800040101010101" pitchFamily="2" charset="-122"/>
                </a:rPr>
                <a:t>联</a:t>
              </a:r>
              <a:endParaRPr lang="en-US" altLang="zh-CN" sz="5400" dirty="0">
                <a:latin typeface="华文行楷" panose="02010800040101010101" pitchFamily="2" charset="-122"/>
                <a:ea typeface="华文行楷" panose="02010800040101010101" pitchFamily="2" charset="-122"/>
              </a:endParaRPr>
            </a:p>
            <a:p>
              <a:r>
                <a:rPr lang="zh-CN" altLang="en-US" sz="5400" dirty="0">
                  <a:latin typeface="华文行楷" panose="02010800040101010101" pitchFamily="2" charset="-122"/>
                  <a:ea typeface="华文行楷" panose="02010800040101010101" pitchFamily="2" charset="-122"/>
                </a:rPr>
                <a:t>系</a:t>
              </a:r>
              <a:endParaRPr lang="zh-CN" altLang="en-US" sz="5400" dirty="0">
                <a:latin typeface="华文行楷" panose="02010800040101010101" pitchFamily="2" charset="-122"/>
                <a:ea typeface="华文行楷" panose="02010800040101010101" pitchFamily="2" charset="-122"/>
              </a:endParaRPr>
            </a:p>
          </p:txBody>
        </p:sp>
        <p:sp>
          <p:nvSpPr>
            <p:cNvPr id="5" name="箭头: 右 4"/>
            <p:cNvSpPr/>
            <p:nvPr/>
          </p:nvSpPr>
          <p:spPr>
            <a:xfrm>
              <a:off x="2271649" y="2655779"/>
              <a:ext cx="850006" cy="2640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左大括号 5"/>
            <p:cNvSpPr/>
            <p:nvPr/>
          </p:nvSpPr>
          <p:spPr>
            <a:xfrm>
              <a:off x="3401968" y="1885493"/>
              <a:ext cx="678713" cy="1806261"/>
            </a:xfrm>
            <a:prstGeom prst="leftBrace">
              <a:avLst>
                <a:gd name="adj1" fmla="val 33607"/>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文本框 6"/>
            <p:cNvSpPr txBox="1"/>
            <p:nvPr/>
          </p:nvSpPr>
          <p:spPr>
            <a:xfrm>
              <a:off x="4292557" y="1532402"/>
              <a:ext cx="3000778" cy="954107"/>
            </a:xfrm>
            <a:prstGeom prst="rect">
              <a:avLst/>
            </a:prstGeom>
            <a:noFill/>
          </p:spPr>
          <p:txBody>
            <a:bodyPr wrap="square" rtlCol="0">
              <a:spAutoFit/>
            </a:bodyPr>
            <a:lstStyle/>
            <a:p>
              <a:r>
                <a:rPr lang="zh-CN" altLang="en-US" sz="2800" dirty="0">
                  <a:solidFill>
                    <a:srgbClr val="FF0000"/>
                  </a:solidFill>
                </a:rPr>
                <a:t>事物与事物之间</a:t>
              </a:r>
              <a:endParaRPr lang="en-US" altLang="zh-CN" sz="2800" dirty="0">
                <a:solidFill>
                  <a:srgbClr val="FF0000"/>
                </a:solidFill>
              </a:endParaRPr>
            </a:p>
            <a:p>
              <a:r>
                <a:rPr lang="zh-CN" altLang="en-US" sz="2800" dirty="0"/>
                <a:t>  （外部联系）</a:t>
              </a:r>
              <a:endParaRPr lang="en-US" altLang="zh-CN" sz="2800" dirty="0"/>
            </a:p>
          </p:txBody>
        </p:sp>
        <p:sp>
          <p:nvSpPr>
            <p:cNvPr id="8" name="文本框 7"/>
            <p:cNvSpPr txBox="1"/>
            <p:nvPr/>
          </p:nvSpPr>
          <p:spPr>
            <a:xfrm>
              <a:off x="4008680" y="3214701"/>
              <a:ext cx="3416533" cy="954107"/>
            </a:xfrm>
            <a:prstGeom prst="rect">
              <a:avLst/>
            </a:prstGeom>
            <a:noFill/>
          </p:spPr>
          <p:txBody>
            <a:bodyPr wrap="square" rtlCol="0">
              <a:spAutoFit/>
            </a:bodyPr>
            <a:lstStyle/>
            <a:p>
              <a:r>
                <a:rPr lang="zh-CN" altLang="en-US" sz="2800" dirty="0">
                  <a:solidFill>
                    <a:srgbClr val="FF0000"/>
                  </a:solidFill>
                </a:rPr>
                <a:t>事物内部诸要素之间</a:t>
              </a:r>
              <a:endParaRPr lang="en-US" altLang="zh-CN" sz="2800" dirty="0">
                <a:solidFill>
                  <a:srgbClr val="FF0000"/>
                </a:solidFill>
              </a:endParaRPr>
            </a:p>
            <a:p>
              <a:r>
                <a:rPr lang="zh-CN" altLang="en-US" sz="2800" dirty="0"/>
                <a:t>     （内部联系）</a:t>
              </a:r>
              <a:endParaRPr lang="zh-CN" altLang="en-US" sz="2800" dirty="0"/>
            </a:p>
          </p:txBody>
        </p:sp>
        <p:sp>
          <p:nvSpPr>
            <p:cNvPr id="10" name="右大括号 9"/>
            <p:cNvSpPr/>
            <p:nvPr/>
          </p:nvSpPr>
          <p:spPr>
            <a:xfrm>
              <a:off x="7557091" y="1869045"/>
              <a:ext cx="399245" cy="1935050"/>
            </a:xfrm>
            <a:prstGeom prst="rightBrace">
              <a:avLst>
                <a:gd name="adj1" fmla="val 208333"/>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文本框 10"/>
            <p:cNvSpPr txBox="1"/>
            <p:nvPr/>
          </p:nvSpPr>
          <p:spPr>
            <a:xfrm>
              <a:off x="8259072" y="1695181"/>
              <a:ext cx="2249365" cy="2185214"/>
            </a:xfrm>
            <a:prstGeom prst="rect">
              <a:avLst/>
            </a:prstGeom>
            <a:noFill/>
          </p:spPr>
          <p:txBody>
            <a:bodyPr wrap="square" rtlCol="0">
              <a:spAutoFit/>
            </a:bodyPr>
            <a:lstStyle/>
            <a:p>
              <a:r>
                <a:rPr lang="zh-CN" altLang="en-US" sz="2800" dirty="0"/>
                <a:t>相互</a:t>
              </a:r>
              <a:r>
                <a:rPr lang="zh-CN" altLang="en-US" sz="2800" dirty="0">
                  <a:solidFill>
                    <a:srgbClr val="FF0000"/>
                  </a:solidFill>
                </a:rPr>
                <a:t>依赖</a:t>
              </a:r>
              <a:endParaRPr lang="en-US" altLang="zh-CN" sz="2800" dirty="0">
                <a:solidFill>
                  <a:srgbClr val="FF0000"/>
                </a:solidFill>
              </a:endParaRPr>
            </a:p>
            <a:p>
              <a:endParaRPr lang="en-US" altLang="zh-CN" sz="800" dirty="0"/>
            </a:p>
            <a:p>
              <a:r>
                <a:rPr lang="zh-CN" altLang="en-US" sz="2800" dirty="0"/>
                <a:t>相互</a:t>
              </a:r>
              <a:r>
                <a:rPr lang="zh-CN" altLang="en-US" sz="2800" dirty="0">
                  <a:solidFill>
                    <a:srgbClr val="FF0000"/>
                  </a:solidFill>
                </a:rPr>
                <a:t>影响</a:t>
              </a:r>
              <a:endParaRPr lang="en-US" altLang="zh-CN" sz="2800" dirty="0">
                <a:solidFill>
                  <a:srgbClr val="FF0000"/>
                </a:solidFill>
              </a:endParaRPr>
            </a:p>
            <a:p>
              <a:endParaRPr lang="en-US" altLang="zh-CN" sz="800" dirty="0"/>
            </a:p>
            <a:p>
              <a:r>
                <a:rPr lang="zh-CN" altLang="en-US" sz="2800" dirty="0"/>
                <a:t>相互</a:t>
              </a:r>
              <a:r>
                <a:rPr lang="zh-CN" altLang="en-US" sz="2800" dirty="0">
                  <a:solidFill>
                    <a:srgbClr val="FF0000"/>
                  </a:solidFill>
                </a:rPr>
                <a:t>制约</a:t>
              </a:r>
              <a:endParaRPr lang="en-US" altLang="zh-CN" sz="2800" dirty="0">
                <a:solidFill>
                  <a:srgbClr val="FF0000"/>
                </a:solidFill>
              </a:endParaRPr>
            </a:p>
            <a:p>
              <a:endParaRPr lang="en-US" altLang="zh-CN" sz="800" dirty="0"/>
            </a:p>
            <a:p>
              <a:r>
                <a:rPr lang="zh-CN" altLang="en-US" sz="2800" dirty="0"/>
                <a:t>相互</a:t>
              </a:r>
              <a:r>
                <a:rPr lang="zh-CN" altLang="en-US" sz="2800" dirty="0">
                  <a:solidFill>
                    <a:srgbClr val="FF0000"/>
                  </a:solidFill>
                </a:rPr>
                <a:t>作用</a:t>
              </a:r>
              <a:endParaRPr lang="zh-CN" altLang="en-US" sz="2800" dirty="0">
                <a:solidFill>
                  <a:srgbClr val="FF0000"/>
                </a:solidFill>
              </a:endParaRPr>
            </a:p>
          </p:txBody>
        </p:sp>
      </p:grpSp>
      <p:sp>
        <p:nvSpPr>
          <p:cNvPr id="15" name="矩形 14"/>
          <p:cNvSpPr/>
          <p:nvPr/>
        </p:nvSpPr>
        <p:spPr>
          <a:xfrm>
            <a:off x="564596" y="4595875"/>
            <a:ext cx="10794830" cy="1159356"/>
          </a:xfrm>
          <a:prstGeom prst="rect">
            <a:avLst/>
          </a:prstGeom>
        </p:spPr>
        <p:txBody>
          <a:bodyPr wrap="square">
            <a:spAutoFit/>
          </a:bodyPr>
          <a:lstStyle/>
          <a:p>
            <a:pPr indent="304800" algn="just">
              <a:lnSpc>
                <a:spcPct val="130000"/>
              </a:lnSpc>
              <a:spcAft>
                <a:spcPts val="0"/>
              </a:spcAft>
            </a:pPr>
            <a:r>
              <a:rPr lang="en-US" altLang="zh-CN" sz="2400" kern="100" dirty="0">
                <a:solidFill>
                  <a:srgbClr val="FF0000"/>
                </a:solidFill>
                <a:latin typeface="宋体" panose="02010600030101010101" pitchFamily="2" charset="-122"/>
                <a:ea typeface="宋体" panose="02010600030101010101" pitchFamily="2" charset="-122"/>
                <a:cs typeface="Courier New" panose="02070309020205020404" pitchFamily="49" charset="0"/>
              </a:rPr>
              <a:t> ※</a:t>
            </a:r>
            <a:r>
              <a:rPr lang="zh-CN" altLang="zh-CN" sz="2400" kern="100" dirty="0">
                <a:latin typeface="宋体" panose="02010600030101010101" pitchFamily="2" charset="-122"/>
                <a:ea typeface="宋体" panose="02010600030101010101" pitchFamily="2" charset="-122"/>
                <a:cs typeface="Times New Roman" panose="02020603050405020304" pitchFamily="18" charset="0"/>
              </a:rPr>
              <a:t>从主体看：一是事物之间，二是事物内部诸要素之间。</a:t>
            </a:r>
            <a:endParaRPr lang="en-US" altLang="zh-CN" sz="2400" kern="100" dirty="0">
              <a:latin typeface="宋体" panose="02010600030101010101" pitchFamily="2" charset="-122"/>
              <a:ea typeface="宋体" panose="02010600030101010101" pitchFamily="2" charset="-122"/>
              <a:cs typeface="Times New Roman" panose="02020603050405020304" pitchFamily="18" charset="0"/>
            </a:endParaRPr>
          </a:p>
          <a:p>
            <a:pPr indent="304800" algn="just">
              <a:lnSpc>
                <a:spcPct val="130000"/>
              </a:lnSpc>
              <a:spcAft>
                <a:spcPts val="0"/>
              </a:spcAft>
            </a:pPr>
            <a:endParaRPr lang="zh-CN" altLang="zh-CN" sz="800" kern="100" dirty="0">
              <a:latin typeface="宋体" panose="02010600030101010101" pitchFamily="2" charset="-122"/>
              <a:ea typeface="宋体" panose="02010600030101010101" pitchFamily="2" charset="-122"/>
              <a:cs typeface="Courier New" panose="02070309020205020404" pitchFamily="49" charset="0"/>
            </a:endParaRPr>
          </a:p>
          <a:p>
            <a:pPr indent="304800" algn="just">
              <a:lnSpc>
                <a:spcPct val="130000"/>
              </a:lnSpc>
              <a:spcAft>
                <a:spcPts val="0"/>
              </a:spcAft>
            </a:pPr>
            <a:r>
              <a:rPr lang="en-US" altLang="zh-CN" sz="2400" kern="100" dirty="0">
                <a:latin typeface="宋体" panose="02010600030101010101" pitchFamily="2" charset="-122"/>
                <a:ea typeface="宋体" panose="02010600030101010101" pitchFamily="2" charset="-122"/>
                <a:cs typeface="Courier New" panose="02070309020205020404" pitchFamily="49" charset="0"/>
              </a:rPr>
              <a:t> </a:t>
            </a:r>
            <a:r>
              <a:rPr lang="en-US" altLang="zh-CN" sz="2400" kern="100" dirty="0">
                <a:solidFill>
                  <a:srgbClr val="FF0000"/>
                </a:solidFill>
                <a:latin typeface="宋体" panose="02010600030101010101" pitchFamily="2" charset="-122"/>
                <a:ea typeface="宋体" panose="02010600030101010101" pitchFamily="2" charset="-122"/>
                <a:cs typeface="Courier New" panose="02070309020205020404" pitchFamily="49" charset="0"/>
              </a:rPr>
              <a:t>※</a:t>
            </a:r>
            <a:r>
              <a:rPr lang="zh-CN" altLang="zh-CN" sz="2400" kern="100" dirty="0">
                <a:latin typeface="宋体" panose="02010600030101010101" pitchFamily="2" charset="-122"/>
                <a:ea typeface="宋体" panose="02010600030101010101" pitchFamily="2" charset="-122"/>
                <a:cs typeface="Times New Roman" panose="02020603050405020304" pitchFamily="18" charset="0"/>
              </a:rPr>
              <a:t>从内容看：相互依赖、相互影响、相互制约、相互作用等都是联系的内容。</a:t>
            </a:r>
            <a:endParaRPr lang="zh-CN" altLang="en-US" sz="2400" dirty="0"/>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8531942" y="226881"/>
            <a:ext cx="3052916" cy="369332"/>
          </a:xfrm>
          <a:prstGeom prst="rect">
            <a:avLst/>
          </a:prstGeom>
          <a:noFill/>
        </p:spPr>
        <p:txBody>
          <a:bodyPr wrap="square" rtlCol="0">
            <a:spAutoFit/>
          </a:bodyPr>
          <a:lstStyle/>
          <a:p>
            <a:endParaRPr lang="zh-CN" altLang="en-US" dirty="0"/>
          </a:p>
        </p:txBody>
      </p:sp>
      <p:grpSp>
        <p:nvGrpSpPr>
          <p:cNvPr id="10" name="组合 9"/>
          <p:cNvGrpSpPr/>
          <p:nvPr/>
        </p:nvGrpSpPr>
        <p:grpSpPr>
          <a:xfrm>
            <a:off x="1658897" y="552231"/>
            <a:ext cx="7414537" cy="800219"/>
            <a:chOff x="3118566" y="332266"/>
            <a:chExt cx="5954868" cy="800219"/>
          </a:xfrm>
        </p:grpSpPr>
        <p:pic>
          <p:nvPicPr>
            <p:cNvPr id="11" name="图片 10"/>
            <p:cNvPicPr>
              <a:picLocks noChangeAspect="1"/>
            </p:cNvPicPr>
            <p:nvPr/>
          </p:nvPicPr>
          <p:blipFill>
            <a:blip r:embed="rId1"/>
            <a:stretch>
              <a:fillRect/>
            </a:stretch>
          </p:blipFill>
          <p:spPr>
            <a:xfrm>
              <a:off x="3118566" y="606614"/>
              <a:ext cx="656733" cy="406749"/>
            </a:xfrm>
            <a:prstGeom prst="rect">
              <a:avLst/>
            </a:prstGeom>
          </p:spPr>
        </p:pic>
        <p:sp>
          <p:nvSpPr>
            <p:cNvPr id="13" name="文本框 12"/>
            <p:cNvSpPr txBox="1"/>
            <p:nvPr/>
          </p:nvSpPr>
          <p:spPr>
            <a:xfrm>
              <a:off x="3301968" y="332266"/>
              <a:ext cx="5617091" cy="800219"/>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r>
                <a:rPr lang="en-US" altLang="zh-CN" sz="4000" dirty="0">
                  <a:solidFill>
                    <a:schemeClr val="tx1"/>
                  </a:solidFill>
                  <a:latin typeface="华文隶书" panose="02010800040101010101" pitchFamily="2" charset="-122"/>
                  <a:ea typeface="华文隶书" panose="02010800040101010101" pitchFamily="2" charset="-122"/>
                </a:rPr>
                <a:t>2</a:t>
              </a:r>
              <a:r>
                <a:rPr lang="zh-CN" altLang="en-US" sz="4000" dirty="0">
                  <a:solidFill>
                    <a:schemeClr val="tx1"/>
                  </a:solidFill>
                  <a:latin typeface="华文隶书" panose="02010800040101010101" pitchFamily="2" charset="-122"/>
                  <a:ea typeface="华文隶书" panose="02010800040101010101" pitchFamily="2" charset="-122"/>
                </a:rPr>
                <a:t>、联系的特性</a:t>
              </a:r>
              <a:endParaRPr lang="zh-CN" altLang="en-US" sz="4000" dirty="0">
                <a:solidFill>
                  <a:schemeClr val="tx1"/>
                </a:solidFill>
                <a:latin typeface="华文隶书" panose="02010800040101010101" pitchFamily="2" charset="-122"/>
                <a:ea typeface="华文隶书" panose="02010800040101010101" pitchFamily="2" charset="-122"/>
              </a:endParaRPr>
            </a:p>
          </p:txBody>
        </p:sp>
        <p:pic>
          <p:nvPicPr>
            <p:cNvPr id="14" name="图片 13"/>
            <p:cNvPicPr>
              <a:picLocks noChangeAspect="1"/>
            </p:cNvPicPr>
            <p:nvPr/>
          </p:nvPicPr>
          <p:blipFill>
            <a:blip r:embed="rId1"/>
            <a:stretch>
              <a:fillRect/>
            </a:stretch>
          </p:blipFill>
          <p:spPr>
            <a:xfrm flipH="1">
              <a:off x="8416701" y="606614"/>
              <a:ext cx="656733" cy="406749"/>
            </a:xfrm>
            <a:prstGeom prst="rect">
              <a:avLst/>
            </a:prstGeom>
          </p:spPr>
        </p:pic>
      </p:grpSp>
      <p:grpSp>
        <p:nvGrpSpPr>
          <p:cNvPr id="3" name="组合 2"/>
          <p:cNvGrpSpPr/>
          <p:nvPr/>
        </p:nvGrpSpPr>
        <p:grpSpPr>
          <a:xfrm>
            <a:off x="601418" y="1677800"/>
            <a:ext cx="11476026" cy="4493538"/>
            <a:chOff x="601418" y="1677800"/>
            <a:chExt cx="11476026" cy="4493538"/>
          </a:xfrm>
        </p:grpSpPr>
        <p:sp>
          <p:nvSpPr>
            <p:cNvPr id="2" name="文本框 1"/>
            <p:cNvSpPr txBox="1"/>
            <p:nvPr/>
          </p:nvSpPr>
          <p:spPr>
            <a:xfrm>
              <a:off x="601418" y="1677800"/>
              <a:ext cx="11476026" cy="4493538"/>
            </a:xfrm>
            <a:prstGeom prst="rect">
              <a:avLst/>
            </a:prstGeom>
            <a:noFill/>
          </p:spPr>
          <p:txBody>
            <a:bodyPr wrap="square" rtlCol="0">
              <a:spAutoFit/>
            </a:bodyPr>
            <a:lstStyle/>
            <a:p>
              <a:r>
                <a:rPr lang="zh-CN" altLang="en-US"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1</a:t>
              </a:r>
              <a:r>
                <a:rPr lang="zh-CN" altLang="en-US" sz="2800" b="1" dirty="0">
                  <a:latin typeface="宋体" panose="02010600030101010101" pitchFamily="2" charset="-122"/>
                  <a:ea typeface="宋体" panose="02010600030101010101" pitchFamily="2" charset="-122"/>
                </a:rPr>
                <a:t>）联系的普遍性</a:t>
              </a:r>
              <a:endParaRPr lang="en-US" altLang="zh-CN" sz="2800" b="1" dirty="0">
                <a:latin typeface="宋体" panose="02010600030101010101" pitchFamily="2" charset="-122"/>
                <a:ea typeface="宋体" panose="02010600030101010101" pitchFamily="2" charset="-122"/>
              </a:endParaRPr>
            </a:p>
            <a:p>
              <a:endParaRPr lang="en-US" altLang="zh-CN" sz="2000" b="1" dirty="0">
                <a:latin typeface="宋体" panose="02010600030101010101" pitchFamily="2" charset="-122"/>
                <a:ea typeface="宋体" panose="02010600030101010101" pitchFamily="2" charset="-122"/>
              </a:endParaRPr>
            </a:p>
            <a:p>
              <a:endParaRPr lang="en-US" altLang="zh-CN" sz="800" dirty="0">
                <a:latin typeface="宋体" panose="02010600030101010101" pitchFamily="2" charset="-122"/>
                <a:ea typeface="宋体" panose="02010600030101010101" pitchFamily="2" charset="-122"/>
              </a:endParaRPr>
            </a:p>
            <a:p>
              <a:r>
                <a:rPr lang="zh-CN" altLang="en-US" sz="2400" dirty="0">
                  <a:latin typeface="宋体" panose="02010600030101010101" pitchFamily="2" charset="-122"/>
                  <a:ea typeface="宋体" panose="02010600030101010101" pitchFamily="2" charset="-122"/>
                </a:rPr>
                <a:t>           </a:t>
              </a:r>
              <a:r>
                <a:rPr lang="zh-CN" altLang="zh-CN" sz="2400" dirty="0">
                  <a:latin typeface="宋体" panose="02010600030101010101" pitchFamily="2" charset="-122"/>
                  <a:ea typeface="宋体" panose="02010600030101010101" pitchFamily="2" charset="-122"/>
                </a:rPr>
                <a:t>世界上的任何事物都与</a:t>
              </a:r>
              <a:r>
                <a:rPr lang="zh-CN" altLang="zh-CN" sz="2400" dirty="0">
                  <a:solidFill>
                    <a:srgbClr val="FF0000"/>
                  </a:solidFill>
                  <a:latin typeface="宋体" panose="02010600030101010101" pitchFamily="2" charset="-122"/>
                  <a:ea typeface="宋体" panose="02010600030101010101" pitchFamily="2" charset="-122"/>
                </a:rPr>
                <a:t>周围其他事物</a:t>
              </a:r>
              <a:r>
                <a:rPr lang="zh-CN" altLang="zh-CN" sz="2400" dirty="0">
                  <a:latin typeface="宋体" panose="02010600030101010101" pitchFamily="2" charset="-122"/>
                  <a:ea typeface="宋体" panose="02010600030101010101" pitchFamily="2" charset="-122"/>
                </a:rPr>
                <a:t>有着这样或那样的联系。</a:t>
              </a:r>
              <a:endParaRPr lang="en-US" altLang="zh-CN" sz="2400" dirty="0">
                <a:latin typeface="宋体" panose="02010600030101010101" pitchFamily="2" charset="-122"/>
                <a:ea typeface="宋体" panose="02010600030101010101" pitchFamily="2" charset="-122"/>
              </a:endParaRPr>
            </a:p>
            <a:p>
              <a:endParaRPr lang="zh-CN" altLang="zh-CN" sz="800" dirty="0">
                <a:latin typeface="宋体" panose="02010600030101010101" pitchFamily="2" charset="-122"/>
                <a:ea typeface="宋体" panose="02010600030101010101" pitchFamily="2" charset="-122"/>
              </a:endParaRPr>
            </a:p>
            <a:p>
              <a:r>
                <a:rPr lang="zh-CN" altLang="en-US" sz="2400" dirty="0">
                  <a:latin typeface="宋体" panose="02010600030101010101" pitchFamily="2" charset="-122"/>
                  <a:ea typeface="宋体" panose="02010600030101010101" pitchFamily="2" charset="-122"/>
                </a:rPr>
                <a:t> </a:t>
              </a:r>
              <a:r>
                <a:rPr lang="zh-CN" altLang="en-US" sz="2400" b="1" dirty="0">
                  <a:latin typeface="宋体" panose="02010600030101010101" pitchFamily="2" charset="-122"/>
                  <a:ea typeface="宋体" panose="02010600030101010101" pitchFamily="2" charset="-122"/>
                </a:rPr>
                <a:t>①表现</a:t>
              </a:r>
              <a:r>
                <a:rPr lang="zh-CN" altLang="en-US" sz="2400" dirty="0">
                  <a:latin typeface="宋体" panose="02010600030101010101" pitchFamily="2" charset="-122"/>
                  <a:ea typeface="宋体" panose="02010600030101010101" pitchFamily="2" charset="-122"/>
                </a:rPr>
                <a:t>：  </a:t>
              </a:r>
              <a:r>
                <a:rPr lang="zh-CN" altLang="zh-CN" sz="2400" dirty="0">
                  <a:latin typeface="宋体" panose="02010600030101010101" pitchFamily="2" charset="-122"/>
                  <a:ea typeface="宋体" panose="02010600030101010101" pitchFamily="2" charset="-122"/>
                </a:rPr>
                <a:t>每一事物</a:t>
              </a:r>
              <a:r>
                <a:rPr lang="zh-CN" altLang="zh-CN" sz="2400" dirty="0">
                  <a:solidFill>
                    <a:srgbClr val="FF0000"/>
                  </a:solidFill>
                  <a:latin typeface="宋体" panose="02010600030101010101" pitchFamily="2" charset="-122"/>
                  <a:ea typeface="宋体" panose="02010600030101010101" pitchFamily="2" charset="-122"/>
                </a:rPr>
                <a:t>内部</a:t>
              </a:r>
              <a:r>
                <a:rPr lang="zh-CN" altLang="zh-CN" sz="2400" dirty="0">
                  <a:latin typeface="宋体" panose="02010600030101010101" pitchFamily="2" charset="-122"/>
                  <a:ea typeface="宋体" panose="02010600030101010101" pitchFamily="2" charset="-122"/>
                </a:rPr>
                <a:t>的各个部分、要素之间也是相互联系的。</a:t>
              </a:r>
              <a:endParaRPr lang="en-US" altLang="zh-CN" sz="2400" dirty="0">
                <a:latin typeface="宋体" panose="02010600030101010101" pitchFamily="2" charset="-122"/>
                <a:ea typeface="宋体" panose="02010600030101010101" pitchFamily="2" charset="-122"/>
              </a:endParaRPr>
            </a:p>
            <a:p>
              <a:endParaRPr lang="zh-CN" altLang="zh-CN" sz="800" dirty="0">
                <a:latin typeface="宋体" panose="02010600030101010101" pitchFamily="2" charset="-122"/>
                <a:ea typeface="宋体" panose="02010600030101010101" pitchFamily="2" charset="-122"/>
              </a:endParaRPr>
            </a:p>
            <a:p>
              <a:r>
                <a:rPr lang="zh-CN" altLang="en-US" sz="2400" dirty="0">
                  <a:latin typeface="宋体" panose="02010600030101010101" pitchFamily="2" charset="-122"/>
                  <a:ea typeface="宋体" panose="02010600030101010101" pitchFamily="2" charset="-122"/>
                </a:rPr>
                <a:t>           </a:t>
              </a:r>
              <a:r>
                <a:rPr lang="zh-CN" altLang="zh-CN" sz="2400" dirty="0">
                  <a:latin typeface="宋体" panose="02010600030101010101" pitchFamily="2" charset="-122"/>
                  <a:ea typeface="宋体" panose="02010600030101010101" pitchFamily="2" charset="-122"/>
                </a:rPr>
                <a:t>世界是一个</a:t>
              </a:r>
              <a:r>
                <a:rPr lang="zh-CN" altLang="zh-CN" sz="2400" dirty="0">
                  <a:solidFill>
                    <a:srgbClr val="FF0000"/>
                  </a:solidFill>
                  <a:latin typeface="宋体" panose="02010600030101010101" pitchFamily="2" charset="-122"/>
                  <a:ea typeface="宋体" panose="02010600030101010101" pitchFamily="2" charset="-122"/>
                </a:rPr>
                <a:t>普遍联系</a:t>
              </a:r>
              <a:r>
                <a:rPr lang="zh-CN" altLang="zh-CN" sz="2400" dirty="0">
                  <a:latin typeface="宋体" panose="02010600030101010101" pitchFamily="2" charset="-122"/>
                  <a:ea typeface="宋体" panose="02010600030101010101" pitchFamily="2" charset="-122"/>
                </a:rPr>
                <a:t>的有机整体，没有一个事物是孤立存在的。</a:t>
              </a:r>
              <a:endParaRPr lang="en-US" altLang="zh-CN" sz="2400" dirty="0">
                <a:latin typeface="宋体" panose="02010600030101010101" pitchFamily="2" charset="-122"/>
                <a:ea typeface="宋体" panose="02010600030101010101" pitchFamily="2" charset="-122"/>
              </a:endParaRPr>
            </a:p>
            <a:p>
              <a:endParaRPr lang="en-US" altLang="zh-CN" dirty="0">
                <a:latin typeface="宋体" panose="02010600030101010101" pitchFamily="2" charset="-122"/>
                <a:ea typeface="宋体" panose="02010600030101010101" pitchFamily="2" charset="-122"/>
              </a:endParaRPr>
            </a:p>
            <a:p>
              <a:endParaRPr lang="zh-CN" altLang="zh-CN" sz="800" dirty="0">
                <a:latin typeface="宋体" panose="02010600030101010101" pitchFamily="2" charset="-122"/>
                <a:ea typeface="宋体" panose="02010600030101010101" pitchFamily="2" charset="-122"/>
              </a:endParaRPr>
            </a:p>
            <a:p>
              <a:r>
                <a:rPr lang="zh-CN" altLang="en-US" sz="2400" b="1" dirty="0">
                  <a:latin typeface="宋体" panose="02010600030101010101" pitchFamily="2" charset="-122"/>
                  <a:ea typeface="宋体" panose="02010600030101010101" pitchFamily="2" charset="-122"/>
                </a:rPr>
                <a:t> ②方法论要求：</a:t>
              </a:r>
              <a:r>
                <a:rPr lang="zh-CN" altLang="zh-CN" sz="2400" dirty="0">
                  <a:latin typeface="宋体" panose="02010600030101010101" pitchFamily="2" charset="-122"/>
                  <a:ea typeface="宋体" panose="02010600030101010101" pitchFamily="2" charset="-122"/>
                </a:rPr>
                <a:t>我们要用联系的观点看问题。避免用孤立的观点看问题。</a:t>
              </a:r>
              <a:endParaRPr lang="zh-CN" altLang="zh-CN" sz="2400" dirty="0">
                <a:latin typeface="宋体" panose="02010600030101010101" pitchFamily="2" charset="-122"/>
                <a:ea typeface="宋体" panose="02010600030101010101" pitchFamily="2" charset="-122"/>
              </a:endParaRPr>
            </a:p>
            <a:p>
              <a:endParaRPr lang="en-US" altLang="zh-CN" sz="2000" dirty="0">
                <a:latin typeface="宋体" panose="02010600030101010101" pitchFamily="2" charset="-122"/>
                <a:ea typeface="宋体" panose="02010600030101010101" pitchFamily="2" charset="-122"/>
              </a:endParaRPr>
            </a:p>
            <a:p>
              <a:endParaRPr lang="en-US" altLang="zh-CN" dirty="0">
                <a:latin typeface="宋体" panose="02010600030101010101" pitchFamily="2" charset="-122"/>
                <a:ea typeface="宋体" panose="02010600030101010101" pitchFamily="2" charset="-122"/>
              </a:endParaRPr>
            </a:p>
            <a:p>
              <a:endParaRPr lang="en-US" altLang="zh-CN" dirty="0"/>
            </a:p>
            <a:p>
              <a:endParaRPr lang="en-US" altLang="zh-CN" dirty="0"/>
            </a:p>
            <a:p>
              <a:endParaRPr lang="en-US" altLang="zh-CN" dirty="0"/>
            </a:p>
          </p:txBody>
        </p:sp>
        <p:sp>
          <p:nvSpPr>
            <p:cNvPr id="4" name="左大括号 3"/>
            <p:cNvSpPr/>
            <p:nvPr/>
          </p:nvSpPr>
          <p:spPr>
            <a:xfrm>
              <a:off x="2008700" y="2763210"/>
              <a:ext cx="212861" cy="1024733"/>
            </a:xfrm>
            <a:prstGeom prst="leftBrace">
              <a:avLst>
                <a:gd name="adj1" fmla="val 58035"/>
                <a:gd name="adj2" fmla="val 52128"/>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34019" y="395073"/>
            <a:ext cx="1680882" cy="707886"/>
          </a:xfrm>
          <a:prstGeom prst="rect">
            <a:avLst/>
          </a:prstGeom>
          <a:noFill/>
        </p:spPr>
        <p:txBody>
          <a:bodyPr wrap="square" rtlCol="0">
            <a:spAutoFit/>
          </a:bodyPr>
          <a:lstStyle/>
          <a:p>
            <a:r>
              <a:rPr lang="zh-CN" altLang="en-US" sz="4000" dirty="0">
                <a:solidFill>
                  <a:srgbClr val="C00000"/>
                </a:solidFill>
              </a:rPr>
              <a:t>思考：</a:t>
            </a:r>
            <a:endParaRPr lang="zh-CN" altLang="en-US" sz="4000" dirty="0">
              <a:solidFill>
                <a:srgbClr val="C00000"/>
              </a:solidFill>
            </a:endParaRPr>
          </a:p>
        </p:txBody>
      </p:sp>
      <p:sp>
        <p:nvSpPr>
          <p:cNvPr id="3" name="矩形 2"/>
          <p:cNvSpPr/>
          <p:nvPr/>
        </p:nvSpPr>
        <p:spPr>
          <a:xfrm>
            <a:off x="2464236" y="489456"/>
            <a:ext cx="7263527" cy="521681"/>
          </a:xfrm>
          <a:prstGeom prst="rect">
            <a:avLst/>
          </a:prstGeom>
        </p:spPr>
        <p:txBody>
          <a:bodyPr wrap="none">
            <a:spAutoFit/>
          </a:bodyPr>
          <a:lstStyle/>
          <a:p>
            <a:pPr indent="304800" algn="just">
              <a:lnSpc>
                <a:spcPct val="130000"/>
              </a:lnSpc>
              <a:spcAft>
                <a:spcPts val="0"/>
              </a:spcAft>
            </a:pPr>
            <a:r>
              <a:rPr lang="zh-CN" altLang="zh-CN" sz="2400" b="1" kern="100" dirty="0">
                <a:latin typeface="宋体" panose="02010600030101010101" pitchFamily="2" charset="-122"/>
                <a:ea typeface="宋体" panose="02010600030101010101" pitchFamily="2" charset="-122"/>
                <a:cs typeface="Times New Roman" panose="02020603050405020304" pitchFamily="18" charset="0"/>
              </a:rPr>
              <a:t>任何两个事物之间都存在联系。这种观点正确吗？</a:t>
            </a:r>
            <a:endParaRPr lang="zh-CN" altLang="zh-CN" sz="2400" b="1"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934019" y="1102959"/>
            <a:ext cx="9729426" cy="3923446"/>
          </a:xfrm>
          <a:prstGeom prst="rect">
            <a:avLst/>
          </a:prstGeom>
        </p:spPr>
        <p:txBody>
          <a:bodyPr wrap="square">
            <a:spAutoFit/>
          </a:bodyPr>
          <a:lstStyle/>
          <a:p>
            <a:pPr indent="304800" algn="just">
              <a:lnSpc>
                <a:spcPts val="4000"/>
              </a:lnSpc>
              <a:spcAft>
                <a:spcPts val="0"/>
              </a:spcAft>
            </a:pPr>
            <a:r>
              <a:rPr lang="zh-CN" altLang="zh-CN" sz="2000" kern="1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提示</a:t>
            </a:r>
            <a:r>
              <a:rPr lang="zh-CN" altLang="zh-CN" sz="2000" kern="1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rPr>
              <a:t>：</a:t>
            </a:r>
            <a:r>
              <a:rPr lang="zh-CN" altLang="zh-CN" sz="2000" kern="100" dirty="0">
                <a:solidFill>
                  <a:schemeClr val="tx2"/>
                </a:solidFill>
                <a:latin typeface="Times New Roman" panose="02020603050405020304" pitchFamily="18" charset="0"/>
                <a:ea typeface="楷体_GB2312"/>
                <a:cs typeface="Times New Roman" panose="02020603050405020304" pitchFamily="18" charset="0"/>
              </a:rPr>
              <a:t>此观点</a:t>
            </a:r>
            <a:r>
              <a:rPr lang="zh-CN" altLang="zh-CN" sz="2000" kern="100" dirty="0">
                <a:solidFill>
                  <a:srgbClr val="FF0000"/>
                </a:solidFill>
                <a:latin typeface="Times New Roman" panose="02020603050405020304" pitchFamily="18" charset="0"/>
                <a:ea typeface="楷体_GB2312"/>
                <a:cs typeface="Times New Roman" panose="02020603050405020304" pitchFamily="18" charset="0"/>
              </a:rPr>
              <a:t>错误</a:t>
            </a:r>
            <a:r>
              <a:rPr lang="zh-CN" altLang="zh-CN" sz="2000" kern="100" dirty="0">
                <a:solidFill>
                  <a:schemeClr val="tx2"/>
                </a:solidFill>
                <a:latin typeface="Times New Roman" panose="02020603050405020304" pitchFamily="18" charset="0"/>
                <a:ea typeface="楷体_GB2312"/>
                <a:cs typeface="Times New Roman" panose="02020603050405020304" pitchFamily="18" charset="0"/>
              </a:rPr>
              <a:t>。</a:t>
            </a:r>
            <a:endParaRPr lang="en-US" altLang="zh-CN" sz="2000" kern="100" dirty="0">
              <a:solidFill>
                <a:schemeClr val="tx2"/>
              </a:solidFill>
              <a:latin typeface="Times New Roman" panose="02020603050405020304" pitchFamily="18" charset="0"/>
              <a:ea typeface="楷体_GB2312"/>
              <a:cs typeface="Times New Roman" panose="02020603050405020304" pitchFamily="18" charset="0"/>
            </a:endParaRPr>
          </a:p>
          <a:p>
            <a:pPr indent="304800" algn="just">
              <a:lnSpc>
                <a:spcPts val="4000"/>
              </a:lnSpc>
              <a:spcAft>
                <a:spcPts val="0"/>
              </a:spcAft>
            </a:pPr>
            <a:r>
              <a:rPr lang="en-US" altLang="zh-CN" sz="2000" kern="100" dirty="0">
                <a:solidFill>
                  <a:schemeClr val="tx2"/>
                </a:solidFill>
                <a:latin typeface="Times New Roman" panose="02020603050405020304" pitchFamily="18" charset="0"/>
                <a:ea typeface="楷体_GB2312"/>
                <a:cs typeface="Courier New" panose="02070309020205020404" pitchFamily="49" charset="0"/>
              </a:rPr>
              <a:t>(1)</a:t>
            </a:r>
            <a:r>
              <a:rPr lang="zh-CN" altLang="zh-CN" sz="2000" kern="100" dirty="0">
                <a:solidFill>
                  <a:schemeClr val="tx2"/>
                </a:solidFill>
                <a:latin typeface="Times New Roman" panose="02020603050405020304" pitchFamily="18" charset="0"/>
                <a:ea typeface="楷体_GB2312"/>
                <a:cs typeface="Times New Roman" panose="02020603050405020304" pitchFamily="18" charset="0"/>
              </a:rPr>
              <a:t>所谓联系的普遍性，</a:t>
            </a:r>
            <a:r>
              <a:rPr lang="zh-CN" altLang="en-US" sz="2000" kern="100" dirty="0">
                <a:solidFill>
                  <a:schemeClr val="tx2"/>
                </a:solidFill>
                <a:latin typeface="Times New Roman" panose="02020603050405020304" pitchFamily="18" charset="0"/>
                <a:ea typeface="楷体_GB2312"/>
                <a:cs typeface="Times New Roman" panose="02020603050405020304" pitchFamily="18" charset="0"/>
              </a:rPr>
              <a:t>是指</a:t>
            </a:r>
            <a:r>
              <a:rPr lang="zh-CN" altLang="zh-CN" sz="2000" kern="100" dirty="0">
                <a:solidFill>
                  <a:schemeClr val="tx2"/>
                </a:solidFill>
                <a:latin typeface="Times New Roman" panose="02020603050405020304" pitchFamily="18" charset="0"/>
                <a:ea typeface="楷体_GB2312"/>
                <a:cs typeface="Times New Roman" panose="02020603050405020304" pitchFamily="18" charset="0"/>
              </a:rPr>
              <a:t>每一事物都处于普遍联系之中。从内部构成要素看，是普遍联系的；从与周围其他事物的联系看也是普遍的；从事物发展的历史趋势看，该事物与过去和将来的联系也是普遍的。联系是普遍存在的。</a:t>
            </a:r>
            <a:endParaRPr lang="zh-CN" altLang="zh-CN" sz="2000" kern="100" dirty="0">
              <a:solidFill>
                <a:schemeClr val="tx2"/>
              </a:solidFill>
              <a:latin typeface="宋体" panose="02010600030101010101" pitchFamily="2" charset="-122"/>
              <a:ea typeface="宋体" panose="02010600030101010101" pitchFamily="2" charset="-122"/>
              <a:cs typeface="Courier New" panose="02070309020205020404" pitchFamily="49" charset="0"/>
            </a:endParaRPr>
          </a:p>
          <a:p>
            <a:pPr indent="304800" algn="just">
              <a:lnSpc>
                <a:spcPts val="4000"/>
              </a:lnSpc>
              <a:spcAft>
                <a:spcPts val="0"/>
              </a:spcAft>
            </a:pPr>
            <a:r>
              <a:rPr lang="en-US" altLang="zh-CN" sz="2000" kern="100" dirty="0">
                <a:solidFill>
                  <a:schemeClr val="tx2"/>
                </a:solidFill>
                <a:latin typeface="Times New Roman" panose="02020603050405020304" pitchFamily="18" charset="0"/>
                <a:ea typeface="楷体_GB2312"/>
                <a:cs typeface="Courier New" panose="02070309020205020404" pitchFamily="49" charset="0"/>
              </a:rPr>
              <a:t>(2)</a:t>
            </a:r>
            <a:r>
              <a:rPr lang="zh-CN" altLang="en-US" sz="2000" kern="100" dirty="0">
                <a:solidFill>
                  <a:schemeClr val="tx2"/>
                </a:solidFill>
                <a:latin typeface="Times New Roman" panose="02020603050405020304" pitchFamily="18" charset="0"/>
                <a:ea typeface="楷体_GB2312"/>
                <a:cs typeface="Courier New" panose="02070309020205020404" pitchFamily="49" charset="0"/>
              </a:rPr>
              <a:t>但</a:t>
            </a:r>
            <a:r>
              <a:rPr lang="zh-CN" altLang="zh-CN" sz="2000" kern="100" dirty="0">
                <a:solidFill>
                  <a:schemeClr val="tx2"/>
                </a:solidFill>
                <a:latin typeface="Times New Roman" panose="02020603050405020304" pitchFamily="18" charset="0"/>
                <a:ea typeface="楷体_GB2312"/>
                <a:cs typeface="Times New Roman" panose="02020603050405020304" pitchFamily="18" charset="0"/>
              </a:rPr>
              <a:t>每一事物与其周围事物的联系又是</a:t>
            </a:r>
            <a:r>
              <a:rPr lang="zh-CN" altLang="zh-CN" sz="2000" kern="100" dirty="0">
                <a:solidFill>
                  <a:srgbClr val="FF0000"/>
                </a:solidFill>
                <a:latin typeface="Times New Roman" panose="02020603050405020304" pitchFamily="18" charset="0"/>
                <a:ea typeface="楷体_GB2312"/>
                <a:cs typeface="Times New Roman" panose="02020603050405020304" pitchFamily="18" charset="0"/>
              </a:rPr>
              <a:t>具体的、有条件的、相对的</a:t>
            </a:r>
            <a:r>
              <a:rPr lang="zh-CN" altLang="zh-CN" sz="2000" kern="100" dirty="0">
                <a:solidFill>
                  <a:schemeClr val="tx2"/>
                </a:solidFill>
                <a:latin typeface="Times New Roman" panose="02020603050405020304" pitchFamily="18" charset="0"/>
                <a:ea typeface="楷体_GB2312"/>
                <a:cs typeface="Times New Roman" panose="02020603050405020304" pitchFamily="18" charset="0"/>
              </a:rPr>
              <a:t>，不能把联系的普遍性理解为世界上任何两个事物之间都是联系着的。否则，就会主观臆造不存在的联系，违背了联系的客观性、条件性、相对性，从而极易陷入唯心主义的泥潭。</a:t>
            </a:r>
            <a:endParaRPr lang="en-US" altLang="zh-CN" sz="2000" kern="100" dirty="0">
              <a:solidFill>
                <a:schemeClr val="tx2"/>
              </a:solidFill>
              <a:latin typeface="Times New Roman" panose="02020603050405020304" pitchFamily="18" charset="0"/>
              <a:ea typeface="楷体_GB2312"/>
              <a:cs typeface="Times New Roman" panose="02020603050405020304" pitchFamily="18" charset="0"/>
            </a:endParaRPr>
          </a:p>
          <a:p>
            <a:pPr indent="304800" algn="just">
              <a:lnSpc>
                <a:spcPct val="130000"/>
              </a:lnSpc>
              <a:spcAft>
                <a:spcPts val="0"/>
              </a:spcAft>
            </a:pPr>
            <a:endParaRPr lang="zh-CN" altLang="zh-CN" sz="1400" kern="100" dirty="0">
              <a:solidFill>
                <a:schemeClr val="tx2"/>
              </a:solidFill>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文本框 4"/>
          <p:cNvSpPr txBox="1"/>
          <p:nvPr/>
        </p:nvSpPr>
        <p:spPr>
          <a:xfrm>
            <a:off x="2254542" y="5106902"/>
            <a:ext cx="6628393" cy="1200329"/>
          </a:xfrm>
          <a:prstGeom prst="rect">
            <a:avLst/>
          </a:prstGeom>
          <a:noFill/>
        </p:spPr>
        <p:txBody>
          <a:bodyPr wrap="square" rtlCol="0">
            <a:spAutoFit/>
          </a:bodyPr>
          <a:lstStyle/>
          <a:p>
            <a:r>
              <a:rPr lang="zh-CN" altLang="en-US" sz="2400" dirty="0">
                <a:solidFill>
                  <a:srgbClr val="FF0000"/>
                </a:solidFill>
              </a:rPr>
              <a:t>结论</a:t>
            </a:r>
            <a:r>
              <a:rPr lang="zh-CN" altLang="en-US" sz="2400" dirty="0">
                <a:solidFill>
                  <a:schemeClr val="accent1"/>
                </a:solidFill>
              </a:rPr>
              <a:t>：并非</a:t>
            </a:r>
            <a:r>
              <a:rPr lang="zh-CN" altLang="zh-CN" sz="2400" dirty="0">
                <a:solidFill>
                  <a:schemeClr val="accent1"/>
                </a:solidFill>
              </a:rPr>
              <a:t>任何两个事物之间都存在联系</a:t>
            </a:r>
            <a:endParaRPr lang="en-US" altLang="zh-CN" sz="2400" dirty="0">
              <a:solidFill>
                <a:schemeClr val="accent1"/>
              </a:solidFill>
            </a:endParaRPr>
          </a:p>
          <a:p>
            <a:r>
              <a:rPr lang="en-US" altLang="zh-CN" sz="2400" dirty="0">
                <a:solidFill>
                  <a:schemeClr val="accent1"/>
                </a:solidFill>
              </a:rPr>
              <a:t>           </a:t>
            </a:r>
            <a:r>
              <a:rPr lang="zh-CN" altLang="en-US" sz="2400" dirty="0">
                <a:solidFill>
                  <a:schemeClr val="accent1"/>
                </a:solidFill>
              </a:rPr>
              <a:t>并非事物之间都是相互联系的</a:t>
            </a:r>
            <a:endParaRPr lang="en-US" altLang="zh-CN" sz="2400" dirty="0">
              <a:solidFill>
                <a:schemeClr val="accent1"/>
              </a:solidFill>
            </a:endParaRPr>
          </a:p>
          <a:p>
            <a:r>
              <a:rPr lang="zh-CN" altLang="en-US" sz="2400" dirty="0">
                <a:solidFill>
                  <a:schemeClr val="accent1"/>
                </a:solidFill>
              </a:rPr>
              <a:t>           并非任何事物都是相互联系的</a:t>
            </a:r>
            <a:endParaRPr lang="zh-CN" altLang="en-US" sz="2400"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25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40157" y="1189582"/>
            <a:ext cx="10206508" cy="4505464"/>
          </a:xfrm>
          <a:prstGeom prst="rect">
            <a:avLst/>
          </a:prstGeom>
        </p:spPr>
        <p:txBody>
          <a:bodyPr wrap="square">
            <a:spAutoFit/>
          </a:bodyPr>
          <a:lstStyle/>
          <a:p>
            <a:pPr indent="304800" algn="just">
              <a:lnSpc>
                <a:spcPct val="130000"/>
              </a:lnSpc>
              <a:spcAft>
                <a:spcPts val="0"/>
              </a:spcAft>
            </a:pP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 </a:t>
            </a:r>
            <a:r>
              <a:rPr lang="zh-CN" altLang="zh-CN" sz="2400" kern="100" dirty="0">
                <a:latin typeface="宋体" panose="02010600030101010101" pitchFamily="2" charset="-122"/>
                <a:ea typeface="宋体" panose="02010600030101010101" pitchFamily="2" charset="-122"/>
                <a:cs typeface="Times New Roman" panose="02020603050405020304" pitchFamily="18" charset="0"/>
              </a:rPr>
              <a:t>在过去</a:t>
            </a:r>
            <a:r>
              <a:rPr lang="en-US" altLang="zh-CN" sz="2400" kern="100" dirty="0">
                <a:latin typeface="宋体" panose="02010600030101010101" pitchFamily="2" charset="-122"/>
                <a:ea typeface="宋体" panose="02010600030101010101" pitchFamily="2" charset="-122"/>
                <a:cs typeface="Courier New" panose="02070309020205020404" pitchFamily="49" charset="0"/>
              </a:rPr>
              <a:t>10</a:t>
            </a:r>
            <a:r>
              <a:rPr lang="zh-CN" altLang="zh-CN" sz="2400" kern="100" dirty="0">
                <a:latin typeface="宋体" panose="02010600030101010101" pitchFamily="2" charset="-122"/>
                <a:ea typeface="宋体" panose="02010600030101010101" pitchFamily="2" charset="-122"/>
                <a:cs typeface="Times New Roman" panose="02020603050405020304" pitchFamily="18" charset="0"/>
              </a:rPr>
              <a:t>年里，格陵兰岛冰川融化的速度正在不断加快。科学家警告说，这一现象将会导致海平面升高，并导致世界各地出现更多严重的洪涝灾害和暴风雨，而且也会影响到动植物的生长、珊瑚礁的形成、飓风的威力、气流的变化以及区域性气候等。上述材料体现的哲理是</a:t>
            </a:r>
            <a:r>
              <a:rPr lang="en-US" altLang="zh-CN" sz="2400" kern="100" dirty="0">
                <a:latin typeface="宋体" panose="02010600030101010101" pitchFamily="2" charset="-122"/>
                <a:ea typeface="宋体" panose="02010600030101010101" pitchFamily="2" charset="-122"/>
                <a:cs typeface="Courier New" panose="02070309020205020404" pitchFamily="49" charset="0"/>
              </a:rPr>
              <a:t>(</a:t>
            </a:r>
            <a:r>
              <a:rPr lang="zh-CN" altLang="zh-CN" sz="2400" kern="100" dirty="0">
                <a:latin typeface="宋体" panose="02010600030101010101" pitchFamily="2" charset="-122"/>
                <a:ea typeface="宋体" panose="02010600030101010101" pitchFamily="2" charset="-122"/>
                <a:cs typeface="Times New Roman" panose="02020603050405020304" pitchFamily="18" charset="0"/>
              </a:rPr>
              <a:t>　　</a:t>
            </a:r>
            <a:r>
              <a:rPr lang="en-US" altLang="zh-CN" sz="2400" kern="100" dirty="0">
                <a:latin typeface="宋体" panose="02010600030101010101" pitchFamily="2" charset="-122"/>
                <a:ea typeface="宋体" panose="02010600030101010101" pitchFamily="2" charset="-122"/>
                <a:cs typeface="Courier New" panose="02070309020205020404" pitchFamily="49" charset="0"/>
              </a:rPr>
              <a:t>)</a:t>
            </a:r>
            <a:endParaRPr lang="en-US" altLang="zh-CN" sz="2400" kern="100" dirty="0">
              <a:latin typeface="宋体" panose="02010600030101010101" pitchFamily="2" charset="-122"/>
              <a:ea typeface="宋体" panose="02010600030101010101" pitchFamily="2" charset="-122"/>
              <a:cs typeface="Courier New" panose="02070309020205020404" pitchFamily="49" charset="0"/>
            </a:endParaRPr>
          </a:p>
          <a:p>
            <a:pPr indent="304800" algn="just">
              <a:lnSpc>
                <a:spcPct val="130000"/>
              </a:lnSpc>
              <a:spcAft>
                <a:spcPts val="0"/>
              </a:spcAft>
            </a:pPr>
            <a:endParaRPr lang="zh-CN" altLang="zh-CN" sz="800" kern="100" dirty="0">
              <a:solidFill>
                <a:srgbClr val="1C75BC"/>
              </a:solidFill>
              <a:latin typeface="宋体" panose="02010600030101010101" pitchFamily="2" charset="-122"/>
              <a:ea typeface="宋体" panose="02010600030101010101" pitchFamily="2" charset="-122"/>
              <a:cs typeface="Courier New" panose="02070309020205020404" pitchFamily="49" charset="0"/>
            </a:endParaRPr>
          </a:p>
          <a:p>
            <a:pPr indent="304800" algn="just">
              <a:lnSpc>
                <a:spcPct val="130000"/>
              </a:lnSpc>
              <a:spcAft>
                <a:spcPts val="0"/>
              </a:spcAft>
            </a:pPr>
            <a:r>
              <a:rPr lang="en-US" altLang="zh-CN" sz="2400" kern="100" dirty="0">
                <a:solidFill>
                  <a:srgbClr val="1C75BC"/>
                </a:solidFill>
                <a:latin typeface="宋体" panose="02010600030101010101" pitchFamily="2" charset="-122"/>
                <a:ea typeface="宋体" panose="02010600030101010101" pitchFamily="2" charset="-122"/>
                <a:cs typeface="Courier New" panose="02070309020205020404" pitchFamily="49" charset="0"/>
              </a:rPr>
              <a:t>A</a:t>
            </a:r>
            <a:r>
              <a:rPr lang="zh-CN" altLang="zh-CN" sz="2400" kern="100" dirty="0">
                <a:solidFill>
                  <a:srgbClr val="1C75BC"/>
                </a:solidFill>
                <a:latin typeface="宋体" panose="02010600030101010101" pitchFamily="2" charset="-122"/>
                <a:ea typeface="宋体" panose="02010600030101010101" pitchFamily="2" charset="-122"/>
                <a:cs typeface="Times New Roman" panose="02020603050405020304" pitchFamily="18" charset="0"/>
              </a:rPr>
              <a:t>．任何事物都处在联系之中</a:t>
            </a:r>
            <a:endParaRPr lang="en-US" altLang="zh-CN" sz="2400" kern="100" dirty="0">
              <a:solidFill>
                <a:srgbClr val="1C75BC"/>
              </a:solidFill>
              <a:latin typeface="宋体" panose="02010600030101010101" pitchFamily="2" charset="-122"/>
              <a:ea typeface="宋体" panose="02010600030101010101" pitchFamily="2" charset="-122"/>
              <a:cs typeface="Times New Roman" panose="02020603050405020304" pitchFamily="18" charset="0"/>
            </a:endParaRPr>
          </a:p>
          <a:p>
            <a:pPr indent="304800" algn="just">
              <a:lnSpc>
                <a:spcPct val="130000"/>
              </a:lnSpc>
              <a:spcAft>
                <a:spcPts val="0"/>
              </a:spcAft>
            </a:pPr>
            <a:endParaRPr lang="zh-CN" altLang="zh-CN" sz="800" kern="100" dirty="0">
              <a:solidFill>
                <a:srgbClr val="1C75BC"/>
              </a:solidFill>
              <a:latin typeface="宋体" panose="02010600030101010101" pitchFamily="2" charset="-122"/>
              <a:ea typeface="宋体" panose="02010600030101010101" pitchFamily="2" charset="-122"/>
              <a:cs typeface="Courier New" panose="02070309020205020404" pitchFamily="49" charset="0"/>
            </a:endParaRPr>
          </a:p>
          <a:p>
            <a:pPr indent="304800" algn="just">
              <a:lnSpc>
                <a:spcPct val="130000"/>
              </a:lnSpc>
              <a:spcAft>
                <a:spcPts val="0"/>
              </a:spcAft>
            </a:pPr>
            <a:r>
              <a:rPr lang="en-US" altLang="zh-CN" sz="2400" kern="100" dirty="0">
                <a:solidFill>
                  <a:srgbClr val="1C75BC"/>
                </a:solidFill>
                <a:latin typeface="宋体" panose="02010600030101010101" pitchFamily="2" charset="-122"/>
                <a:ea typeface="宋体" panose="02010600030101010101" pitchFamily="2" charset="-122"/>
                <a:cs typeface="Courier New" panose="02070309020205020404" pitchFamily="49" charset="0"/>
              </a:rPr>
              <a:t>B</a:t>
            </a:r>
            <a:r>
              <a:rPr lang="zh-CN" altLang="zh-CN" sz="2400" kern="100" dirty="0">
                <a:solidFill>
                  <a:srgbClr val="1C75BC"/>
                </a:solidFill>
                <a:latin typeface="宋体" panose="02010600030101010101" pitchFamily="2" charset="-122"/>
                <a:ea typeface="宋体" panose="02010600030101010101" pitchFamily="2" charset="-122"/>
                <a:cs typeface="Times New Roman" panose="02020603050405020304" pitchFamily="18" charset="0"/>
              </a:rPr>
              <a:t>．任何两个事物之间都是相互依赖、相互影响、相互制约和相互作用的</a:t>
            </a:r>
            <a:endParaRPr lang="en-US" altLang="zh-CN" sz="2400" kern="100" dirty="0">
              <a:solidFill>
                <a:srgbClr val="1C75BC"/>
              </a:solidFill>
              <a:latin typeface="宋体" panose="02010600030101010101" pitchFamily="2" charset="-122"/>
              <a:ea typeface="宋体" panose="02010600030101010101" pitchFamily="2" charset="-122"/>
              <a:cs typeface="Times New Roman" panose="02020603050405020304" pitchFamily="18" charset="0"/>
            </a:endParaRPr>
          </a:p>
          <a:p>
            <a:pPr indent="304800" algn="just">
              <a:lnSpc>
                <a:spcPct val="130000"/>
              </a:lnSpc>
              <a:spcAft>
                <a:spcPts val="0"/>
              </a:spcAft>
            </a:pPr>
            <a:endParaRPr lang="zh-CN" altLang="zh-CN" sz="800" kern="100" dirty="0">
              <a:solidFill>
                <a:srgbClr val="1C75BC"/>
              </a:solidFill>
              <a:latin typeface="宋体" panose="02010600030101010101" pitchFamily="2" charset="-122"/>
              <a:ea typeface="宋体" panose="02010600030101010101" pitchFamily="2" charset="-122"/>
              <a:cs typeface="Courier New" panose="02070309020205020404" pitchFamily="49" charset="0"/>
            </a:endParaRPr>
          </a:p>
          <a:p>
            <a:pPr indent="304800" algn="just">
              <a:lnSpc>
                <a:spcPct val="130000"/>
              </a:lnSpc>
              <a:spcAft>
                <a:spcPts val="0"/>
              </a:spcAft>
            </a:pPr>
            <a:r>
              <a:rPr lang="en-US" altLang="zh-CN" sz="2400" kern="100" dirty="0">
                <a:solidFill>
                  <a:srgbClr val="1C75BC"/>
                </a:solidFill>
                <a:latin typeface="宋体" panose="02010600030101010101" pitchFamily="2" charset="-122"/>
                <a:ea typeface="宋体" panose="02010600030101010101" pitchFamily="2" charset="-122"/>
                <a:cs typeface="Courier New" panose="02070309020205020404" pitchFamily="49" charset="0"/>
              </a:rPr>
              <a:t>C</a:t>
            </a:r>
            <a:r>
              <a:rPr lang="zh-CN" altLang="zh-CN" sz="2400" kern="100" dirty="0">
                <a:solidFill>
                  <a:srgbClr val="1C75BC"/>
                </a:solidFill>
                <a:latin typeface="宋体" panose="02010600030101010101" pitchFamily="2" charset="-122"/>
                <a:ea typeface="宋体" panose="02010600030101010101" pitchFamily="2" charset="-122"/>
                <a:cs typeface="Times New Roman" panose="02020603050405020304" pitchFamily="18" charset="0"/>
              </a:rPr>
              <a:t>．人们可以根据自己的需要建立新的联系</a:t>
            </a:r>
            <a:endParaRPr lang="en-US" altLang="zh-CN" sz="2400" kern="100" dirty="0">
              <a:solidFill>
                <a:srgbClr val="1C75BC"/>
              </a:solidFill>
              <a:latin typeface="宋体" panose="02010600030101010101" pitchFamily="2" charset="-122"/>
              <a:ea typeface="宋体" panose="02010600030101010101" pitchFamily="2" charset="-122"/>
              <a:cs typeface="Times New Roman" panose="02020603050405020304" pitchFamily="18" charset="0"/>
            </a:endParaRPr>
          </a:p>
          <a:p>
            <a:pPr indent="304800" algn="just">
              <a:lnSpc>
                <a:spcPct val="130000"/>
              </a:lnSpc>
              <a:spcAft>
                <a:spcPts val="0"/>
              </a:spcAft>
            </a:pPr>
            <a:endParaRPr lang="zh-CN" altLang="zh-CN" sz="800" kern="100" dirty="0">
              <a:solidFill>
                <a:srgbClr val="1C75BC"/>
              </a:solidFill>
              <a:latin typeface="宋体" panose="02010600030101010101" pitchFamily="2" charset="-122"/>
              <a:ea typeface="宋体" panose="02010600030101010101" pitchFamily="2" charset="-122"/>
              <a:cs typeface="Courier New" panose="02070309020205020404" pitchFamily="49" charset="0"/>
            </a:endParaRPr>
          </a:p>
          <a:p>
            <a:pPr indent="304800" algn="just">
              <a:lnSpc>
                <a:spcPct val="130000"/>
              </a:lnSpc>
              <a:spcAft>
                <a:spcPts val="0"/>
              </a:spcAft>
            </a:pPr>
            <a:r>
              <a:rPr lang="en-US" altLang="zh-CN" sz="2400" kern="100" dirty="0">
                <a:solidFill>
                  <a:srgbClr val="1C75BC"/>
                </a:solidFill>
                <a:latin typeface="宋体" panose="02010600030101010101" pitchFamily="2" charset="-122"/>
                <a:ea typeface="宋体" panose="02010600030101010101" pitchFamily="2" charset="-122"/>
                <a:cs typeface="Courier New" panose="02070309020205020404" pitchFamily="49" charset="0"/>
              </a:rPr>
              <a:t>D</a:t>
            </a:r>
            <a:r>
              <a:rPr lang="zh-CN" altLang="zh-CN" sz="2400" kern="100" dirty="0">
                <a:solidFill>
                  <a:srgbClr val="1C75BC"/>
                </a:solidFill>
                <a:latin typeface="宋体" panose="02010600030101010101" pitchFamily="2" charset="-122"/>
                <a:ea typeface="宋体" panose="02010600030101010101" pitchFamily="2" charset="-122"/>
                <a:cs typeface="Times New Roman" panose="02020603050405020304" pitchFamily="18" charset="0"/>
              </a:rPr>
              <a:t>．联系是普遍的、客观的、无条件的</a:t>
            </a:r>
            <a:endParaRPr lang="zh-CN" altLang="zh-CN" sz="2400" kern="100" dirty="0">
              <a:solidFill>
                <a:srgbClr val="1C75BC"/>
              </a:solidFill>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621559" y="410983"/>
            <a:ext cx="1495922" cy="707886"/>
          </a:xfrm>
          <a:prstGeom prst="rect">
            <a:avLst/>
          </a:prstGeom>
        </p:spPr>
        <p:txBody>
          <a:bodyPr wrap="none">
            <a:spAutoFit/>
          </a:bodyPr>
          <a:lstStyle/>
          <a:p>
            <a:r>
              <a:rPr lang="zh-CN" altLang="en-US" sz="4000" dirty="0">
                <a:solidFill>
                  <a:srgbClr val="C00000"/>
                </a:solidFill>
              </a:rPr>
              <a:t>例</a:t>
            </a:r>
            <a:r>
              <a:rPr lang="en-US" altLang="zh-CN" sz="4000" dirty="0">
                <a:solidFill>
                  <a:srgbClr val="C00000"/>
                </a:solidFill>
              </a:rPr>
              <a:t>1</a:t>
            </a:r>
            <a:r>
              <a:rPr lang="zh-CN" altLang="en-US" sz="4000" dirty="0">
                <a:solidFill>
                  <a:srgbClr val="C00000"/>
                </a:solidFill>
              </a:rPr>
              <a:t>：</a:t>
            </a:r>
            <a:endParaRPr lang="zh-CN" altLang="en-US" sz="4000" dirty="0">
              <a:solidFill>
                <a:srgbClr val="C00000"/>
              </a:solidFill>
            </a:endParaRPr>
          </a:p>
        </p:txBody>
      </p:sp>
      <p:sp>
        <p:nvSpPr>
          <p:cNvPr id="4" name="矩形 3"/>
          <p:cNvSpPr/>
          <p:nvPr/>
        </p:nvSpPr>
        <p:spPr>
          <a:xfrm>
            <a:off x="8246401" y="5047377"/>
            <a:ext cx="1800493" cy="646331"/>
          </a:xfrm>
          <a:prstGeom prst="rect">
            <a:avLst/>
          </a:prstGeom>
        </p:spPr>
        <p:txBody>
          <a:bodyPr wrap="none">
            <a:spAutoFit/>
          </a:bodyPr>
          <a:lstStyle/>
          <a:p>
            <a:r>
              <a:rPr lang="zh-CN" altLang="en-US" sz="3600" dirty="0">
                <a:solidFill>
                  <a:srgbClr val="FF0000"/>
                </a:solidFill>
                <a:latin typeface="宋体" panose="02010600030101010101" pitchFamily="2" charset="-122"/>
                <a:ea typeface="宋体" panose="02010600030101010101" pitchFamily="2" charset="-122"/>
              </a:rPr>
              <a:t>答案：</a:t>
            </a:r>
            <a:r>
              <a:rPr lang="en-US" altLang="zh-CN" sz="3600" dirty="0">
                <a:solidFill>
                  <a:srgbClr val="FF0000"/>
                </a:solidFill>
                <a:latin typeface="宋体" panose="02010600030101010101" pitchFamily="2" charset="-122"/>
                <a:ea typeface="宋体" panose="02010600030101010101" pitchFamily="2" charset="-122"/>
              </a:rPr>
              <a:t>A</a:t>
            </a:r>
            <a:endParaRPr lang="zh-CN" altLang="en-US" sz="3600" dirty="0">
              <a:solidFill>
                <a:srgbClr val="FF000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9954" y="1015659"/>
            <a:ext cx="10672092" cy="4832092"/>
          </a:xfrm>
          <a:prstGeom prst="rect">
            <a:avLst/>
          </a:prstGeom>
        </p:spPr>
        <p:txBody>
          <a:bodyPr wrap="square">
            <a:spAutoFit/>
          </a:bodyPr>
          <a:lstStyle/>
          <a:p>
            <a:r>
              <a:rPr lang="zh-CN" altLang="en-US"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2</a:t>
            </a:r>
            <a:r>
              <a:rPr lang="zh-CN" altLang="en-US" sz="2800" b="1" dirty="0">
                <a:latin typeface="宋体" panose="02010600030101010101" pitchFamily="2" charset="-122"/>
                <a:ea typeface="宋体" panose="02010600030101010101" pitchFamily="2" charset="-122"/>
              </a:rPr>
              <a:t>）联系的客观性</a:t>
            </a:r>
            <a:endParaRPr lang="en-US" altLang="zh-CN" sz="2800" b="1" dirty="0">
              <a:latin typeface="宋体" panose="02010600030101010101" pitchFamily="2" charset="-122"/>
              <a:ea typeface="宋体" panose="02010600030101010101" pitchFamily="2" charset="-122"/>
            </a:endParaRPr>
          </a:p>
          <a:p>
            <a:endParaRPr lang="en-US" altLang="zh-CN" sz="2800" b="1" dirty="0">
              <a:latin typeface="宋体" panose="02010600030101010101" pitchFamily="2" charset="-122"/>
              <a:ea typeface="宋体" panose="02010600030101010101" pitchFamily="2" charset="-122"/>
            </a:endParaRPr>
          </a:p>
          <a:p>
            <a:endParaRPr lang="en-US" altLang="zh-CN" sz="800" dirty="0">
              <a:latin typeface="宋体" panose="02010600030101010101" pitchFamily="2" charset="-122"/>
              <a:ea typeface="宋体" panose="02010600030101010101" pitchFamily="2" charset="-122"/>
            </a:endParaRPr>
          </a:p>
          <a:p>
            <a:r>
              <a:rPr lang="en-US" altLang="zh-CN" sz="2400" dirty="0">
                <a:latin typeface="宋体" panose="02010600030101010101" pitchFamily="2" charset="-122"/>
                <a:ea typeface="宋体" panose="02010600030101010101" pitchFamily="2" charset="-122"/>
              </a:rPr>
              <a:t> </a:t>
            </a:r>
            <a:r>
              <a:rPr lang="zh-CN" altLang="en-US" sz="2400" b="1" dirty="0">
                <a:latin typeface="宋体" panose="02010600030101010101" pitchFamily="2" charset="-122"/>
                <a:ea typeface="宋体" panose="02010600030101010101" pitchFamily="2" charset="-122"/>
              </a:rPr>
              <a:t>①含义</a:t>
            </a:r>
            <a:r>
              <a:rPr lang="zh-CN" altLang="en-US" sz="2400" dirty="0">
                <a:latin typeface="宋体" panose="02010600030101010101" pitchFamily="2" charset="-122"/>
                <a:ea typeface="宋体" panose="02010600030101010101" pitchFamily="2" charset="-122"/>
              </a:rPr>
              <a:t>： </a:t>
            </a:r>
            <a:r>
              <a:rPr lang="zh-CN" altLang="zh-CN" sz="2400" dirty="0">
                <a:latin typeface="宋体" panose="02010600030101010101" pitchFamily="2" charset="-122"/>
                <a:ea typeface="宋体" panose="02010600030101010101" pitchFamily="2" charset="-122"/>
              </a:rPr>
              <a:t>联系是事物本身固有的，不以人的意志为转移。</a:t>
            </a:r>
            <a:endParaRPr lang="en-US" altLang="zh-CN" sz="2400" dirty="0">
              <a:latin typeface="宋体" panose="02010600030101010101" pitchFamily="2" charset="-122"/>
              <a:ea typeface="宋体" panose="02010600030101010101" pitchFamily="2" charset="-122"/>
            </a:endParaRPr>
          </a:p>
          <a:p>
            <a:endParaRPr lang="en-US" altLang="zh-CN" dirty="0">
              <a:latin typeface="宋体" panose="02010600030101010101" pitchFamily="2" charset="-122"/>
              <a:ea typeface="宋体" panose="02010600030101010101" pitchFamily="2" charset="-122"/>
            </a:endParaRPr>
          </a:p>
          <a:p>
            <a:endParaRPr lang="en-US" altLang="zh-CN" sz="800" dirty="0">
              <a:latin typeface="宋体" panose="02010600030101010101" pitchFamily="2" charset="-122"/>
              <a:ea typeface="宋体" panose="02010600030101010101" pitchFamily="2" charset="-122"/>
            </a:endParaRPr>
          </a:p>
          <a:p>
            <a:r>
              <a:rPr lang="zh-CN" altLang="en-US" sz="2400" dirty="0">
                <a:latin typeface="宋体" panose="02010600030101010101" pitchFamily="2" charset="-122"/>
                <a:ea typeface="宋体" panose="02010600030101010101" pitchFamily="2" charset="-122"/>
              </a:rPr>
              <a:t>          自在事物的联系 （在人类产生之前就存在，不以人的意志为转移）</a:t>
            </a:r>
            <a:endParaRPr lang="en-US" altLang="zh-CN" sz="2400" dirty="0">
              <a:latin typeface="宋体" panose="02010600030101010101" pitchFamily="2" charset="-122"/>
              <a:ea typeface="宋体" panose="02010600030101010101" pitchFamily="2" charset="-122"/>
            </a:endParaRPr>
          </a:p>
          <a:p>
            <a:r>
              <a:rPr lang="en-US" altLang="zh-CN" sz="2400" b="1" dirty="0">
                <a:latin typeface="宋体" panose="02010600030101010101" pitchFamily="2" charset="-122"/>
                <a:ea typeface="宋体" panose="02010600030101010101" pitchFamily="2" charset="-122"/>
              </a:rPr>
              <a:t> </a:t>
            </a:r>
            <a:r>
              <a:rPr lang="zh-CN" altLang="en-US" sz="2400" b="1" dirty="0">
                <a:latin typeface="宋体" panose="02010600030101010101" pitchFamily="2" charset="-122"/>
                <a:ea typeface="宋体" panose="02010600030101010101" pitchFamily="2" charset="-122"/>
              </a:rPr>
              <a:t>②分类</a:t>
            </a:r>
            <a:endParaRPr lang="en-US" altLang="zh-CN" sz="2400" b="1" dirty="0">
              <a:latin typeface="宋体" panose="02010600030101010101" pitchFamily="2" charset="-122"/>
              <a:ea typeface="宋体" panose="02010600030101010101" pitchFamily="2" charset="-122"/>
            </a:endParaRPr>
          </a:p>
          <a:p>
            <a:r>
              <a:rPr lang="en-US" altLang="zh-CN" sz="2400"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人为事物的联系 （从其形成的过程和结果来说也是客观的）</a:t>
            </a:r>
            <a:endParaRPr lang="en-US" altLang="zh-CN" sz="2400" dirty="0">
              <a:latin typeface="宋体" panose="02010600030101010101" pitchFamily="2" charset="-122"/>
              <a:ea typeface="宋体" panose="02010600030101010101" pitchFamily="2" charset="-122"/>
            </a:endParaRPr>
          </a:p>
          <a:p>
            <a:endParaRPr lang="en-US" altLang="zh-CN" dirty="0">
              <a:latin typeface="宋体" panose="02010600030101010101" pitchFamily="2" charset="-122"/>
              <a:ea typeface="宋体" panose="02010600030101010101" pitchFamily="2" charset="-122"/>
            </a:endParaRPr>
          </a:p>
          <a:p>
            <a:endParaRPr lang="en-US" altLang="zh-CN" sz="800" dirty="0">
              <a:latin typeface="宋体" panose="02010600030101010101" pitchFamily="2" charset="-122"/>
              <a:ea typeface="宋体" panose="02010600030101010101" pitchFamily="2" charset="-122"/>
            </a:endParaRPr>
          </a:p>
          <a:p>
            <a:r>
              <a:rPr lang="en-US" altLang="zh-CN" sz="2400" dirty="0">
                <a:latin typeface="宋体" panose="02010600030101010101" pitchFamily="2" charset="-122"/>
                <a:ea typeface="宋体" panose="02010600030101010101" pitchFamily="2" charset="-122"/>
              </a:rPr>
              <a:t>                 </a:t>
            </a:r>
            <a:r>
              <a:rPr lang="zh-CN" altLang="zh-CN" sz="2400" dirty="0">
                <a:latin typeface="宋体" panose="02010600030101010101" pitchFamily="2" charset="-122"/>
                <a:ea typeface="宋体" panose="02010600030101010101" pitchFamily="2" charset="-122"/>
              </a:rPr>
              <a:t>从事物固有的联系中把握事物，切忌主观随意性</a:t>
            </a:r>
            <a:endParaRPr lang="en-US" altLang="zh-CN" sz="2400" dirty="0">
              <a:latin typeface="宋体" panose="02010600030101010101" pitchFamily="2" charset="-122"/>
              <a:ea typeface="宋体" panose="02010600030101010101" pitchFamily="2" charset="-122"/>
            </a:endParaRPr>
          </a:p>
          <a:p>
            <a:r>
              <a:rPr lang="zh-CN" altLang="en-US" sz="2400" dirty="0">
                <a:latin typeface="宋体" panose="02010600030101010101" pitchFamily="2" charset="-122"/>
                <a:ea typeface="宋体" panose="02010600030101010101" pitchFamily="2" charset="-122"/>
              </a:rPr>
              <a:t> </a:t>
            </a:r>
            <a:r>
              <a:rPr lang="zh-CN" altLang="en-US" sz="2400" b="1" dirty="0">
                <a:latin typeface="宋体" panose="02010600030101010101" pitchFamily="2" charset="-122"/>
                <a:ea typeface="宋体" panose="02010600030101010101" pitchFamily="2" charset="-122"/>
              </a:rPr>
              <a:t>③方法论要求</a:t>
            </a:r>
            <a:r>
              <a:rPr lang="zh-CN" altLang="en-US" sz="2400" dirty="0">
                <a:latin typeface="宋体" panose="02010600030101010101" pitchFamily="2" charset="-122"/>
                <a:ea typeface="宋体" panose="02010600030101010101" pitchFamily="2" charset="-122"/>
              </a:rPr>
              <a:t>：</a:t>
            </a:r>
            <a:endParaRPr lang="zh-CN" altLang="zh-CN" sz="2400" dirty="0">
              <a:latin typeface="宋体" panose="02010600030101010101" pitchFamily="2" charset="-122"/>
              <a:ea typeface="宋体" panose="02010600030101010101" pitchFamily="2" charset="-122"/>
            </a:endParaRPr>
          </a:p>
          <a:p>
            <a:r>
              <a:rPr lang="en-US" altLang="zh-CN" sz="2400" dirty="0">
                <a:latin typeface="宋体" panose="02010600030101010101" pitchFamily="2" charset="-122"/>
                <a:ea typeface="宋体" panose="02010600030101010101" pitchFamily="2" charset="-122"/>
              </a:rPr>
              <a:t>                 </a:t>
            </a:r>
            <a:r>
              <a:rPr lang="zh-CN" altLang="zh-CN" sz="2400" dirty="0">
                <a:latin typeface="宋体" panose="02010600030101010101" pitchFamily="2" charset="-122"/>
                <a:ea typeface="宋体" panose="02010600030101010101" pitchFamily="2" charset="-122"/>
              </a:rPr>
              <a:t>人们可以根据事物固有的联系，改变事物的状态，</a:t>
            </a:r>
            <a:endParaRPr lang="en-US" altLang="zh-CN" sz="2400" dirty="0">
              <a:latin typeface="宋体" panose="02010600030101010101" pitchFamily="2" charset="-122"/>
              <a:ea typeface="宋体" panose="02010600030101010101" pitchFamily="2" charset="-122"/>
            </a:endParaRPr>
          </a:p>
          <a:p>
            <a:r>
              <a:rPr lang="en-US" altLang="zh-CN" sz="2400" dirty="0">
                <a:latin typeface="宋体" panose="02010600030101010101" pitchFamily="2" charset="-122"/>
                <a:ea typeface="宋体" panose="02010600030101010101" pitchFamily="2" charset="-122"/>
              </a:rPr>
              <a:t>                 </a:t>
            </a:r>
            <a:r>
              <a:rPr lang="zh-CN" altLang="zh-CN" sz="2400" dirty="0">
                <a:latin typeface="宋体" panose="02010600030101010101" pitchFamily="2" charset="-122"/>
                <a:ea typeface="宋体" panose="02010600030101010101" pitchFamily="2" charset="-122"/>
              </a:rPr>
              <a:t>调整原有的联系，建立新的联系。</a:t>
            </a:r>
            <a:endParaRPr lang="zh-CN" altLang="zh-CN" sz="2400" dirty="0">
              <a:latin typeface="宋体" panose="02010600030101010101" pitchFamily="2" charset="-122"/>
              <a:ea typeface="宋体" panose="02010600030101010101" pitchFamily="2" charset="-122"/>
            </a:endParaRPr>
          </a:p>
        </p:txBody>
      </p:sp>
      <p:sp>
        <p:nvSpPr>
          <p:cNvPr id="7" name="左大括号 6"/>
          <p:cNvSpPr/>
          <p:nvPr/>
        </p:nvSpPr>
        <p:spPr>
          <a:xfrm>
            <a:off x="2100754" y="2842990"/>
            <a:ext cx="212861" cy="1024733"/>
          </a:xfrm>
          <a:prstGeom prst="leftBrace">
            <a:avLst>
              <a:gd name="adj1" fmla="val 58035"/>
              <a:gd name="adj2" fmla="val 52128"/>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8" name="左大括号 7"/>
          <p:cNvSpPr/>
          <p:nvPr/>
        </p:nvSpPr>
        <p:spPr>
          <a:xfrm>
            <a:off x="3082659" y="4377217"/>
            <a:ext cx="188315" cy="1164415"/>
          </a:xfrm>
          <a:prstGeom prst="leftBrace">
            <a:avLst>
              <a:gd name="adj1" fmla="val 58035"/>
              <a:gd name="adj2" fmla="val 52128"/>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50288" y="1631072"/>
            <a:ext cx="9891423" cy="4057521"/>
          </a:xfrm>
          <a:prstGeom prst="rect">
            <a:avLst/>
          </a:prstGeom>
        </p:spPr>
        <p:txBody>
          <a:bodyPr wrap="square">
            <a:spAutoFit/>
          </a:bodyPr>
          <a:lstStyle/>
          <a:p>
            <a:pPr>
              <a:spcBef>
                <a:spcPts val="1000"/>
              </a:spcBef>
            </a:pPr>
            <a:r>
              <a:rPr lang="zh-CN" altLang="zh-CN" sz="2400" dirty="0">
                <a:latin typeface="宋体" panose="02010600030101010101" pitchFamily="2" charset="-122"/>
                <a:ea typeface="宋体" panose="02010600030101010101" pitchFamily="2" charset="-122"/>
              </a:rPr>
              <a:t>（201</a:t>
            </a:r>
            <a:r>
              <a:rPr lang="en-US" altLang="zh-CN" sz="2400" dirty="0">
                <a:latin typeface="宋体" panose="02010600030101010101" pitchFamily="2" charset="-122"/>
                <a:ea typeface="宋体" panose="02010600030101010101" pitchFamily="2" charset="-122"/>
              </a:rPr>
              <a:t>9</a:t>
            </a:r>
            <a:r>
              <a:rPr lang="zh-CN" altLang="zh-CN" sz="2400" dirty="0">
                <a:latin typeface="宋体" panose="02010600030101010101" pitchFamily="2" charset="-122"/>
                <a:ea typeface="宋体" panose="02010600030101010101" pitchFamily="2" charset="-122"/>
              </a:rPr>
              <a:t>年全国</a:t>
            </a:r>
            <a:r>
              <a:rPr lang="en-US" altLang="zh-CN" sz="2400" dirty="0">
                <a:latin typeface="宋体" panose="02010600030101010101" pitchFamily="2" charset="-122"/>
                <a:ea typeface="宋体" panose="02010600030101010101" pitchFamily="2" charset="-122"/>
              </a:rPr>
              <a:t>2</a:t>
            </a:r>
            <a:r>
              <a:rPr lang="zh-CN" altLang="zh-CN" sz="2400" dirty="0">
                <a:latin typeface="宋体" panose="02010600030101010101" pitchFamily="2" charset="-122"/>
                <a:ea typeface="宋体" panose="02010600030101010101" pitchFamily="2" charset="-122"/>
              </a:rPr>
              <a:t>卷</a:t>
            </a:r>
            <a:r>
              <a:rPr lang="en-US" altLang="zh-CN" sz="2400" dirty="0">
                <a:latin typeface="宋体" panose="02010600030101010101" pitchFamily="2" charset="-122"/>
                <a:ea typeface="宋体" panose="02010600030101010101" pitchFamily="2" charset="-122"/>
              </a:rPr>
              <a:t>,</a:t>
            </a:r>
            <a:r>
              <a:rPr lang="zh-CN" altLang="zh-CN" sz="2400" dirty="0">
                <a:latin typeface="宋体" panose="02010600030101010101" pitchFamily="2" charset="-122"/>
                <a:ea typeface="宋体" panose="02010600030101010101" pitchFamily="2" charset="-122"/>
              </a:rPr>
              <a:t>22）最近，科学家设计和制造出一种小蛋白，这种小蛋白自我组装成螺旋状的蛋白长丝。该研究有助于更好地了解天然蛋白丝，进而研制出自然界没有的全新材料，如超过蜘蛛丝强度的人造纤维等。这表明</a:t>
            </a:r>
            <a:r>
              <a:rPr lang="zh-CN" altLang="en-US" sz="2400" dirty="0">
                <a:latin typeface="宋体" panose="02010600030101010101" pitchFamily="2" charset="-122"/>
                <a:ea typeface="宋体" panose="02010600030101010101" pitchFamily="2" charset="-122"/>
              </a:rPr>
              <a:t>（    ）</a:t>
            </a:r>
            <a:endParaRPr lang="zh-CN" altLang="zh-CN" sz="2400" dirty="0">
              <a:latin typeface="宋体" panose="02010600030101010101" pitchFamily="2" charset="-122"/>
              <a:ea typeface="宋体" panose="02010600030101010101" pitchFamily="2" charset="-122"/>
            </a:endParaRPr>
          </a:p>
          <a:p>
            <a:pPr>
              <a:spcBef>
                <a:spcPts val="1000"/>
              </a:spcBef>
            </a:pPr>
            <a:r>
              <a:rPr lang="zh-CN" altLang="zh-CN" sz="2400" dirty="0">
                <a:solidFill>
                  <a:srgbClr val="0070C0"/>
                </a:solidFill>
                <a:latin typeface="宋体" panose="02010600030101010101" pitchFamily="2" charset="-122"/>
                <a:ea typeface="宋体" panose="02010600030101010101" pitchFamily="2" charset="-122"/>
              </a:rPr>
              <a:t>①人类能够基于事物固有的联系建立新的联系</a:t>
            </a:r>
            <a:endParaRPr lang="zh-CN" altLang="zh-CN" sz="2400" dirty="0">
              <a:solidFill>
                <a:srgbClr val="0070C0"/>
              </a:solidFill>
              <a:latin typeface="宋体" panose="02010600030101010101" pitchFamily="2" charset="-122"/>
              <a:ea typeface="宋体" panose="02010600030101010101" pitchFamily="2" charset="-122"/>
            </a:endParaRPr>
          </a:p>
          <a:p>
            <a:pPr>
              <a:spcBef>
                <a:spcPts val="1000"/>
              </a:spcBef>
            </a:pPr>
            <a:r>
              <a:rPr lang="zh-CN" altLang="zh-CN" sz="2400" dirty="0">
                <a:solidFill>
                  <a:srgbClr val="0070C0"/>
                </a:solidFill>
                <a:latin typeface="宋体" panose="02010600030101010101" pitchFamily="2" charset="-122"/>
                <a:ea typeface="宋体" panose="02010600030101010101" pitchFamily="2" charset="-122"/>
              </a:rPr>
              <a:t>②实践可以把自在事物的联系转化为人为事物的联系</a:t>
            </a:r>
            <a:endParaRPr lang="zh-CN" altLang="zh-CN" sz="2400" dirty="0">
              <a:solidFill>
                <a:srgbClr val="0070C0"/>
              </a:solidFill>
              <a:latin typeface="宋体" panose="02010600030101010101" pitchFamily="2" charset="-122"/>
              <a:ea typeface="宋体" panose="02010600030101010101" pitchFamily="2" charset="-122"/>
            </a:endParaRPr>
          </a:p>
          <a:p>
            <a:pPr>
              <a:spcBef>
                <a:spcPts val="1000"/>
              </a:spcBef>
            </a:pPr>
            <a:r>
              <a:rPr lang="zh-CN" altLang="zh-CN" sz="2400" dirty="0">
                <a:solidFill>
                  <a:srgbClr val="0070C0"/>
                </a:solidFill>
                <a:latin typeface="宋体" panose="02010600030101010101" pitchFamily="2" charset="-122"/>
                <a:ea typeface="宋体" panose="02010600030101010101" pitchFamily="2" charset="-122"/>
              </a:rPr>
              <a:t>③人为事物的联系比自在事物的联系更高级、更复杂</a:t>
            </a:r>
            <a:endParaRPr lang="zh-CN" altLang="zh-CN" sz="2400" dirty="0">
              <a:solidFill>
                <a:srgbClr val="0070C0"/>
              </a:solidFill>
              <a:latin typeface="宋体" panose="02010600030101010101" pitchFamily="2" charset="-122"/>
              <a:ea typeface="宋体" panose="02010600030101010101" pitchFamily="2" charset="-122"/>
            </a:endParaRPr>
          </a:p>
          <a:p>
            <a:pPr>
              <a:spcBef>
                <a:spcPts val="1000"/>
              </a:spcBef>
            </a:pPr>
            <a:r>
              <a:rPr lang="zh-CN" altLang="zh-CN" sz="2400" dirty="0">
                <a:solidFill>
                  <a:srgbClr val="0070C0"/>
                </a:solidFill>
                <a:latin typeface="宋体" panose="02010600030101010101" pitchFamily="2" charset="-122"/>
                <a:ea typeface="宋体" panose="02010600030101010101" pitchFamily="2" charset="-122"/>
              </a:rPr>
              <a:t>④人为事物的联系以人的意志为转移，具有“人化”的特点</a:t>
            </a:r>
            <a:endParaRPr lang="zh-CN" altLang="zh-CN" sz="2400" dirty="0">
              <a:solidFill>
                <a:srgbClr val="0070C0"/>
              </a:solidFill>
              <a:latin typeface="宋体" panose="02010600030101010101" pitchFamily="2" charset="-122"/>
              <a:ea typeface="宋体" panose="02010600030101010101" pitchFamily="2" charset="-122"/>
            </a:endParaRPr>
          </a:p>
          <a:p>
            <a:pPr>
              <a:spcBef>
                <a:spcPts val="1000"/>
              </a:spcBef>
            </a:pPr>
            <a:r>
              <a:rPr lang="zh-CN" altLang="zh-CN" sz="2400" dirty="0">
                <a:solidFill>
                  <a:srgbClr val="0070C0"/>
                </a:solidFill>
                <a:latin typeface="宋体" panose="02010600030101010101" pitchFamily="2" charset="-122"/>
                <a:ea typeface="宋体" panose="02010600030101010101" pitchFamily="2" charset="-122"/>
              </a:rPr>
              <a:t>A.①②    </a:t>
            </a:r>
            <a:r>
              <a:rPr lang="en-US" altLang="zh-CN" sz="2400" dirty="0">
                <a:solidFill>
                  <a:srgbClr val="0070C0"/>
                </a:solidFill>
                <a:latin typeface="宋体" panose="02010600030101010101" pitchFamily="2" charset="-122"/>
                <a:ea typeface="宋体" panose="02010600030101010101" pitchFamily="2" charset="-122"/>
              </a:rPr>
              <a:t>  </a:t>
            </a:r>
            <a:r>
              <a:rPr lang="zh-CN" altLang="zh-CN" sz="2400" dirty="0">
                <a:solidFill>
                  <a:srgbClr val="0070C0"/>
                </a:solidFill>
                <a:latin typeface="宋体" panose="02010600030101010101" pitchFamily="2" charset="-122"/>
                <a:ea typeface="宋体" panose="02010600030101010101" pitchFamily="2" charset="-122"/>
              </a:rPr>
              <a:t>B.①④   </a:t>
            </a:r>
            <a:r>
              <a:rPr lang="en-US" altLang="zh-CN" sz="2400" dirty="0">
                <a:solidFill>
                  <a:srgbClr val="0070C0"/>
                </a:solidFill>
                <a:latin typeface="宋体" panose="02010600030101010101" pitchFamily="2" charset="-122"/>
                <a:ea typeface="宋体" panose="02010600030101010101" pitchFamily="2" charset="-122"/>
              </a:rPr>
              <a:t>  </a:t>
            </a:r>
            <a:r>
              <a:rPr lang="zh-CN" altLang="zh-CN" sz="2400" dirty="0">
                <a:solidFill>
                  <a:srgbClr val="0070C0"/>
                </a:solidFill>
                <a:latin typeface="宋体" panose="02010600030101010101" pitchFamily="2" charset="-122"/>
                <a:ea typeface="宋体" panose="02010600030101010101" pitchFamily="2" charset="-122"/>
              </a:rPr>
              <a:t> C.②③    </a:t>
            </a:r>
            <a:r>
              <a:rPr lang="en-US" altLang="zh-CN" sz="2400" dirty="0">
                <a:solidFill>
                  <a:srgbClr val="0070C0"/>
                </a:solidFill>
                <a:latin typeface="宋体" panose="02010600030101010101" pitchFamily="2" charset="-122"/>
                <a:ea typeface="宋体" panose="02010600030101010101" pitchFamily="2" charset="-122"/>
              </a:rPr>
              <a:t>   </a:t>
            </a:r>
            <a:r>
              <a:rPr lang="zh-CN" altLang="zh-CN" sz="2400" dirty="0">
                <a:solidFill>
                  <a:srgbClr val="0070C0"/>
                </a:solidFill>
                <a:latin typeface="宋体" panose="02010600030101010101" pitchFamily="2" charset="-122"/>
                <a:ea typeface="宋体" panose="02010600030101010101" pitchFamily="2" charset="-122"/>
              </a:rPr>
              <a:t>D.③④</a:t>
            </a:r>
            <a:endParaRPr lang="zh-CN" altLang="zh-CN" sz="2400" dirty="0">
              <a:solidFill>
                <a:srgbClr val="0070C0"/>
              </a:solidFill>
              <a:latin typeface="宋体" panose="02010600030101010101" pitchFamily="2" charset="-122"/>
              <a:ea typeface="宋体" panose="02010600030101010101" pitchFamily="2" charset="-122"/>
            </a:endParaRPr>
          </a:p>
        </p:txBody>
      </p:sp>
      <p:sp>
        <p:nvSpPr>
          <p:cNvPr id="3" name="矩形 2"/>
          <p:cNvSpPr/>
          <p:nvPr/>
        </p:nvSpPr>
        <p:spPr>
          <a:xfrm>
            <a:off x="842515" y="628355"/>
            <a:ext cx="1495922" cy="707886"/>
          </a:xfrm>
          <a:prstGeom prst="rect">
            <a:avLst/>
          </a:prstGeom>
        </p:spPr>
        <p:txBody>
          <a:bodyPr wrap="none">
            <a:spAutoFit/>
          </a:bodyPr>
          <a:lstStyle/>
          <a:p>
            <a:r>
              <a:rPr lang="zh-CN" altLang="en-US" sz="4000" dirty="0">
                <a:solidFill>
                  <a:srgbClr val="C00000"/>
                </a:solidFill>
              </a:rPr>
              <a:t>例</a:t>
            </a:r>
            <a:r>
              <a:rPr lang="en-US" altLang="zh-CN" sz="4000" dirty="0">
                <a:solidFill>
                  <a:srgbClr val="C00000"/>
                </a:solidFill>
              </a:rPr>
              <a:t>2</a:t>
            </a:r>
            <a:r>
              <a:rPr lang="zh-CN" altLang="en-US" sz="4000" dirty="0">
                <a:solidFill>
                  <a:srgbClr val="C00000"/>
                </a:solidFill>
              </a:rPr>
              <a:t>：</a:t>
            </a:r>
            <a:endParaRPr lang="zh-CN" altLang="en-US" sz="4000" dirty="0">
              <a:solidFill>
                <a:srgbClr val="C00000"/>
              </a:solidFill>
            </a:endParaRPr>
          </a:p>
        </p:txBody>
      </p:sp>
      <p:sp>
        <p:nvSpPr>
          <p:cNvPr id="4" name="矩形 3"/>
          <p:cNvSpPr/>
          <p:nvPr/>
        </p:nvSpPr>
        <p:spPr>
          <a:xfrm>
            <a:off x="8755285" y="3013501"/>
            <a:ext cx="1800493" cy="646331"/>
          </a:xfrm>
          <a:prstGeom prst="rect">
            <a:avLst/>
          </a:prstGeom>
        </p:spPr>
        <p:txBody>
          <a:bodyPr wrap="none">
            <a:spAutoFit/>
          </a:bodyPr>
          <a:lstStyle/>
          <a:p>
            <a:r>
              <a:rPr lang="zh-CN" altLang="en-US" sz="3600" dirty="0">
                <a:solidFill>
                  <a:srgbClr val="FF0000"/>
                </a:solidFill>
                <a:latin typeface="宋体" panose="02010600030101010101" pitchFamily="2" charset="-122"/>
                <a:ea typeface="宋体" panose="02010600030101010101" pitchFamily="2" charset="-122"/>
              </a:rPr>
              <a:t>答案：</a:t>
            </a:r>
            <a:r>
              <a:rPr lang="en-US" altLang="zh-CN" sz="3600" dirty="0">
                <a:solidFill>
                  <a:srgbClr val="FF0000"/>
                </a:solidFill>
                <a:latin typeface="宋体" panose="02010600030101010101" pitchFamily="2" charset="-122"/>
                <a:ea typeface="宋体" panose="02010600030101010101" pitchFamily="2" charset="-122"/>
              </a:rPr>
              <a:t>A</a:t>
            </a:r>
            <a:endParaRPr lang="zh-CN" altLang="en-US" sz="3600" dirty="0">
              <a:solidFill>
                <a:srgbClr val="FF000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72207" y="281068"/>
            <a:ext cx="7875431" cy="523220"/>
          </a:xfrm>
          <a:prstGeom prst="rect">
            <a:avLst/>
          </a:prstGeom>
          <a:noFill/>
        </p:spPr>
        <p:txBody>
          <a:bodyPr wrap="square" rtlCol="0">
            <a:spAutoFit/>
          </a:bodyPr>
          <a:lstStyle/>
          <a:p>
            <a:r>
              <a:rPr lang="zh-CN" altLang="en-US"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3</a:t>
            </a:r>
            <a:r>
              <a:rPr lang="zh-CN" altLang="en-US" sz="2800" b="1" dirty="0">
                <a:latin typeface="宋体" panose="02010600030101010101" pitchFamily="2" charset="-122"/>
                <a:ea typeface="宋体" panose="02010600030101010101" pitchFamily="2" charset="-122"/>
              </a:rPr>
              <a:t>）联系的多样性</a:t>
            </a:r>
            <a:endParaRPr lang="zh-CN" altLang="en-US" sz="2800" b="1" dirty="0">
              <a:latin typeface="宋体" panose="02010600030101010101" pitchFamily="2" charset="-122"/>
              <a:ea typeface="宋体" panose="02010600030101010101" pitchFamily="2" charset="-122"/>
            </a:endParaRPr>
          </a:p>
        </p:txBody>
      </p:sp>
      <p:sp>
        <p:nvSpPr>
          <p:cNvPr id="3" name="矩形 2"/>
          <p:cNvSpPr/>
          <p:nvPr/>
        </p:nvSpPr>
        <p:spPr>
          <a:xfrm>
            <a:off x="-22502" y="954264"/>
            <a:ext cx="11954706" cy="1649747"/>
          </a:xfrm>
          <a:prstGeom prst="rect">
            <a:avLst/>
          </a:prstGeom>
        </p:spPr>
        <p:txBody>
          <a:bodyPr wrap="square">
            <a:spAutoFit/>
          </a:bodyPr>
          <a:lstStyle/>
          <a:p>
            <a:pPr indent="304800" algn="just">
              <a:lnSpc>
                <a:spcPct val="130000"/>
              </a:lnSpc>
              <a:spcAft>
                <a:spcPts val="0"/>
              </a:spcAft>
            </a:pPr>
            <a:r>
              <a:rPr lang="zh-CN" altLang="en-US" sz="2000" kern="100" dirty="0">
                <a:latin typeface="Times New Roman" panose="02020603050405020304" pitchFamily="18" charset="0"/>
                <a:ea typeface="黑体" panose="02010609060101010101" pitchFamily="49" charset="-122"/>
                <a:cs typeface="Courier New" panose="02070309020205020404" pitchFamily="49" charset="0"/>
              </a:rPr>
              <a:t>①</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含义：</a:t>
            </a:r>
            <a:r>
              <a:rPr lang="zh-CN" altLang="zh-CN" sz="2000" kern="100" dirty="0">
                <a:latin typeface="Times New Roman" panose="02020603050405020304" pitchFamily="18" charset="0"/>
                <a:ea typeface="宋体" panose="02010600030101010101" pitchFamily="2" charset="-122"/>
                <a:cs typeface="Times New Roman" panose="02020603050405020304" pitchFamily="18" charset="0"/>
              </a:rPr>
              <a:t>事物的联系是多种多样的。</a:t>
            </a:r>
            <a:endParaRPr lang="zh-CN" altLang="zh-CN" sz="2000" kern="100" dirty="0">
              <a:latin typeface="宋体" panose="02010600030101010101" pitchFamily="2" charset="-122"/>
              <a:ea typeface="宋体" panose="02010600030101010101" pitchFamily="2" charset="-122"/>
              <a:cs typeface="Courier New" panose="02070309020205020404" pitchFamily="49" charset="0"/>
            </a:endParaRPr>
          </a:p>
          <a:p>
            <a:pPr indent="304800" algn="just">
              <a:lnSpc>
                <a:spcPct val="130000"/>
              </a:lnSpc>
              <a:spcAft>
                <a:spcPts val="0"/>
              </a:spcAft>
            </a:pPr>
            <a:r>
              <a:rPr lang="zh-CN" altLang="en-US" sz="2000" kern="100" dirty="0">
                <a:latin typeface="Times New Roman" panose="02020603050405020304" pitchFamily="18" charset="0"/>
                <a:ea typeface="黑体" panose="02010609060101010101" pitchFamily="49" charset="-122"/>
                <a:cs typeface="Courier New" panose="02070309020205020404" pitchFamily="49" charset="0"/>
              </a:rPr>
              <a:t>②</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表现：</a:t>
            </a:r>
            <a:r>
              <a:rPr lang="zh-CN" altLang="zh-CN" sz="2000" kern="100" dirty="0">
                <a:latin typeface="Times New Roman" panose="02020603050405020304" pitchFamily="18" charset="0"/>
                <a:ea typeface="宋体" panose="02010600030101010101" pitchFamily="2" charset="-122"/>
                <a:cs typeface="Times New Roman" panose="02020603050405020304" pitchFamily="18" charset="0"/>
              </a:rPr>
              <a:t>直接联系和间接联系、内部联系和外部联系、本质联系和非本质联系、必然联系和偶然联系等。</a:t>
            </a:r>
            <a:endParaRPr lang="zh-CN" altLang="zh-CN" sz="2000" kern="100" dirty="0">
              <a:latin typeface="宋体" panose="02010600030101010101" pitchFamily="2" charset="-122"/>
              <a:ea typeface="宋体" panose="02010600030101010101" pitchFamily="2" charset="-122"/>
              <a:cs typeface="Courier New" panose="02070309020205020404" pitchFamily="49" charset="0"/>
            </a:endParaRPr>
          </a:p>
          <a:p>
            <a:pPr indent="304800" algn="just">
              <a:lnSpc>
                <a:spcPct val="130000"/>
              </a:lnSpc>
              <a:spcAft>
                <a:spcPts val="0"/>
              </a:spcAft>
            </a:pPr>
            <a:r>
              <a:rPr lang="zh-CN" altLang="en-US" sz="2000" kern="100" dirty="0">
                <a:latin typeface="Times New Roman" panose="02020603050405020304" pitchFamily="18" charset="0"/>
                <a:ea typeface="黑体" panose="02010609060101010101" pitchFamily="49" charset="-122"/>
                <a:cs typeface="Courier New" panose="02070309020205020404" pitchFamily="49" charset="0"/>
              </a:rPr>
              <a:t>③</a:t>
            </a:r>
            <a:r>
              <a:rPr lang="zh-CN" altLang="zh-CN" sz="2000" kern="100" dirty="0">
                <a:latin typeface="Times New Roman" panose="02020603050405020304" pitchFamily="18" charset="0"/>
                <a:ea typeface="黑体" panose="02010609060101010101" pitchFamily="49" charset="-122"/>
                <a:cs typeface="Times New Roman" panose="02020603050405020304" pitchFamily="18" charset="0"/>
              </a:rPr>
              <a:t>方法论要求：</a:t>
            </a:r>
            <a:r>
              <a:rPr lang="zh-CN" altLang="zh-CN" sz="2000" kern="100" dirty="0">
                <a:latin typeface="Times New Roman" panose="02020603050405020304" pitchFamily="18" charset="0"/>
                <a:ea typeface="宋体" panose="02010600030101010101" pitchFamily="2" charset="-122"/>
                <a:cs typeface="Times New Roman" panose="02020603050405020304" pitchFamily="18" charset="0"/>
              </a:rPr>
              <a:t>我们在认识世界和改造世界的过程中，要善于分析和把握事物存在和发展的各种条件。</a:t>
            </a:r>
            <a:endParaRPr lang="en-US" altLang="zh-CN" sz="2000" kern="100" dirty="0">
              <a:latin typeface="Times New Roman" panose="02020603050405020304" pitchFamily="18" charset="0"/>
              <a:ea typeface="宋体" panose="02010600030101010101" pitchFamily="2" charset="-122"/>
              <a:cs typeface="Times New Roman" panose="02020603050405020304" pitchFamily="18" charset="0"/>
            </a:endParaRPr>
          </a:p>
          <a:p>
            <a:pPr indent="304800" algn="just">
              <a:lnSpc>
                <a:spcPct val="130000"/>
              </a:lnSpc>
              <a:spcAft>
                <a:spcPts val="0"/>
              </a:spcAft>
            </a:pPr>
            <a:r>
              <a:rPr lang="en-US" altLang="zh-CN" sz="20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000" kern="100" dirty="0">
                <a:latin typeface="Times New Roman" panose="02020603050405020304" pitchFamily="18" charset="0"/>
                <a:ea typeface="宋体" panose="02010600030101010101" pitchFamily="2" charset="-122"/>
                <a:cs typeface="Times New Roman" panose="02020603050405020304" pitchFamily="18" charset="0"/>
              </a:rPr>
              <a:t>要一切以时间、地点和条件为转移。</a:t>
            </a:r>
            <a:endParaRPr lang="zh-CN" altLang="zh-CN" sz="20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1025" name="Picture 1"/>
          <p:cNvPicPr>
            <a:picLocks noChangeAspect="1" noChangeArrowheads="1"/>
          </p:cNvPicPr>
          <p:nvPr/>
        </p:nvPicPr>
        <p:blipFill>
          <a:blip r:embed="rId1" r:link="rId2">
            <a:extLst>
              <a:ext uri="{28A0092B-C50C-407E-A947-70E740481C1C}">
                <a14:useLocalDpi xmlns:a14="http://schemas.microsoft.com/office/drawing/2010/main" val="0"/>
              </a:ext>
            </a:extLst>
          </a:blip>
          <a:srcRect/>
          <a:stretch>
            <a:fillRect/>
          </a:stretch>
        </p:blipFill>
        <p:spPr bwMode="auto">
          <a:xfrm>
            <a:off x="1065454" y="3528227"/>
            <a:ext cx="3026535" cy="1219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1676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矩形 5"/>
          <p:cNvSpPr/>
          <p:nvPr/>
        </p:nvSpPr>
        <p:spPr>
          <a:xfrm>
            <a:off x="1268763" y="2712176"/>
            <a:ext cx="2749471" cy="707886"/>
          </a:xfrm>
          <a:prstGeom prst="rect">
            <a:avLst/>
          </a:prstGeom>
        </p:spPr>
        <p:txBody>
          <a:bodyPr wrap="none">
            <a:spAutoFit/>
          </a:bodyPr>
          <a:lstStyle/>
          <a:p>
            <a:r>
              <a:rPr lang="zh-CN" altLang="zh-CN" sz="2000" b="1" kern="100" dirty="0">
                <a:latin typeface="楷体" panose="02010609060101010101" pitchFamily="49" charset="-122"/>
                <a:ea typeface="楷体" panose="02010609060101010101" pitchFamily="49" charset="-122"/>
                <a:cs typeface="Times New Roman" panose="02020603050405020304" pitchFamily="18" charset="0"/>
              </a:rPr>
              <a:t>直接联系和间接联系：</a:t>
            </a:r>
            <a:endParaRPr lang="en-US" altLang="zh-CN" sz="2000" b="1" kern="100" dirty="0">
              <a:latin typeface="楷体" panose="02010609060101010101" pitchFamily="49" charset="-122"/>
              <a:ea typeface="楷体" panose="02010609060101010101" pitchFamily="49" charset="-122"/>
              <a:cs typeface="Times New Roman" panose="02020603050405020304" pitchFamily="18" charset="0"/>
            </a:endParaRPr>
          </a:p>
          <a:p>
            <a:r>
              <a:rPr lang="zh-CN" altLang="zh-CN" sz="2000" b="1" kern="100" dirty="0">
                <a:latin typeface="楷体" panose="02010609060101010101" pitchFamily="49" charset="-122"/>
                <a:ea typeface="楷体" panose="02010609060101010101" pitchFamily="49" charset="-122"/>
                <a:cs typeface="Times New Roman" panose="02020603050405020304" pitchFamily="18" charset="0"/>
              </a:rPr>
              <a:t>城门失火，殃及池鱼。</a:t>
            </a:r>
            <a:endParaRPr lang="zh-CN" altLang="en-US" sz="2000" b="1" dirty="0">
              <a:latin typeface="楷体" panose="02010609060101010101" pitchFamily="49" charset="-122"/>
              <a:ea typeface="楷体" panose="02010609060101010101" pitchFamily="49" charset="-122"/>
            </a:endParaRPr>
          </a:p>
        </p:txBody>
      </p:sp>
      <p:sp>
        <p:nvSpPr>
          <p:cNvPr id="7" name="文本框 6"/>
          <p:cNvSpPr txBox="1"/>
          <p:nvPr/>
        </p:nvSpPr>
        <p:spPr>
          <a:xfrm>
            <a:off x="360967" y="2753987"/>
            <a:ext cx="622479" cy="400110"/>
          </a:xfrm>
          <a:prstGeom prst="rect">
            <a:avLst/>
          </a:prstGeom>
          <a:noFill/>
        </p:spPr>
        <p:txBody>
          <a:bodyPr wrap="square" rtlCol="0">
            <a:spAutoFit/>
          </a:bodyPr>
          <a:lstStyle/>
          <a:p>
            <a:r>
              <a:rPr lang="zh-CN" altLang="en-US" sz="2000" dirty="0">
                <a:solidFill>
                  <a:srgbClr val="FF0000"/>
                </a:solidFill>
              </a:rPr>
              <a:t>例：</a:t>
            </a:r>
            <a:endParaRPr lang="zh-CN" altLang="en-US" sz="2000" dirty="0">
              <a:solidFill>
                <a:srgbClr val="FF0000"/>
              </a:solidFill>
            </a:endParaRPr>
          </a:p>
        </p:txBody>
      </p:sp>
      <p:sp>
        <p:nvSpPr>
          <p:cNvPr id="8" name="矩形 7"/>
          <p:cNvSpPr/>
          <p:nvPr/>
        </p:nvSpPr>
        <p:spPr>
          <a:xfrm>
            <a:off x="7412098" y="2784765"/>
            <a:ext cx="2492990" cy="369332"/>
          </a:xfrm>
          <a:prstGeom prst="rect">
            <a:avLst/>
          </a:prstGeom>
        </p:spPr>
        <p:txBody>
          <a:bodyPr wrap="none">
            <a:spAutoFit/>
          </a:bodyPr>
          <a:lstStyle/>
          <a:p>
            <a:r>
              <a:rPr lang="zh-CN" altLang="zh-CN" b="1" kern="100" dirty="0">
                <a:latin typeface="楷体" panose="02010609060101010101" pitchFamily="49" charset="-122"/>
                <a:ea typeface="楷体" panose="02010609060101010101" pitchFamily="49" charset="-122"/>
                <a:cs typeface="Times New Roman" panose="02020603050405020304" pitchFamily="18" charset="0"/>
              </a:rPr>
              <a:t>内部联系和外部联系：</a:t>
            </a:r>
            <a:endParaRPr lang="zh-CN" altLang="en-US" b="1" dirty="0">
              <a:latin typeface="楷体" panose="02010609060101010101" pitchFamily="49" charset="-122"/>
              <a:ea typeface="楷体" panose="02010609060101010101" pitchFamily="49" charset="-122"/>
            </a:endParaRPr>
          </a:p>
        </p:txBody>
      </p:sp>
      <p:pic>
        <p:nvPicPr>
          <p:cNvPr id="1028" name="Picture 4"/>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804167" y="3235269"/>
            <a:ext cx="3479611" cy="1671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880854" y="5008425"/>
            <a:ext cx="3313728" cy="435697"/>
          </a:xfrm>
          <a:prstGeom prst="rect">
            <a:avLst/>
          </a:prstGeom>
        </p:spPr>
        <p:txBody>
          <a:bodyPr wrap="none">
            <a:spAutoFit/>
          </a:bodyPr>
          <a:lstStyle/>
          <a:p>
            <a:pPr indent="304800" algn="just">
              <a:lnSpc>
                <a:spcPct val="130000"/>
              </a:lnSpc>
              <a:spcAft>
                <a:spcPts val="0"/>
              </a:spcAft>
            </a:pPr>
            <a:r>
              <a:rPr lang="zh-CN" altLang="zh-CN" sz="2000" kern="100" dirty="0">
                <a:latin typeface="楷体" panose="02010609060101010101" pitchFamily="49" charset="-122"/>
                <a:ea typeface="楷体" panose="02010609060101010101" pitchFamily="49" charset="-122"/>
                <a:cs typeface="Times New Roman" panose="02020603050405020304" pitchFamily="18" charset="0"/>
              </a:rPr>
              <a:t>本质联系和非本质联系：</a:t>
            </a:r>
            <a:endParaRPr lang="zh-CN" altLang="zh-CN" sz="2000" kern="100" dirty="0">
              <a:effectLst/>
              <a:latin typeface="楷体" panose="02010609060101010101" pitchFamily="49" charset="-122"/>
              <a:ea typeface="楷体" panose="02010609060101010101" pitchFamily="49" charset="-122"/>
              <a:cs typeface="Courier New" panose="02070309020205020404" pitchFamily="49" charset="0"/>
            </a:endParaRPr>
          </a:p>
        </p:txBody>
      </p:sp>
      <p:sp>
        <p:nvSpPr>
          <p:cNvPr id="11" name="矩形 10"/>
          <p:cNvSpPr/>
          <p:nvPr/>
        </p:nvSpPr>
        <p:spPr>
          <a:xfrm>
            <a:off x="894377" y="5495816"/>
            <a:ext cx="6096000" cy="646331"/>
          </a:xfrm>
          <a:prstGeom prst="rect">
            <a:avLst/>
          </a:prstGeom>
        </p:spPr>
        <p:txBody>
          <a:bodyPr>
            <a:spAutoFit/>
          </a:bodyPr>
          <a:lstStyle/>
          <a:p>
            <a:r>
              <a:rPr lang="zh-CN" altLang="en-US" dirty="0">
                <a:latin typeface="宋体" panose="02010600030101010101" pitchFamily="2" charset="-122"/>
                <a:ea typeface="宋体" panose="02010600030101010101" pitchFamily="2" charset="-122"/>
              </a:rPr>
              <a:t>   苹果落地      万有引力定律</a:t>
            </a:r>
            <a:endParaRPr lang="en-US" altLang="zh-CN" dirty="0">
              <a:latin typeface="宋体" panose="02010600030101010101" pitchFamily="2" charset="-122"/>
              <a:ea typeface="宋体" panose="02010600030101010101" pitchFamily="2" charset="-122"/>
            </a:endParaRPr>
          </a:p>
          <a:p>
            <a:r>
              <a:rPr lang="zh-CN" altLang="en-US" dirty="0">
                <a:latin typeface="宋体" panose="02010600030101010101" pitchFamily="2" charset="-122"/>
                <a:ea typeface="宋体" panose="02010600030101010101" pitchFamily="2" charset="-122"/>
              </a:rPr>
              <a:t>（非本质联系）   （本质联系）</a:t>
            </a:r>
            <a:endParaRPr lang="zh-CN" altLang="en-US" dirty="0">
              <a:latin typeface="宋体" panose="02010600030101010101" pitchFamily="2" charset="-122"/>
              <a:ea typeface="宋体" panose="02010600030101010101" pitchFamily="2" charset="-122"/>
            </a:endParaRPr>
          </a:p>
        </p:txBody>
      </p:sp>
      <p:sp>
        <p:nvSpPr>
          <p:cNvPr id="12" name="矩形 11"/>
          <p:cNvSpPr/>
          <p:nvPr/>
        </p:nvSpPr>
        <p:spPr>
          <a:xfrm>
            <a:off x="7015348" y="4963751"/>
            <a:ext cx="3057247" cy="435697"/>
          </a:xfrm>
          <a:prstGeom prst="rect">
            <a:avLst/>
          </a:prstGeom>
        </p:spPr>
        <p:txBody>
          <a:bodyPr wrap="none">
            <a:spAutoFit/>
          </a:bodyPr>
          <a:lstStyle/>
          <a:p>
            <a:pPr indent="304800" algn="just">
              <a:lnSpc>
                <a:spcPct val="130000"/>
              </a:lnSpc>
              <a:spcAft>
                <a:spcPts val="0"/>
              </a:spcAft>
            </a:pPr>
            <a:r>
              <a:rPr lang="zh-CN" altLang="zh-CN" sz="2000" kern="100" dirty="0">
                <a:latin typeface="楷体" panose="02010609060101010101" pitchFamily="49" charset="-122"/>
                <a:ea typeface="楷体" panose="02010609060101010101" pitchFamily="49" charset="-122"/>
                <a:cs typeface="Times New Roman" panose="02020603050405020304" pitchFamily="18" charset="0"/>
              </a:rPr>
              <a:t>必然联系和偶然联系：</a:t>
            </a:r>
            <a:endParaRPr lang="zh-CN" altLang="zh-CN" sz="2000" kern="100" dirty="0">
              <a:effectLst/>
              <a:latin typeface="楷体" panose="02010609060101010101" pitchFamily="49" charset="-122"/>
              <a:ea typeface="楷体" panose="02010609060101010101" pitchFamily="49" charset="-122"/>
              <a:cs typeface="Courier New" panose="02070309020205020404" pitchFamily="49" charset="0"/>
            </a:endParaRPr>
          </a:p>
        </p:txBody>
      </p:sp>
      <p:sp>
        <p:nvSpPr>
          <p:cNvPr id="13" name="矩形 12"/>
          <p:cNvSpPr/>
          <p:nvPr/>
        </p:nvSpPr>
        <p:spPr>
          <a:xfrm>
            <a:off x="7111014" y="5495816"/>
            <a:ext cx="3636708" cy="923330"/>
          </a:xfrm>
          <a:prstGeom prst="rect">
            <a:avLst/>
          </a:prstGeom>
        </p:spPr>
        <p:txBody>
          <a:bodyPr wrap="square">
            <a:spAutoFit/>
          </a:bodyPr>
          <a:lstStyle/>
          <a:p>
            <a:r>
              <a:rPr lang="zh-CN" altLang="en-US" dirty="0">
                <a:latin typeface="宋体" panose="02010600030101010101" pitchFamily="2" charset="-122"/>
                <a:ea typeface="宋体" panose="02010600030101010101" pitchFamily="2" charset="-122"/>
              </a:rPr>
              <a:t>  种瓜得瓜      具体种出</a:t>
            </a:r>
            <a:endParaRPr lang="en-US" altLang="zh-CN" dirty="0">
              <a:latin typeface="宋体" panose="02010600030101010101" pitchFamily="2" charset="-122"/>
              <a:ea typeface="宋体" panose="02010600030101010101" pitchFamily="2" charset="-122"/>
            </a:endParaRPr>
          </a:p>
          <a:p>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遗传规律</a:t>
            </a:r>
            <a:r>
              <a:rPr lang="en-US" altLang="zh-CN" dirty="0">
                <a:latin typeface="宋体" panose="02010600030101010101" pitchFamily="2" charset="-122"/>
                <a:ea typeface="宋体" panose="02010600030101010101" pitchFamily="2" charset="-122"/>
              </a:rPr>
              <a:t>】    </a:t>
            </a:r>
            <a:r>
              <a:rPr lang="zh-CN" altLang="en-US" dirty="0">
                <a:latin typeface="宋体" panose="02010600030101010101" pitchFamily="2" charset="-122"/>
                <a:ea typeface="宋体" panose="02010600030101010101" pitchFamily="2" charset="-122"/>
              </a:rPr>
              <a:t>几斤的瓜</a:t>
            </a:r>
            <a:r>
              <a:rPr lang="en-US" altLang="zh-CN" dirty="0">
                <a:latin typeface="宋体" panose="02010600030101010101" pitchFamily="2" charset="-122"/>
                <a:ea typeface="宋体" panose="02010600030101010101" pitchFamily="2" charset="-122"/>
              </a:rPr>
              <a:t>     </a:t>
            </a:r>
            <a:endParaRPr lang="en-US" altLang="zh-CN" dirty="0">
              <a:latin typeface="宋体" panose="02010600030101010101" pitchFamily="2" charset="-122"/>
              <a:ea typeface="宋体" panose="02010600030101010101" pitchFamily="2" charset="-122"/>
            </a:endParaRPr>
          </a:p>
          <a:p>
            <a:r>
              <a:rPr lang="zh-CN" altLang="en-US" dirty="0">
                <a:latin typeface="宋体" panose="02010600030101010101" pitchFamily="2" charset="-122"/>
                <a:ea typeface="宋体" panose="02010600030101010101" pitchFamily="2" charset="-122"/>
              </a:rPr>
              <a:t>（必然联系）  （偶然联系）</a:t>
            </a:r>
            <a:endParaRPr lang="zh-CN" altLang="en-US" dirty="0">
              <a:latin typeface="宋体" panose="02010600030101010101" pitchFamily="2" charset="-122"/>
              <a:ea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62156" y="537283"/>
            <a:ext cx="1680882" cy="707886"/>
          </a:xfrm>
          <a:prstGeom prst="rect">
            <a:avLst/>
          </a:prstGeom>
          <a:noFill/>
        </p:spPr>
        <p:txBody>
          <a:bodyPr wrap="square" rtlCol="0">
            <a:spAutoFit/>
          </a:bodyPr>
          <a:lstStyle/>
          <a:p>
            <a:r>
              <a:rPr lang="zh-CN" altLang="en-US" sz="4000" dirty="0">
                <a:solidFill>
                  <a:srgbClr val="C00000"/>
                </a:solidFill>
              </a:rPr>
              <a:t>例</a:t>
            </a:r>
            <a:r>
              <a:rPr lang="en-US" altLang="zh-CN" sz="4000" dirty="0">
                <a:solidFill>
                  <a:srgbClr val="C00000"/>
                </a:solidFill>
              </a:rPr>
              <a:t>3</a:t>
            </a:r>
            <a:r>
              <a:rPr lang="zh-CN" altLang="en-US" sz="4000" dirty="0">
                <a:solidFill>
                  <a:srgbClr val="C00000"/>
                </a:solidFill>
              </a:rPr>
              <a:t>：</a:t>
            </a:r>
            <a:endParaRPr lang="zh-CN" altLang="en-US" sz="4000" dirty="0">
              <a:solidFill>
                <a:srgbClr val="C00000"/>
              </a:solidFill>
            </a:endParaRPr>
          </a:p>
        </p:txBody>
      </p:sp>
      <p:sp>
        <p:nvSpPr>
          <p:cNvPr id="2" name="矩形 1"/>
          <p:cNvSpPr/>
          <p:nvPr/>
        </p:nvSpPr>
        <p:spPr>
          <a:xfrm>
            <a:off x="783478" y="1476988"/>
            <a:ext cx="10103405" cy="332720"/>
          </a:xfrm>
          <a:prstGeom prst="rect">
            <a:avLst/>
          </a:prstGeom>
        </p:spPr>
        <p:txBody>
          <a:bodyPr wrap="square">
            <a:spAutoFit/>
          </a:bodyPr>
          <a:lstStyle/>
          <a:p>
            <a:pPr indent="304800" algn="just">
              <a:lnSpc>
                <a:spcPct val="130000"/>
              </a:lnSpc>
              <a:spcAft>
                <a:spcPts val="0"/>
              </a:spcAft>
            </a:pPr>
            <a:r>
              <a:rPr lang="en-US" altLang="zh-CN" sz="1400" kern="100" dirty="0">
                <a:effectLst/>
                <a:latin typeface="宋体" panose="02010600030101010101" pitchFamily="2" charset="-122"/>
                <a:ea typeface="宋体" panose="02010600030101010101" pitchFamily="2" charset="-122"/>
                <a:cs typeface="Courier New" panose="02070309020205020404" pitchFamily="49" charset="0"/>
              </a:rPr>
              <a:t>  </a:t>
            </a:r>
            <a:endParaRPr lang="zh-CN" altLang="zh-CN" sz="1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文本框 4"/>
          <p:cNvSpPr txBox="1"/>
          <p:nvPr/>
        </p:nvSpPr>
        <p:spPr>
          <a:xfrm>
            <a:off x="8708540" y="5220913"/>
            <a:ext cx="2483200" cy="707886"/>
          </a:xfrm>
          <a:prstGeom prst="rect">
            <a:avLst/>
          </a:prstGeom>
          <a:noFill/>
        </p:spPr>
        <p:txBody>
          <a:bodyPr wrap="square" rtlCol="0">
            <a:spAutoFit/>
          </a:bodyPr>
          <a:lstStyle/>
          <a:p>
            <a:r>
              <a:rPr lang="zh-CN" altLang="en-US" sz="4000" dirty="0">
                <a:solidFill>
                  <a:srgbClr val="FF0000"/>
                </a:solidFill>
              </a:rPr>
              <a:t>答案：</a:t>
            </a:r>
            <a:r>
              <a:rPr lang="en-US" altLang="zh-CN" sz="4000" dirty="0">
                <a:solidFill>
                  <a:srgbClr val="FF0000"/>
                </a:solidFill>
              </a:rPr>
              <a:t>B</a:t>
            </a:r>
            <a:endParaRPr lang="zh-CN" altLang="en-US" sz="4000" dirty="0">
              <a:solidFill>
                <a:srgbClr val="FF0000"/>
              </a:solidFill>
            </a:endParaRPr>
          </a:p>
        </p:txBody>
      </p:sp>
      <p:sp>
        <p:nvSpPr>
          <p:cNvPr id="6" name="矩形 5"/>
          <p:cNvSpPr/>
          <p:nvPr/>
        </p:nvSpPr>
        <p:spPr>
          <a:xfrm>
            <a:off x="845036" y="1323491"/>
            <a:ext cx="10803625" cy="4057521"/>
          </a:xfrm>
          <a:prstGeom prst="rect">
            <a:avLst/>
          </a:prstGeom>
        </p:spPr>
        <p:txBody>
          <a:bodyPr wrap="square">
            <a:spAutoFit/>
          </a:bodyPr>
          <a:lstStyle/>
          <a:p>
            <a:pPr>
              <a:spcBef>
                <a:spcPts val="1000"/>
              </a:spcBef>
            </a:pPr>
            <a:r>
              <a:rPr lang="zh-CN" altLang="zh-CN" sz="2400" dirty="0">
                <a:latin typeface="宋体" panose="02010600030101010101" pitchFamily="2" charset="-122"/>
                <a:ea typeface="宋体" panose="02010600030101010101" pitchFamily="2" charset="-122"/>
              </a:rPr>
              <a:t>（2017年全国1卷</a:t>
            </a:r>
            <a:r>
              <a:rPr lang="en-US" altLang="zh-CN" sz="2400" dirty="0">
                <a:latin typeface="宋体" panose="02010600030101010101" pitchFamily="2" charset="-122"/>
                <a:ea typeface="宋体" panose="02010600030101010101" pitchFamily="2" charset="-122"/>
              </a:rPr>
              <a:t>,</a:t>
            </a:r>
            <a:r>
              <a:rPr lang="zh-CN" altLang="zh-CN" sz="2400" dirty="0">
                <a:latin typeface="宋体" panose="02010600030101010101" pitchFamily="2" charset="-122"/>
                <a:ea typeface="宋体" panose="02010600030101010101" pitchFamily="2" charset="-122"/>
              </a:rPr>
              <a:t>22）传统石油钻井产生了大量的废弃泥浆，占用土地，污染环境，某油气田采用“泥浆不落地处理与循环利用技术”，将废弃泥浆制成免烧砖等，既有效消除了钻井污染隐患，又节约了土地、水泥等资源，钻井废弃泥浆的资源利用佐证了</a:t>
            </a:r>
            <a:r>
              <a:rPr lang="en-US" altLang="zh-CN" sz="2400" dirty="0">
                <a:latin typeface="宋体" panose="02010600030101010101" pitchFamily="2" charset="-122"/>
                <a:ea typeface="宋体" panose="02010600030101010101" pitchFamily="2" charset="-122"/>
              </a:rPr>
              <a:t>   (     )</a:t>
            </a:r>
            <a:endParaRPr lang="zh-CN" altLang="zh-CN" sz="2400" dirty="0">
              <a:latin typeface="宋体" panose="02010600030101010101" pitchFamily="2" charset="-122"/>
              <a:ea typeface="宋体" panose="02010600030101010101" pitchFamily="2" charset="-122"/>
            </a:endParaRPr>
          </a:p>
          <a:p>
            <a:pPr>
              <a:spcBef>
                <a:spcPts val="1000"/>
              </a:spcBef>
            </a:pPr>
            <a:r>
              <a:rPr lang="zh-CN" altLang="zh-CN" sz="2400" dirty="0">
                <a:solidFill>
                  <a:srgbClr val="0070C0"/>
                </a:solidFill>
                <a:latin typeface="宋体" panose="02010600030101010101" pitchFamily="2" charset="-122"/>
                <a:ea typeface="宋体" panose="02010600030101010101" pitchFamily="2" charset="-122"/>
              </a:rPr>
              <a:t>①通过实践活动可以建立事物的新联系</a:t>
            </a:r>
            <a:endParaRPr lang="zh-CN" altLang="zh-CN" sz="2400" dirty="0">
              <a:solidFill>
                <a:srgbClr val="0070C0"/>
              </a:solidFill>
              <a:latin typeface="宋体" panose="02010600030101010101" pitchFamily="2" charset="-122"/>
              <a:ea typeface="宋体" panose="02010600030101010101" pitchFamily="2" charset="-122"/>
            </a:endParaRPr>
          </a:p>
          <a:p>
            <a:pPr>
              <a:spcBef>
                <a:spcPts val="1000"/>
              </a:spcBef>
            </a:pPr>
            <a:r>
              <a:rPr lang="zh-CN" altLang="zh-CN" sz="2400" dirty="0">
                <a:solidFill>
                  <a:srgbClr val="0070C0"/>
                </a:solidFill>
                <a:latin typeface="宋体" panose="02010600030101010101" pitchFamily="2" charset="-122"/>
                <a:ea typeface="宋体" panose="02010600030101010101" pitchFamily="2" charset="-122"/>
              </a:rPr>
              <a:t>②正确发挥主观能动性就能消除客观条件的制约</a:t>
            </a:r>
            <a:endParaRPr lang="zh-CN" altLang="zh-CN" sz="2400" dirty="0">
              <a:solidFill>
                <a:srgbClr val="0070C0"/>
              </a:solidFill>
              <a:latin typeface="宋体" panose="02010600030101010101" pitchFamily="2" charset="-122"/>
              <a:ea typeface="宋体" panose="02010600030101010101" pitchFamily="2" charset="-122"/>
            </a:endParaRPr>
          </a:p>
          <a:p>
            <a:pPr>
              <a:spcBef>
                <a:spcPts val="1000"/>
              </a:spcBef>
            </a:pPr>
            <a:r>
              <a:rPr lang="zh-CN" altLang="zh-CN" sz="2400" dirty="0">
                <a:solidFill>
                  <a:srgbClr val="0070C0"/>
                </a:solidFill>
                <a:latin typeface="宋体" panose="02010600030101010101" pitchFamily="2" charset="-122"/>
                <a:ea typeface="宋体" panose="02010600030101010101" pitchFamily="2" charset="-122"/>
              </a:rPr>
              <a:t>③事物联系的多样性决定于人类实践活动的多样性</a:t>
            </a:r>
            <a:endParaRPr lang="zh-CN" altLang="zh-CN" sz="2400" dirty="0">
              <a:solidFill>
                <a:srgbClr val="0070C0"/>
              </a:solidFill>
              <a:latin typeface="宋体" panose="02010600030101010101" pitchFamily="2" charset="-122"/>
              <a:ea typeface="宋体" panose="02010600030101010101" pitchFamily="2" charset="-122"/>
            </a:endParaRPr>
          </a:p>
          <a:p>
            <a:pPr>
              <a:spcBef>
                <a:spcPts val="1000"/>
              </a:spcBef>
            </a:pPr>
            <a:r>
              <a:rPr lang="zh-CN" altLang="zh-CN" sz="2400" dirty="0">
                <a:solidFill>
                  <a:srgbClr val="0070C0"/>
                </a:solidFill>
                <a:latin typeface="宋体" panose="02010600030101010101" pitchFamily="2" charset="-122"/>
                <a:ea typeface="宋体" panose="02010600030101010101" pitchFamily="2" charset="-122"/>
              </a:rPr>
              <a:t>④把握事物联系的多样性有利于价值的创造性实现</a:t>
            </a:r>
            <a:endParaRPr lang="zh-CN" altLang="zh-CN" sz="2400" dirty="0">
              <a:solidFill>
                <a:srgbClr val="0070C0"/>
              </a:solidFill>
              <a:latin typeface="宋体" panose="02010600030101010101" pitchFamily="2" charset="-122"/>
              <a:ea typeface="宋体" panose="02010600030101010101" pitchFamily="2" charset="-122"/>
            </a:endParaRPr>
          </a:p>
          <a:p>
            <a:pPr>
              <a:spcBef>
                <a:spcPts val="1000"/>
              </a:spcBef>
            </a:pPr>
            <a:r>
              <a:rPr lang="zh-CN" altLang="zh-CN" sz="2400" dirty="0">
                <a:solidFill>
                  <a:srgbClr val="0070C0"/>
                </a:solidFill>
                <a:latin typeface="宋体" panose="02010600030101010101" pitchFamily="2" charset="-122"/>
                <a:ea typeface="宋体" panose="02010600030101010101" pitchFamily="2" charset="-122"/>
              </a:rPr>
              <a:t>A.①②     B.①④    C.②③     D.③④</a:t>
            </a:r>
            <a:endParaRPr lang="zh-CN" altLang="zh-CN" sz="2400" dirty="0">
              <a:solidFill>
                <a:srgbClr val="0070C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500"/>
                                  </p:stCondLst>
                                  <p:childTnLst>
                                    <p:set>
                                      <p:cBhvr>
                                        <p:cTn id="6" dur="1" fill="hold">
                                          <p:stCondLst>
                                            <p:cond delay="9"/>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523875" y="613980"/>
          <a:ext cx="11144250" cy="5786437"/>
        </p:xfrm>
        <a:graphic>
          <a:graphicData uri="http://schemas.openxmlformats.org/drawingml/2006/table">
            <a:tbl>
              <a:tblPr firstRow="1" bandRow="1">
                <a:tableStyleId>{5C22544A-7EE6-4342-B048-85BDC9FD1C3A}</a:tableStyleId>
              </a:tblPr>
              <a:tblGrid>
                <a:gridCol w="2301138"/>
                <a:gridCol w="4386546"/>
                <a:gridCol w="4456566"/>
              </a:tblGrid>
              <a:tr h="705985">
                <a:tc>
                  <a:txBody>
                    <a:bodyPr/>
                    <a:lstStyle/>
                    <a:p>
                      <a:pPr algn="ctr"/>
                      <a:endParaRPr lang="en-US" altLang="zh-CN" sz="800" b="1" dirty="0">
                        <a:solidFill>
                          <a:schemeClr val="bg1"/>
                        </a:solidFill>
                        <a:latin typeface="微软雅黑" panose="020B0503020204020204" charset="-122"/>
                        <a:ea typeface="微软雅黑" panose="020B0503020204020204" charset="-122"/>
                      </a:endParaRPr>
                    </a:p>
                    <a:p>
                      <a:pPr algn="ctr"/>
                      <a:r>
                        <a:rPr lang="zh-CN" altLang="en-US" sz="2800" b="1" dirty="0">
                          <a:solidFill>
                            <a:schemeClr val="bg1"/>
                          </a:solidFill>
                          <a:latin typeface="微软雅黑" panose="020B0503020204020204" charset="-122"/>
                          <a:ea typeface="微软雅黑" panose="020B0503020204020204" charset="-122"/>
                        </a:rPr>
                        <a:t>联系的特点</a:t>
                      </a:r>
                      <a:endParaRPr lang="zh-CN" altLang="en-US" sz="2800" b="1" dirty="0">
                        <a:solidFill>
                          <a:schemeClr val="bg1"/>
                        </a:solidFill>
                        <a:latin typeface="微软雅黑" panose="020B0503020204020204" charset="-122"/>
                        <a:ea typeface="微软雅黑" panose="020B0503020204020204" charset="-122"/>
                      </a:endParaRP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ltLang="zh-CN" sz="800" b="1" dirty="0">
                        <a:solidFill>
                          <a:schemeClr val="bg1"/>
                        </a:solidFill>
                        <a:latin typeface="微软雅黑" panose="020B0503020204020204" charset="-122"/>
                        <a:ea typeface="微软雅黑" panose="020B0503020204020204" charset="-122"/>
                      </a:endParaRPr>
                    </a:p>
                    <a:p>
                      <a:pPr algn="ctr"/>
                      <a:r>
                        <a:rPr lang="zh-CN" altLang="en-US" sz="2800" b="1" dirty="0">
                          <a:solidFill>
                            <a:schemeClr val="bg1"/>
                          </a:solidFill>
                          <a:latin typeface="微软雅黑" panose="020B0503020204020204" charset="-122"/>
                          <a:ea typeface="微软雅黑" panose="020B0503020204020204" charset="-122"/>
                        </a:rPr>
                        <a:t>原理</a:t>
                      </a:r>
                      <a:endParaRPr lang="zh-CN" altLang="en-US" sz="2800" b="1" dirty="0">
                        <a:solidFill>
                          <a:schemeClr val="bg1"/>
                        </a:solidFill>
                        <a:latin typeface="微软雅黑" panose="020B0503020204020204" charset="-122"/>
                        <a:ea typeface="微软雅黑" panose="020B0503020204020204" charset="-122"/>
                      </a:endParaRP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ltLang="zh-CN" sz="800" b="1" dirty="0">
                        <a:solidFill>
                          <a:schemeClr val="bg1"/>
                        </a:solidFill>
                        <a:latin typeface="微软雅黑" panose="020B0503020204020204" charset="-122"/>
                        <a:ea typeface="微软雅黑" panose="020B0503020204020204" charset="-122"/>
                      </a:endParaRPr>
                    </a:p>
                    <a:p>
                      <a:pPr algn="ctr"/>
                      <a:r>
                        <a:rPr lang="zh-CN" altLang="en-US" sz="2800" b="1" dirty="0">
                          <a:solidFill>
                            <a:schemeClr val="bg1"/>
                          </a:solidFill>
                          <a:latin typeface="微软雅黑" panose="020B0503020204020204" charset="-122"/>
                          <a:ea typeface="微软雅黑" panose="020B0503020204020204" charset="-122"/>
                        </a:rPr>
                        <a:t>方法论</a:t>
                      </a:r>
                      <a:endParaRPr lang="zh-CN" altLang="en-US" sz="2800" b="1" dirty="0">
                        <a:solidFill>
                          <a:schemeClr val="bg1"/>
                        </a:solidFill>
                        <a:latin typeface="微软雅黑" panose="020B0503020204020204" charset="-122"/>
                        <a:ea typeface="微软雅黑" panose="020B0503020204020204" charset="-122"/>
                      </a:endParaRP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99546">
                <a:tc>
                  <a:txBody>
                    <a:bodyPr/>
                    <a:lstStyle/>
                    <a:p>
                      <a:pPr algn="ctr"/>
                      <a:endParaRPr lang="en-US" altLang="zh-CN" sz="2800" b="1" dirty="0">
                        <a:latin typeface="微软雅黑" panose="020B0503020204020204" charset="-122"/>
                        <a:ea typeface="微软雅黑" panose="020B0503020204020204" charset="-122"/>
                      </a:endParaRPr>
                    </a:p>
                    <a:p>
                      <a:pPr algn="ctr"/>
                      <a:r>
                        <a:rPr lang="zh-CN" altLang="en-US" sz="2800" b="1" dirty="0">
                          <a:latin typeface="微软雅黑" panose="020B0503020204020204" charset="-122"/>
                          <a:ea typeface="微软雅黑" panose="020B0503020204020204" charset="-122"/>
                        </a:rPr>
                        <a:t>普遍性</a:t>
                      </a:r>
                      <a:endParaRPr lang="zh-CN" altLang="en-US" sz="2800" b="1" dirty="0">
                        <a:latin typeface="微软雅黑" panose="020B0503020204020204" charset="-122"/>
                        <a:ea typeface="微软雅黑" panose="020B0503020204020204" charset="-122"/>
                      </a:endParaRP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2800" b="1" dirty="0">
                        <a:latin typeface="微软雅黑" panose="020B0503020204020204" charset="-122"/>
                        <a:ea typeface="微软雅黑" panose="020B0503020204020204" charset="-122"/>
                      </a:endParaRP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2800" b="1" dirty="0">
                        <a:latin typeface="微软雅黑" panose="020B0503020204020204" charset="-122"/>
                        <a:ea typeface="微软雅黑" panose="020B0503020204020204" charset="-122"/>
                      </a:endParaRP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080681">
                <a:tc>
                  <a:txBody>
                    <a:bodyPr/>
                    <a:lstStyle/>
                    <a:p>
                      <a:pPr algn="ctr"/>
                      <a:endParaRPr lang="en-US" altLang="zh-CN" sz="2800" b="1" dirty="0">
                        <a:latin typeface="微软雅黑" panose="020B0503020204020204" charset="-122"/>
                        <a:ea typeface="微软雅黑" panose="020B0503020204020204" charset="-122"/>
                      </a:endParaRPr>
                    </a:p>
                    <a:p>
                      <a:pPr algn="ctr"/>
                      <a:endParaRPr lang="en-US" altLang="zh-CN" sz="800" b="1" dirty="0">
                        <a:latin typeface="微软雅黑" panose="020B0503020204020204" charset="-122"/>
                        <a:ea typeface="微软雅黑" panose="020B0503020204020204" charset="-122"/>
                      </a:endParaRPr>
                    </a:p>
                    <a:p>
                      <a:pPr algn="ctr"/>
                      <a:endParaRPr lang="en-US" altLang="zh-CN" sz="800" b="1" dirty="0">
                        <a:latin typeface="微软雅黑" panose="020B0503020204020204" charset="-122"/>
                        <a:ea typeface="微软雅黑" panose="020B0503020204020204" charset="-122"/>
                      </a:endParaRPr>
                    </a:p>
                    <a:p>
                      <a:pPr algn="ctr"/>
                      <a:r>
                        <a:rPr lang="zh-CN" altLang="en-US" sz="2800" b="1" dirty="0">
                          <a:latin typeface="微软雅黑" panose="020B0503020204020204" charset="-122"/>
                          <a:ea typeface="微软雅黑" panose="020B0503020204020204" charset="-122"/>
                        </a:rPr>
                        <a:t>客观性</a:t>
                      </a:r>
                      <a:endParaRPr lang="zh-CN" altLang="en-US" sz="2800" b="1" dirty="0">
                        <a:latin typeface="微软雅黑" panose="020B0503020204020204" charset="-122"/>
                        <a:ea typeface="微软雅黑" panose="020B0503020204020204" charset="-122"/>
                      </a:endParaRP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2800" b="1" dirty="0">
                        <a:latin typeface="微软雅黑" panose="020B0503020204020204" charset="-122"/>
                        <a:ea typeface="微软雅黑" panose="020B0503020204020204" charset="-122"/>
                      </a:endParaRP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800" b="1" dirty="0">
                        <a:latin typeface="微软雅黑" panose="020B0503020204020204" charset="-122"/>
                        <a:ea typeface="微软雅黑" panose="020B0503020204020204" charset="-122"/>
                      </a:endParaRP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600225">
                <a:tc>
                  <a:txBody>
                    <a:bodyPr/>
                    <a:lstStyle/>
                    <a:p>
                      <a:pPr algn="ctr"/>
                      <a:endParaRPr lang="en-US" altLang="zh-CN" sz="800" b="1" dirty="0">
                        <a:latin typeface="微软雅黑" panose="020B0503020204020204" charset="-122"/>
                        <a:ea typeface="微软雅黑" panose="020B0503020204020204" charset="-122"/>
                      </a:endParaRPr>
                    </a:p>
                    <a:p>
                      <a:pPr algn="ctr"/>
                      <a:endParaRPr lang="en-US" altLang="zh-CN" sz="800" b="1" dirty="0">
                        <a:latin typeface="微软雅黑" panose="020B0503020204020204" charset="-122"/>
                        <a:ea typeface="微软雅黑" panose="020B0503020204020204" charset="-122"/>
                      </a:endParaRPr>
                    </a:p>
                    <a:p>
                      <a:pPr algn="ctr"/>
                      <a:endParaRPr lang="en-US" altLang="zh-CN" sz="800" b="1" dirty="0">
                        <a:latin typeface="微软雅黑" panose="020B0503020204020204" charset="-122"/>
                        <a:ea typeface="微软雅黑" panose="020B0503020204020204" charset="-122"/>
                      </a:endParaRPr>
                    </a:p>
                    <a:p>
                      <a:pPr algn="ctr"/>
                      <a:endParaRPr lang="en-US" altLang="zh-CN" sz="800" b="1" dirty="0">
                        <a:latin typeface="微软雅黑" panose="020B0503020204020204" charset="-122"/>
                        <a:ea typeface="微软雅黑" panose="020B0503020204020204" charset="-122"/>
                      </a:endParaRPr>
                    </a:p>
                    <a:p>
                      <a:pPr algn="ctr"/>
                      <a:r>
                        <a:rPr lang="zh-CN" altLang="en-US" sz="2800" b="1" dirty="0">
                          <a:latin typeface="微软雅黑" panose="020B0503020204020204" charset="-122"/>
                          <a:ea typeface="微软雅黑" panose="020B0503020204020204" charset="-122"/>
                        </a:rPr>
                        <a:t>多样性</a:t>
                      </a:r>
                      <a:endParaRPr lang="zh-CN" altLang="en-US" sz="2800" b="1" dirty="0">
                        <a:latin typeface="微软雅黑" panose="020B0503020204020204" charset="-122"/>
                        <a:ea typeface="微软雅黑" panose="020B0503020204020204" charset="-122"/>
                      </a:endParaRP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2800" b="1" dirty="0">
                        <a:latin typeface="微软雅黑" panose="020B0503020204020204" charset="-122"/>
                        <a:ea typeface="微软雅黑" panose="020B0503020204020204" charset="-122"/>
                      </a:endParaRP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2800" b="1" dirty="0">
                        <a:latin typeface="微软雅黑" panose="020B0503020204020204" charset="-122"/>
                        <a:ea typeface="微软雅黑" panose="020B0503020204020204" charset="-122"/>
                      </a:endParaRP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extBox 4"/>
          <p:cNvSpPr txBox="1">
            <a:spLocks noChangeArrowheads="1"/>
          </p:cNvSpPr>
          <p:nvPr/>
        </p:nvSpPr>
        <p:spPr bwMode="auto">
          <a:xfrm>
            <a:off x="3170994" y="1532387"/>
            <a:ext cx="39290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a:latin typeface="黑体" panose="02010609060101010101" pitchFamily="49" charset="-122"/>
                <a:ea typeface="黑体" panose="02010609060101010101" pitchFamily="49" charset="-122"/>
              </a:rPr>
              <a:t>世界是一个普遍联系</a:t>
            </a:r>
            <a:endParaRPr lang="en-US" altLang="zh-CN" sz="2800" b="1" dirty="0">
              <a:latin typeface="黑体" panose="02010609060101010101" pitchFamily="49" charset="-122"/>
              <a:ea typeface="黑体" panose="02010609060101010101" pitchFamily="49" charset="-122"/>
            </a:endParaRPr>
          </a:p>
          <a:p>
            <a:r>
              <a:rPr lang="en-US" altLang="zh-CN" sz="2800" b="1" dirty="0">
                <a:latin typeface="黑体" panose="02010609060101010101" pitchFamily="49" charset="-122"/>
                <a:ea typeface="黑体" panose="02010609060101010101" pitchFamily="49" charset="-122"/>
              </a:rPr>
              <a:t>    </a:t>
            </a:r>
            <a:r>
              <a:rPr lang="zh-CN" altLang="en-US" sz="2800" b="1" dirty="0">
                <a:latin typeface="黑体" panose="02010609060101010101" pitchFamily="49" charset="-122"/>
                <a:ea typeface="黑体" panose="02010609060101010101" pitchFamily="49" charset="-122"/>
              </a:rPr>
              <a:t>的有机整体</a:t>
            </a:r>
            <a:endParaRPr lang="zh-CN" altLang="en-US" sz="2800" b="1" dirty="0">
              <a:latin typeface="黑体" panose="02010609060101010101" pitchFamily="49" charset="-122"/>
              <a:ea typeface="黑体" panose="02010609060101010101" pitchFamily="49" charset="-122"/>
            </a:endParaRPr>
          </a:p>
        </p:txBody>
      </p:sp>
      <p:sp>
        <p:nvSpPr>
          <p:cNvPr id="6" name="TextBox 5"/>
          <p:cNvSpPr txBox="1">
            <a:spLocks noChangeArrowheads="1"/>
          </p:cNvSpPr>
          <p:nvPr/>
        </p:nvSpPr>
        <p:spPr bwMode="auto">
          <a:xfrm>
            <a:off x="7508545" y="1498493"/>
            <a:ext cx="39290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a:latin typeface="黑体" panose="02010609060101010101" pitchFamily="49" charset="-122"/>
                <a:ea typeface="黑体" panose="02010609060101010101" pitchFamily="49" charset="-122"/>
              </a:rPr>
              <a:t>要坚持联系的观点看问题，反对孤立的观点。</a:t>
            </a:r>
            <a:endParaRPr lang="zh-CN" altLang="en-US" sz="2800" b="1" dirty="0">
              <a:latin typeface="黑体" panose="02010609060101010101" pitchFamily="49" charset="-122"/>
              <a:ea typeface="黑体" panose="02010609060101010101" pitchFamily="49" charset="-122"/>
            </a:endParaRPr>
          </a:p>
        </p:txBody>
      </p:sp>
      <p:sp>
        <p:nvSpPr>
          <p:cNvPr id="7" name="TextBox 6"/>
          <p:cNvSpPr txBox="1">
            <a:spLocks noChangeArrowheads="1"/>
          </p:cNvSpPr>
          <p:nvPr/>
        </p:nvSpPr>
        <p:spPr bwMode="auto">
          <a:xfrm>
            <a:off x="2952751" y="3103372"/>
            <a:ext cx="42148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a:latin typeface="黑体" panose="02010609060101010101" pitchFamily="49" charset="-122"/>
                <a:ea typeface="黑体" panose="02010609060101010101" pitchFamily="49" charset="-122"/>
              </a:rPr>
              <a:t>联系是事物本身所固有的</a:t>
            </a:r>
            <a:endParaRPr lang="en-US" altLang="zh-CN" sz="2800" b="1" dirty="0">
              <a:latin typeface="黑体" panose="02010609060101010101" pitchFamily="49" charset="-122"/>
              <a:ea typeface="黑体" panose="02010609060101010101" pitchFamily="49" charset="-122"/>
            </a:endParaRPr>
          </a:p>
          <a:p>
            <a:r>
              <a:rPr lang="zh-CN" altLang="en-US" sz="2800" b="1" dirty="0">
                <a:latin typeface="黑体" panose="02010609060101010101" pitchFamily="49" charset="-122"/>
                <a:ea typeface="黑体" panose="02010609060101010101" pitchFamily="49" charset="-122"/>
              </a:rPr>
              <a:t>  不以人的意志为转移</a:t>
            </a:r>
            <a:endParaRPr lang="zh-CN" altLang="en-US" sz="2800" b="1" dirty="0">
              <a:latin typeface="黑体" panose="02010609060101010101" pitchFamily="49" charset="-122"/>
              <a:ea typeface="黑体" panose="02010609060101010101" pitchFamily="49" charset="-122"/>
            </a:endParaRPr>
          </a:p>
        </p:txBody>
      </p:sp>
      <p:sp>
        <p:nvSpPr>
          <p:cNvPr id="8" name="TextBox 7"/>
          <p:cNvSpPr txBox="1">
            <a:spLocks noChangeArrowheads="1"/>
          </p:cNvSpPr>
          <p:nvPr/>
        </p:nvSpPr>
        <p:spPr bwMode="auto">
          <a:xfrm>
            <a:off x="7381875" y="2814828"/>
            <a:ext cx="42862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chemeClr val="folHlink"/>
              </a:buClr>
              <a:buSzPct val="60000"/>
            </a:pPr>
            <a:r>
              <a:rPr lang="zh-CN" altLang="en-US" sz="2400" b="1" dirty="0">
                <a:latin typeface="黑体" panose="02010609060101010101" pitchFamily="49" charset="-122"/>
                <a:ea typeface="黑体" panose="02010609060101010101" pitchFamily="49" charset="-122"/>
              </a:rPr>
              <a:t>要求我们从事物</a:t>
            </a:r>
            <a:r>
              <a:rPr lang="zh-CN" altLang="en-US" sz="2400" b="1" dirty="0">
                <a:solidFill>
                  <a:srgbClr val="FF0000"/>
                </a:solidFill>
                <a:latin typeface="黑体" panose="02010609060101010101" pitchFamily="49" charset="-122"/>
                <a:ea typeface="黑体" panose="02010609060101010101" pitchFamily="49" charset="-122"/>
              </a:rPr>
              <a:t>固有的联系</a:t>
            </a:r>
            <a:r>
              <a:rPr lang="zh-CN" altLang="en-US" sz="2400" b="1" dirty="0">
                <a:latin typeface="黑体" panose="02010609060101010101" pitchFamily="49" charset="-122"/>
                <a:ea typeface="黑体" panose="02010609060101010101" pitchFamily="49" charset="-122"/>
              </a:rPr>
              <a:t>中把握事物，切记主观随意性；</a:t>
            </a:r>
            <a:r>
              <a:rPr lang="en-US" altLang="zh-CN" sz="2400" b="1" dirty="0" err="1">
                <a:latin typeface="黑体" panose="02010609060101010101" pitchFamily="49" charset="-122"/>
                <a:ea typeface="黑体" panose="02010609060101010101" pitchFamily="49" charset="-122"/>
              </a:rPr>
              <a:t>人们可以</a:t>
            </a:r>
            <a:r>
              <a:rPr lang="en-US" altLang="zh-CN" sz="2400" b="1" dirty="0" err="1">
                <a:solidFill>
                  <a:srgbClr val="FF0000"/>
                </a:solidFill>
                <a:latin typeface="黑体" panose="02010609060101010101" pitchFamily="49" charset="-122"/>
                <a:ea typeface="黑体" panose="02010609060101010101" pitchFamily="49" charset="-122"/>
              </a:rPr>
              <a:t>根据事物的固有联系</a:t>
            </a:r>
            <a:r>
              <a:rPr lang="en-US" altLang="zh-CN" sz="2400" b="1" dirty="0" err="1">
                <a:latin typeface="黑体" panose="02010609060101010101" pitchFamily="49" charset="-122"/>
                <a:ea typeface="黑体" panose="02010609060101010101" pitchFamily="49" charset="-122"/>
              </a:rPr>
              <a:t>改变事物的状态，建立新的具体联系</a:t>
            </a:r>
            <a:r>
              <a:rPr lang="en-US" altLang="zh-CN" sz="2400" b="1" dirty="0">
                <a:latin typeface="黑体" panose="02010609060101010101" pitchFamily="49" charset="-122"/>
                <a:ea typeface="黑体" panose="02010609060101010101" pitchFamily="49" charset="-122"/>
              </a:rPr>
              <a:t>。</a:t>
            </a:r>
            <a:endParaRPr lang="en-US" altLang="zh-CN" sz="2400" b="1" dirty="0">
              <a:latin typeface="黑体" panose="02010609060101010101" pitchFamily="49" charset="-122"/>
              <a:ea typeface="黑体" panose="02010609060101010101" pitchFamily="49" charset="-122"/>
            </a:endParaRPr>
          </a:p>
          <a:p>
            <a:endParaRPr lang="zh-CN" altLang="en-US" sz="2400" b="1" dirty="0">
              <a:latin typeface="黑体" panose="02010609060101010101" pitchFamily="49" charset="-122"/>
              <a:ea typeface="黑体" panose="02010609060101010101" pitchFamily="49" charset="-122"/>
            </a:endParaRPr>
          </a:p>
        </p:txBody>
      </p:sp>
      <p:sp>
        <p:nvSpPr>
          <p:cNvPr id="9" name="文本框 2"/>
          <p:cNvSpPr txBox="1">
            <a:spLocks noChangeArrowheads="1"/>
          </p:cNvSpPr>
          <p:nvPr/>
        </p:nvSpPr>
        <p:spPr bwMode="auto">
          <a:xfrm>
            <a:off x="7381875" y="4860215"/>
            <a:ext cx="44529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a:latin typeface="黑体" panose="02010609060101010101" pitchFamily="49" charset="-122"/>
                <a:ea typeface="黑体" panose="02010609060101010101" pitchFamily="49" charset="-122"/>
              </a:rPr>
              <a:t>把握事物的存在和发展的条件，</a:t>
            </a:r>
            <a:r>
              <a:rPr lang="zh-CN" altLang="en-US" sz="2800" b="1" dirty="0">
                <a:solidFill>
                  <a:srgbClr val="FF0000"/>
                </a:solidFill>
                <a:latin typeface="黑体" panose="02010609060101010101" pitchFamily="49" charset="-122"/>
                <a:ea typeface="黑体" panose="02010609060101010101" pitchFamily="49" charset="-122"/>
              </a:rPr>
              <a:t>一切以时间、地点和条件为转移。</a:t>
            </a:r>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10" name="TextBox 9"/>
          <p:cNvSpPr txBox="1">
            <a:spLocks noChangeArrowheads="1"/>
          </p:cNvSpPr>
          <p:nvPr/>
        </p:nvSpPr>
        <p:spPr bwMode="auto">
          <a:xfrm>
            <a:off x="2885245" y="5290755"/>
            <a:ext cx="42148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latin typeface="黑体" panose="02010609060101010101" pitchFamily="49" charset="-122"/>
                <a:ea typeface="黑体" panose="02010609060101010101" pitchFamily="49" charset="-122"/>
              </a:rPr>
              <a:t>事物的联系是多种多样的</a:t>
            </a:r>
            <a:endParaRPr lang="zh-CN" altLang="en-US" sz="2800" b="1" dirty="0">
              <a:latin typeface="黑体" panose="02010609060101010101" pitchFamily="49" charset="-122"/>
              <a:ea typeface="黑体" panose="02010609060101010101" pitchFamily="49"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amond(in)">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ppt_x</p:attrName>
                                        </p:attrNameLst>
                                      </p:cBhvr>
                                      <p:tavLst>
                                        <p:tav tm="0">
                                          <p:val>
                                            <p:strVal val="#ppt_x"/>
                                          </p:val>
                                        </p:tav>
                                        <p:tav tm="100000">
                                          <p:val>
                                            <p:strVal val="#ppt_x"/>
                                          </p:val>
                                        </p:tav>
                                      </p:tavLst>
                                    </p:anim>
                                    <p:anim calcmode="lin" valueType="num">
                                      <p:cBhvr>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p:nvPr/>
        </p:nvSpPr>
        <p:spPr>
          <a:xfrm>
            <a:off x="292369" y="911010"/>
            <a:ext cx="6267457" cy="648896"/>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0170" tIns="46990" rIns="90170" bIns="46990">
            <a:spAutoFit/>
          </a:bodyPr>
          <a:lstStyle/>
          <a:p>
            <a:pPr algn="ctr">
              <a:defRPr/>
            </a:pPr>
            <a:r>
              <a:rPr lang="zh-CN" altLang="zh-CN" sz="3600" b="1" noProof="1">
                <a:solidFill>
                  <a:schemeClr val="accent1"/>
                </a:solidFill>
                <a:latin typeface="华文隶书" panose="02010800040101010101" pitchFamily="2" charset="-122"/>
                <a:ea typeface="华文隶书" panose="02010800040101010101" pitchFamily="2" charset="-122"/>
                <a:cs typeface="华文琥珀" panose="02010800040101010101" pitchFamily="2" charset="-122"/>
              </a:rPr>
              <a:t>明</a:t>
            </a:r>
            <a:r>
              <a:rPr lang="zh-CN" altLang="zh-CN" sz="3600" b="1" noProof="1">
                <a:solidFill>
                  <a:schemeClr val="accent1"/>
                </a:solidFill>
                <a:latin typeface="华文隶书" panose="02010800040101010101" pitchFamily="2" charset="-122"/>
                <a:ea typeface="华文隶书" panose="02010800040101010101" pitchFamily="2" charset="-122"/>
                <a:cs typeface="华文琥珀" panose="02010800040101010101" pitchFamily="2" charset="-122"/>
                <a:sym typeface="+mn-ea"/>
              </a:rPr>
              <a:t>确</a:t>
            </a:r>
            <a:r>
              <a:rPr lang="zh-CN" altLang="en-US" sz="3600" b="1" noProof="1">
                <a:solidFill>
                  <a:schemeClr val="accent1"/>
                </a:solidFill>
                <a:latin typeface="华文隶书" panose="02010800040101010101" pitchFamily="2" charset="-122"/>
                <a:ea typeface="华文隶书" panose="02010800040101010101" pitchFamily="2" charset="-122"/>
                <a:cs typeface="华文琥珀" panose="02010800040101010101" pitchFamily="2" charset="-122"/>
                <a:sym typeface="+mn-ea"/>
              </a:rPr>
              <a:t>关于</a:t>
            </a:r>
            <a:r>
              <a:rPr lang="zh-CN" altLang="zh-CN" sz="3600" b="1" noProof="1">
                <a:solidFill>
                  <a:schemeClr val="accent1"/>
                </a:solidFill>
                <a:latin typeface="华文隶书" panose="02010800040101010101" pitchFamily="2" charset="-122"/>
                <a:ea typeface="华文隶书" panose="02010800040101010101" pitchFamily="2" charset="-122"/>
                <a:cs typeface="华文琥珀" panose="02010800040101010101" pitchFamily="2" charset="-122"/>
                <a:sym typeface="+mn-ea"/>
              </a:rPr>
              <a:t>联系的三个</a:t>
            </a:r>
            <a:r>
              <a:rPr lang="zh-CN" altLang="zh-CN" sz="3600" b="1" noProof="1">
                <a:solidFill>
                  <a:srgbClr val="FF0000"/>
                </a:solidFill>
                <a:latin typeface="华文隶书" panose="02010800040101010101" pitchFamily="2" charset="-122"/>
                <a:ea typeface="华文隶书" panose="02010800040101010101" pitchFamily="2" charset="-122"/>
                <a:cs typeface="华文琥珀" panose="02010800040101010101" pitchFamily="2" charset="-122"/>
                <a:sym typeface="+mn-ea"/>
              </a:rPr>
              <a:t>不等式</a:t>
            </a:r>
            <a:endParaRPr lang="zh-CN" altLang="zh-CN" sz="3600" b="1" noProof="1">
              <a:solidFill>
                <a:srgbClr val="FF0000"/>
              </a:solidFill>
              <a:latin typeface="华文隶书" panose="02010800040101010101" pitchFamily="2" charset="-122"/>
              <a:ea typeface="华文隶书" panose="02010800040101010101" pitchFamily="2" charset="-122"/>
              <a:cs typeface="华文琥珀" panose="02010800040101010101" pitchFamily="2" charset="-122"/>
              <a:sym typeface="+mn-ea"/>
            </a:endParaRPr>
          </a:p>
        </p:txBody>
      </p:sp>
      <p:sp>
        <p:nvSpPr>
          <p:cNvPr id="5" name="文本框 4"/>
          <p:cNvSpPr txBox="1">
            <a:spLocks noChangeArrowheads="1"/>
          </p:cNvSpPr>
          <p:nvPr/>
        </p:nvSpPr>
        <p:spPr bwMode="auto">
          <a:xfrm>
            <a:off x="522149" y="1686980"/>
            <a:ext cx="1133633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rgbClr val="FF0000"/>
                </a:solidFill>
                <a:latin typeface="黑体" panose="02010609060101010101" pitchFamily="49" charset="-122"/>
                <a:ea typeface="黑体" panose="02010609060101010101" pitchFamily="49" charset="-122"/>
              </a:rPr>
              <a:t>(1)普遍联系≠任何两个事物之间都存在联系</a:t>
            </a:r>
            <a:endParaRPr lang="zh-CN" altLang="en-US" sz="2400" b="1" dirty="0">
              <a:solidFill>
                <a:srgbClr val="FF0000"/>
              </a:solidFill>
              <a:latin typeface="黑体" panose="02010609060101010101" pitchFamily="49" charset="-122"/>
              <a:ea typeface="黑体" panose="02010609060101010101" pitchFamily="49" charset="-122"/>
            </a:endParaRPr>
          </a:p>
          <a:p>
            <a:r>
              <a:rPr lang="zh-CN" altLang="en-US" sz="2400" b="1" dirty="0">
                <a:latin typeface="黑体" panose="02010609060101010101" pitchFamily="49" charset="-122"/>
                <a:ea typeface="黑体" panose="02010609060101010101" pitchFamily="49" charset="-122"/>
              </a:rPr>
              <a:t>    事物是普遍联系的，但联系又是具体的、有条件的，联系的普遍性并不等于任何两个事物之间都存在联系。</a:t>
            </a:r>
            <a:endParaRPr lang="en-US" altLang="zh-CN" sz="2400" b="1" dirty="0">
              <a:latin typeface="黑体" panose="02010609060101010101" pitchFamily="49" charset="-122"/>
              <a:ea typeface="黑体" panose="02010609060101010101" pitchFamily="49" charset="-122"/>
            </a:endParaRPr>
          </a:p>
          <a:p>
            <a:endParaRPr lang="zh-CN" altLang="en-US" sz="2400" b="1" dirty="0">
              <a:latin typeface="黑体" panose="02010609060101010101" pitchFamily="49" charset="-122"/>
              <a:ea typeface="黑体" panose="02010609060101010101" pitchFamily="49" charset="-122"/>
            </a:endParaRPr>
          </a:p>
          <a:p>
            <a:r>
              <a:rPr lang="zh-CN" altLang="en-US" sz="2400" b="1" dirty="0">
                <a:solidFill>
                  <a:srgbClr val="FF0000"/>
                </a:solidFill>
                <a:latin typeface="黑体" panose="02010609060101010101" pitchFamily="49" charset="-122"/>
                <a:ea typeface="黑体" panose="02010609060101010101" pitchFamily="49" charset="-122"/>
              </a:rPr>
              <a:t>(2)联系的客观性≠事物的联系是不变的</a:t>
            </a:r>
            <a:endParaRPr lang="zh-CN" altLang="en-US" sz="2400" b="1" dirty="0">
              <a:latin typeface="黑体" panose="02010609060101010101" pitchFamily="49" charset="-122"/>
              <a:ea typeface="黑体" panose="02010609060101010101" pitchFamily="49" charset="-122"/>
            </a:endParaRPr>
          </a:p>
          <a:p>
            <a:r>
              <a:rPr lang="zh-CN" altLang="en-US" sz="2400" b="1" dirty="0">
                <a:latin typeface="黑体" panose="02010609060101010101" pitchFamily="49" charset="-122"/>
                <a:ea typeface="黑体" panose="02010609060101010101" pitchFamily="49" charset="-122"/>
              </a:rPr>
              <a:t>   任何事物都是不断运动变化发展的。</a:t>
            </a:r>
            <a:endParaRPr lang="en-US" altLang="zh-CN" sz="2400" b="1" dirty="0">
              <a:latin typeface="黑体" panose="02010609060101010101" pitchFamily="49" charset="-122"/>
              <a:ea typeface="黑体" panose="02010609060101010101" pitchFamily="49" charset="-122"/>
            </a:endParaRPr>
          </a:p>
          <a:p>
            <a:endParaRPr lang="zh-CN" altLang="en-US" sz="2400" b="1" dirty="0">
              <a:latin typeface="黑体" panose="02010609060101010101" pitchFamily="49" charset="-122"/>
              <a:ea typeface="黑体" panose="02010609060101010101" pitchFamily="49" charset="-122"/>
            </a:endParaRPr>
          </a:p>
          <a:p>
            <a:r>
              <a:rPr lang="zh-CN" altLang="en-US" sz="2400" b="1" dirty="0">
                <a:solidFill>
                  <a:srgbClr val="FF0000"/>
                </a:solidFill>
                <a:latin typeface="黑体" panose="02010609060101010101" pitchFamily="49" charset="-122"/>
                <a:ea typeface="黑体" panose="02010609060101010101" pitchFamily="49" charset="-122"/>
              </a:rPr>
              <a:t>(3)人们可以根据事物固有的联系建立新的具体联系≠人们可以任意建立联系</a:t>
            </a:r>
            <a:endParaRPr lang="zh-CN" altLang="en-US" sz="2400" b="1" dirty="0">
              <a:solidFill>
                <a:srgbClr val="FF0000"/>
              </a:solidFill>
              <a:latin typeface="黑体" panose="02010609060101010101" pitchFamily="49" charset="-122"/>
              <a:ea typeface="黑体" panose="02010609060101010101" pitchFamily="49" charset="-122"/>
            </a:endParaRPr>
          </a:p>
          <a:p>
            <a:r>
              <a:rPr lang="zh-CN" altLang="en-US" sz="2400" b="1" dirty="0">
                <a:latin typeface="黑体" panose="02010609060101010101" pitchFamily="49" charset="-122"/>
                <a:ea typeface="黑体" panose="02010609060101010101" pitchFamily="49" charset="-122"/>
              </a:rPr>
              <a:t>   联系是客观的，人们可以发挥主观能动性在实践的基础上建立新的联系，</a:t>
            </a:r>
            <a:endParaRPr lang="en-US" altLang="zh-CN" sz="2400" b="1" dirty="0">
              <a:latin typeface="黑体" panose="02010609060101010101" pitchFamily="49" charset="-122"/>
              <a:ea typeface="黑体" panose="02010609060101010101" pitchFamily="49" charset="-122"/>
            </a:endParaRPr>
          </a:p>
          <a:p>
            <a:r>
              <a:rPr lang="en-US" altLang="zh-CN" sz="2400" b="1" dirty="0">
                <a:latin typeface="黑体" panose="02010609060101010101" pitchFamily="49" charset="-122"/>
                <a:ea typeface="黑体" panose="02010609060101010101" pitchFamily="49" charset="-122"/>
              </a:rPr>
              <a:t>   </a:t>
            </a:r>
            <a:r>
              <a:rPr lang="zh-CN" altLang="en-US" sz="2400" b="1" dirty="0">
                <a:latin typeface="黑体" panose="02010609060101010101" pitchFamily="49" charset="-122"/>
                <a:ea typeface="黑体" panose="02010609060101010101" pitchFamily="49" charset="-122"/>
              </a:rPr>
              <a:t>其</a:t>
            </a:r>
            <a:r>
              <a:rPr lang="zh-CN" altLang="en-US" sz="2400" b="1" dirty="0">
                <a:solidFill>
                  <a:srgbClr val="FF0000"/>
                </a:solidFill>
                <a:latin typeface="黑体" panose="02010609060101010101" pitchFamily="49" charset="-122"/>
                <a:ea typeface="黑体" panose="02010609060101010101" pitchFamily="49" charset="-122"/>
              </a:rPr>
              <a:t>根据是事物固有的联系而不是自己的需要。</a:t>
            </a:r>
            <a:endParaRPr lang="zh-CN" altLang="en-US" sz="2400" b="1" dirty="0">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164574" y="330099"/>
            <a:ext cx="3036408" cy="1015663"/>
          </a:xfrm>
          <a:prstGeom prst="rect">
            <a:avLst/>
          </a:prstGeom>
          <a:noFill/>
        </p:spPr>
        <p:txBody>
          <a:bodyPr wrap="none" rtlCol="0">
            <a:spAutoFit/>
            <a:scene3d>
              <a:camera prst="orthographicFront"/>
              <a:lightRig rig="threePt" dir="t"/>
            </a:scene3d>
            <a:sp3d contourW="12700"/>
          </a:bodyPr>
          <a:lstStyle/>
          <a:p>
            <a:pPr algn="ctr"/>
            <a:r>
              <a:rPr lang="zh-CN" altLang="en-US" sz="6000" dirty="0">
                <a:solidFill>
                  <a:schemeClr val="tx1">
                    <a:lumMod val="65000"/>
                    <a:lumOff val="35000"/>
                  </a:schemeClr>
                </a:solidFill>
                <a:latin typeface="华文行楷" panose="02010800040101010101" pitchFamily="2" charset="-122"/>
                <a:ea typeface="华文行楷" panose="02010800040101010101" pitchFamily="2" charset="-122"/>
              </a:rPr>
              <a:t>目       录</a:t>
            </a:r>
            <a:endParaRPr lang="zh-CN" altLang="en-US" sz="6000" dirty="0">
              <a:solidFill>
                <a:schemeClr val="tx1">
                  <a:lumMod val="65000"/>
                  <a:lumOff val="35000"/>
                </a:schemeClr>
              </a:solidFill>
              <a:latin typeface="华文行楷" panose="02010800040101010101" pitchFamily="2" charset="-122"/>
              <a:ea typeface="华文行楷" panose="02010800040101010101" pitchFamily="2" charset="-122"/>
            </a:endParaRPr>
          </a:p>
        </p:txBody>
      </p:sp>
      <p:grpSp>
        <p:nvGrpSpPr>
          <p:cNvPr id="34" name="组合 33"/>
          <p:cNvGrpSpPr/>
          <p:nvPr/>
        </p:nvGrpSpPr>
        <p:grpSpPr>
          <a:xfrm>
            <a:off x="5500755" y="1621532"/>
            <a:ext cx="4367423" cy="904863"/>
            <a:chOff x="5610225" y="1750228"/>
            <a:chExt cx="4367423" cy="904863"/>
          </a:xfrm>
        </p:grpSpPr>
        <p:grpSp>
          <p:nvGrpSpPr>
            <p:cNvPr id="5" name="组合 4"/>
            <p:cNvGrpSpPr/>
            <p:nvPr/>
          </p:nvGrpSpPr>
          <p:grpSpPr>
            <a:xfrm>
              <a:off x="5610225" y="1750228"/>
              <a:ext cx="4027421" cy="904863"/>
              <a:chOff x="34279" y="2179064"/>
              <a:chExt cx="5265673" cy="1183070"/>
            </a:xfrm>
          </p:grpSpPr>
          <p:sp>
            <p:nvSpPr>
              <p:cNvPr id="3" name="文本框 2"/>
              <p:cNvSpPr txBox="1"/>
              <p:nvPr/>
            </p:nvSpPr>
            <p:spPr>
              <a:xfrm>
                <a:off x="1347426" y="2419785"/>
                <a:ext cx="3952526" cy="651058"/>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algn="l"/>
                <a:r>
                  <a:rPr lang="zh-CN" altLang="en-US" b="0" dirty="0">
                    <a:latin typeface="汉仪趣黑W" panose="00020600040101010101" pitchFamily="18" charset="-122"/>
                    <a:ea typeface="汉仪趣黑W" panose="00020600040101010101" pitchFamily="18" charset="-122"/>
                  </a:rPr>
                  <a:t>高考链接</a:t>
                </a:r>
                <a:endParaRPr lang="zh-CN" altLang="en-US" b="0" dirty="0">
                  <a:latin typeface="汉仪趣黑W" panose="00020600040101010101" pitchFamily="18" charset="-122"/>
                  <a:ea typeface="汉仪趣黑W" panose="00020600040101010101" pitchFamily="18" charset="-122"/>
                </a:endParaRPr>
              </a:p>
            </p:txBody>
          </p:sp>
          <p:sp>
            <p:nvSpPr>
              <p:cNvPr id="12" name="文本框 11"/>
              <p:cNvSpPr txBox="1"/>
              <p:nvPr/>
            </p:nvSpPr>
            <p:spPr>
              <a:xfrm>
                <a:off x="34279" y="2179064"/>
                <a:ext cx="1323316" cy="1183070"/>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algn="r"/>
                <a:r>
                  <a:rPr lang="en-US" altLang="zh-CN" sz="4400" b="0" dirty="0">
                    <a:latin typeface="汉仪趣黑W" panose="00020600040101010101" pitchFamily="18" charset="-122"/>
                    <a:ea typeface="汉仪趣黑W" panose="00020600040101010101" pitchFamily="18" charset="-122"/>
                  </a:rPr>
                  <a:t>01.</a:t>
                </a:r>
                <a:endParaRPr lang="zh-CN" altLang="en-US" sz="4400" b="0" dirty="0">
                  <a:latin typeface="汉仪趣黑W" panose="00020600040101010101" pitchFamily="18" charset="-122"/>
                  <a:ea typeface="汉仪趣黑W" panose="00020600040101010101" pitchFamily="18" charset="-122"/>
                </a:endParaRPr>
              </a:p>
            </p:txBody>
          </p:sp>
        </p:grpSp>
        <p:sp>
          <p:nvSpPr>
            <p:cNvPr id="11" name="任意多边形 10"/>
            <p:cNvSpPr/>
            <p:nvPr/>
          </p:nvSpPr>
          <p:spPr>
            <a:xfrm>
              <a:off x="5682778" y="1941072"/>
              <a:ext cx="4294870" cy="578221"/>
            </a:xfrm>
            <a:custGeom>
              <a:avLst/>
              <a:gdLst>
                <a:gd name="connsiteX0" fmla="*/ 128954 w 6722970"/>
                <a:gd name="connsiteY0" fmla="*/ 13620 h 837912"/>
                <a:gd name="connsiteX1" fmla="*/ 820616 w 6722970"/>
                <a:gd name="connsiteY1" fmla="*/ 1897 h 837912"/>
                <a:gd name="connsiteX2" fmla="*/ 2121877 w 6722970"/>
                <a:gd name="connsiteY2" fmla="*/ 48789 h 837912"/>
                <a:gd name="connsiteX3" fmla="*/ 3692769 w 6722970"/>
                <a:gd name="connsiteY3" fmla="*/ 13620 h 837912"/>
                <a:gd name="connsiteX4" fmla="*/ 4794739 w 6722970"/>
                <a:gd name="connsiteY4" fmla="*/ 25343 h 837912"/>
                <a:gd name="connsiteX5" fmla="*/ 6260123 w 6722970"/>
                <a:gd name="connsiteY5" fmla="*/ 25343 h 837912"/>
                <a:gd name="connsiteX6" fmla="*/ 6658708 w 6722970"/>
                <a:gd name="connsiteY6" fmla="*/ 60512 h 837912"/>
                <a:gd name="connsiteX7" fmla="*/ 6717323 w 6722970"/>
                <a:gd name="connsiteY7" fmla="*/ 423928 h 837912"/>
                <a:gd name="connsiteX8" fmla="*/ 6682154 w 6722970"/>
                <a:gd name="connsiteY8" fmla="*/ 775620 h 837912"/>
                <a:gd name="connsiteX9" fmla="*/ 6377354 w 6722970"/>
                <a:gd name="connsiteY9" fmla="*/ 787343 h 837912"/>
                <a:gd name="connsiteX10" fmla="*/ 5638800 w 6722970"/>
                <a:gd name="connsiteY10" fmla="*/ 822512 h 837912"/>
                <a:gd name="connsiteX11" fmla="*/ 4806462 w 6722970"/>
                <a:gd name="connsiteY11" fmla="*/ 810789 h 837912"/>
                <a:gd name="connsiteX12" fmla="*/ 3528646 w 6722970"/>
                <a:gd name="connsiteY12" fmla="*/ 810789 h 837912"/>
                <a:gd name="connsiteX13" fmla="*/ 2602523 w 6722970"/>
                <a:gd name="connsiteY13" fmla="*/ 799066 h 837912"/>
                <a:gd name="connsiteX14" fmla="*/ 1559169 w 6722970"/>
                <a:gd name="connsiteY14" fmla="*/ 822512 h 837912"/>
                <a:gd name="connsiteX15" fmla="*/ 269631 w 6722970"/>
                <a:gd name="connsiteY15" fmla="*/ 834235 h 837912"/>
                <a:gd name="connsiteX16" fmla="*/ 46893 w 6722970"/>
                <a:gd name="connsiteY16" fmla="*/ 822512 h 837912"/>
                <a:gd name="connsiteX17" fmla="*/ 11723 w 6722970"/>
                <a:gd name="connsiteY17" fmla="*/ 681835 h 837912"/>
                <a:gd name="connsiteX18" fmla="*/ 0 w 6722970"/>
                <a:gd name="connsiteY18" fmla="*/ 365312 h 837912"/>
                <a:gd name="connsiteX19" fmla="*/ 11723 w 6722970"/>
                <a:gd name="connsiteY19" fmla="*/ 83959 h 83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2970" h="837912">
                  <a:moveTo>
                    <a:pt x="128954" y="13620"/>
                  </a:moveTo>
                  <a:cubicBezTo>
                    <a:pt x="308708" y="4828"/>
                    <a:pt x="488462" y="-3964"/>
                    <a:pt x="820616" y="1897"/>
                  </a:cubicBezTo>
                  <a:cubicBezTo>
                    <a:pt x="1152770" y="7758"/>
                    <a:pt x="1643185" y="46835"/>
                    <a:pt x="2121877" y="48789"/>
                  </a:cubicBezTo>
                  <a:cubicBezTo>
                    <a:pt x="2600569" y="50743"/>
                    <a:pt x="3692769" y="13620"/>
                    <a:pt x="3692769" y="13620"/>
                  </a:cubicBezTo>
                  <a:lnTo>
                    <a:pt x="4794739" y="25343"/>
                  </a:lnTo>
                  <a:lnTo>
                    <a:pt x="6260123" y="25343"/>
                  </a:lnTo>
                  <a:cubicBezTo>
                    <a:pt x="6570785" y="31205"/>
                    <a:pt x="6582508" y="-5919"/>
                    <a:pt x="6658708" y="60512"/>
                  </a:cubicBezTo>
                  <a:cubicBezTo>
                    <a:pt x="6734908" y="126943"/>
                    <a:pt x="6713415" y="304743"/>
                    <a:pt x="6717323" y="423928"/>
                  </a:cubicBezTo>
                  <a:cubicBezTo>
                    <a:pt x="6721231" y="543113"/>
                    <a:pt x="6738815" y="715051"/>
                    <a:pt x="6682154" y="775620"/>
                  </a:cubicBezTo>
                  <a:cubicBezTo>
                    <a:pt x="6625493" y="836189"/>
                    <a:pt x="6377354" y="787343"/>
                    <a:pt x="6377354" y="787343"/>
                  </a:cubicBezTo>
                  <a:lnTo>
                    <a:pt x="5638800" y="822512"/>
                  </a:lnTo>
                  <a:lnTo>
                    <a:pt x="4806462" y="810789"/>
                  </a:lnTo>
                  <a:lnTo>
                    <a:pt x="3528646" y="810789"/>
                  </a:lnTo>
                  <a:cubicBezTo>
                    <a:pt x="3161323" y="808835"/>
                    <a:pt x="2930769" y="797112"/>
                    <a:pt x="2602523" y="799066"/>
                  </a:cubicBezTo>
                  <a:cubicBezTo>
                    <a:pt x="2274277" y="801020"/>
                    <a:pt x="1559169" y="822512"/>
                    <a:pt x="1559169" y="822512"/>
                  </a:cubicBezTo>
                  <a:lnTo>
                    <a:pt x="269631" y="834235"/>
                  </a:lnTo>
                  <a:cubicBezTo>
                    <a:pt x="17585" y="834235"/>
                    <a:pt x="89878" y="847912"/>
                    <a:pt x="46893" y="822512"/>
                  </a:cubicBezTo>
                  <a:cubicBezTo>
                    <a:pt x="3908" y="797112"/>
                    <a:pt x="19538" y="758035"/>
                    <a:pt x="11723" y="681835"/>
                  </a:cubicBezTo>
                  <a:cubicBezTo>
                    <a:pt x="3907" y="605635"/>
                    <a:pt x="0" y="464958"/>
                    <a:pt x="0" y="365312"/>
                  </a:cubicBezTo>
                  <a:cubicBezTo>
                    <a:pt x="0" y="265666"/>
                    <a:pt x="5861" y="174812"/>
                    <a:pt x="11723" y="83959"/>
                  </a:cubicBezTo>
                </a:path>
              </a:pathLst>
            </a:custGeom>
            <a:noFill/>
            <a:ln w="25400">
              <a:solidFill>
                <a:srgbClr val="1C75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pic>
        <p:nvPicPr>
          <p:cNvPr id="32" name="图片 31"/>
          <p:cNvPicPr>
            <a:picLocks noChangeAspect="1"/>
          </p:cNvPicPr>
          <p:nvPr/>
        </p:nvPicPr>
        <p:blipFill>
          <a:blip r:embed="rId1"/>
          <a:stretch>
            <a:fillRect/>
          </a:stretch>
        </p:blipFill>
        <p:spPr>
          <a:xfrm>
            <a:off x="1403691" y="2291050"/>
            <a:ext cx="3473110" cy="3278131"/>
          </a:xfrm>
          <a:prstGeom prst="rect">
            <a:avLst/>
          </a:prstGeom>
        </p:spPr>
      </p:pic>
      <p:grpSp>
        <p:nvGrpSpPr>
          <p:cNvPr id="35" name="组合 34"/>
          <p:cNvGrpSpPr/>
          <p:nvPr/>
        </p:nvGrpSpPr>
        <p:grpSpPr>
          <a:xfrm>
            <a:off x="5500755" y="2653670"/>
            <a:ext cx="4367423" cy="859018"/>
            <a:chOff x="5610225" y="1750227"/>
            <a:chExt cx="4367423" cy="859018"/>
          </a:xfrm>
        </p:grpSpPr>
        <p:grpSp>
          <p:nvGrpSpPr>
            <p:cNvPr id="36" name="组合 35"/>
            <p:cNvGrpSpPr/>
            <p:nvPr/>
          </p:nvGrpSpPr>
          <p:grpSpPr>
            <a:xfrm>
              <a:off x="5610225" y="1750227"/>
              <a:ext cx="4027421" cy="859018"/>
              <a:chOff x="34279" y="2179064"/>
              <a:chExt cx="5265673" cy="1123130"/>
            </a:xfrm>
          </p:grpSpPr>
          <p:sp>
            <p:nvSpPr>
              <p:cNvPr id="38" name="文本框 37"/>
              <p:cNvSpPr txBox="1"/>
              <p:nvPr/>
            </p:nvSpPr>
            <p:spPr>
              <a:xfrm>
                <a:off x="1347426" y="2419785"/>
                <a:ext cx="3952526" cy="651058"/>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algn="l"/>
                <a:r>
                  <a:rPr lang="zh-CN" altLang="en-US" b="0" dirty="0">
                    <a:latin typeface="汉仪趣黑W" panose="00020600040101010101" pitchFamily="18" charset="-122"/>
                    <a:ea typeface="汉仪趣黑W" panose="00020600040101010101" pitchFamily="18" charset="-122"/>
                  </a:rPr>
                  <a:t>考纲引领</a:t>
                </a:r>
                <a:endParaRPr lang="zh-CN" altLang="en-US" b="0" dirty="0">
                  <a:latin typeface="汉仪趣黑W" panose="00020600040101010101" pitchFamily="18" charset="-122"/>
                  <a:ea typeface="汉仪趣黑W" panose="00020600040101010101" pitchFamily="18" charset="-122"/>
                </a:endParaRPr>
              </a:p>
            </p:txBody>
          </p:sp>
          <p:sp>
            <p:nvSpPr>
              <p:cNvPr id="40" name="文本框 39"/>
              <p:cNvSpPr txBox="1"/>
              <p:nvPr/>
            </p:nvSpPr>
            <p:spPr>
              <a:xfrm>
                <a:off x="34279" y="2179064"/>
                <a:ext cx="1323316" cy="1123130"/>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algn="r"/>
                <a:r>
                  <a:rPr lang="en-US" altLang="zh-CN" sz="4400" b="0" dirty="0">
                    <a:latin typeface="汉仪趣黑W" panose="00020600040101010101" pitchFamily="18" charset="-122"/>
                    <a:ea typeface="汉仪趣黑W" panose="00020600040101010101" pitchFamily="18" charset="-122"/>
                  </a:rPr>
                  <a:t>02.</a:t>
                </a:r>
                <a:endParaRPr lang="zh-CN" altLang="en-US" sz="4400" b="0" dirty="0">
                  <a:latin typeface="汉仪趣黑W" panose="00020600040101010101" pitchFamily="18" charset="-122"/>
                  <a:ea typeface="汉仪趣黑W" panose="00020600040101010101" pitchFamily="18" charset="-122"/>
                </a:endParaRPr>
              </a:p>
            </p:txBody>
          </p:sp>
        </p:grpSp>
        <p:sp>
          <p:nvSpPr>
            <p:cNvPr id="37" name="任意多边形 36"/>
            <p:cNvSpPr/>
            <p:nvPr/>
          </p:nvSpPr>
          <p:spPr>
            <a:xfrm>
              <a:off x="5682778" y="1941072"/>
              <a:ext cx="4294870" cy="578221"/>
            </a:xfrm>
            <a:custGeom>
              <a:avLst/>
              <a:gdLst>
                <a:gd name="connsiteX0" fmla="*/ 128954 w 6722970"/>
                <a:gd name="connsiteY0" fmla="*/ 13620 h 837912"/>
                <a:gd name="connsiteX1" fmla="*/ 820616 w 6722970"/>
                <a:gd name="connsiteY1" fmla="*/ 1897 h 837912"/>
                <a:gd name="connsiteX2" fmla="*/ 2121877 w 6722970"/>
                <a:gd name="connsiteY2" fmla="*/ 48789 h 837912"/>
                <a:gd name="connsiteX3" fmla="*/ 3692769 w 6722970"/>
                <a:gd name="connsiteY3" fmla="*/ 13620 h 837912"/>
                <a:gd name="connsiteX4" fmla="*/ 4794739 w 6722970"/>
                <a:gd name="connsiteY4" fmla="*/ 25343 h 837912"/>
                <a:gd name="connsiteX5" fmla="*/ 6260123 w 6722970"/>
                <a:gd name="connsiteY5" fmla="*/ 25343 h 837912"/>
                <a:gd name="connsiteX6" fmla="*/ 6658708 w 6722970"/>
                <a:gd name="connsiteY6" fmla="*/ 60512 h 837912"/>
                <a:gd name="connsiteX7" fmla="*/ 6717323 w 6722970"/>
                <a:gd name="connsiteY7" fmla="*/ 423928 h 837912"/>
                <a:gd name="connsiteX8" fmla="*/ 6682154 w 6722970"/>
                <a:gd name="connsiteY8" fmla="*/ 775620 h 837912"/>
                <a:gd name="connsiteX9" fmla="*/ 6377354 w 6722970"/>
                <a:gd name="connsiteY9" fmla="*/ 787343 h 837912"/>
                <a:gd name="connsiteX10" fmla="*/ 5638800 w 6722970"/>
                <a:gd name="connsiteY10" fmla="*/ 822512 h 837912"/>
                <a:gd name="connsiteX11" fmla="*/ 4806462 w 6722970"/>
                <a:gd name="connsiteY11" fmla="*/ 810789 h 837912"/>
                <a:gd name="connsiteX12" fmla="*/ 3528646 w 6722970"/>
                <a:gd name="connsiteY12" fmla="*/ 810789 h 837912"/>
                <a:gd name="connsiteX13" fmla="*/ 2602523 w 6722970"/>
                <a:gd name="connsiteY13" fmla="*/ 799066 h 837912"/>
                <a:gd name="connsiteX14" fmla="*/ 1559169 w 6722970"/>
                <a:gd name="connsiteY14" fmla="*/ 822512 h 837912"/>
                <a:gd name="connsiteX15" fmla="*/ 269631 w 6722970"/>
                <a:gd name="connsiteY15" fmla="*/ 834235 h 837912"/>
                <a:gd name="connsiteX16" fmla="*/ 46893 w 6722970"/>
                <a:gd name="connsiteY16" fmla="*/ 822512 h 837912"/>
                <a:gd name="connsiteX17" fmla="*/ 11723 w 6722970"/>
                <a:gd name="connsiteY17" fmla="*/ 681835 h 837912"/>
                <a:gd name="connsiteX18" fmla="*/ 0 w 6722970"/>
                <a:gd name="connsiteY18" fmla="*/ 365312 h 837912"/>
                <a:gd name="connsiteX19" fmla="*/ 11723 w 6722970"/>
                <a:gd name="connsiteY19" fmla="*/ 83959 h 83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2970" h="837912">
                  <a:moveTo>
                    <a:pt x="128954" y="13620"/>
                  </a:moveTo>
                  <a:cubicBezTo>
                    <a:pt x="308708" y="4828"/>
                    <a:pt x="488462" y="-3964"/>
                    <a:pt x="820616" y="1897"/>
                  </a:cubicBezTo>
                  <a:cubicBezTo>
                    <a:pt x="1152770" y="7758"/>
                    <a:pt x="1643185" y="46835"/>
                    <a:pt x="2121877" y="48789"/>
                  </a:cubicBezTo>
                  <a:cubicBezTo>
                    <a:pt x="2600569" y="50743"/>
                    <a:pt x="3692769" y="13620"/>
                    <a:pt x="3692769" y="13620"/>
                  </a:cubicBezTo>
                  <a:lnTo>
                    <a:pt x="4794739" y="25343"/>
                  </a:lnTo>
                  <a:lnTo>
                    <a:pt x="6260123" y="25343"/>
                  </a:lnTo>
                  <a:cubicBezTo>
                    <a:pt x="6570785" y="31205"/>
                    <a:pt x="6582508" y="-5919"/>
                    <a:pt x="6658708" y="60512"/>
                  </a:cubicBezTo>
                  <a:cubicBezTo>
                    <a:pt x="6734908" y="126943"/>
                    <a:pt x="6713415" y="304743"/>
                    <a:pt x="6717323" y="423928"/>
                  </a:cubicBezTo>
                  <a:cubicBezTo>
                    <a:pt x="6721231" y="543113"/>
                    <a:pt x="6738815" y="715051"/>
                    <a:pt x="6682154" y="775620"/>
                  </a:cubicBezTo>
                  <a:cubicBezTo>
                    <a:pt x="6625493" y="836189"/>
                    <a:pt x="6377354" y="787343"/>
                    <a:pt x="6377354" y="787343"/>
                  </a:cubicBezTo>
                  <a:lnTo>
                    <a:pt x="5638800" y="822512"/>
                  </a:lnTo>
                  <a:lnTo>
                    <a:pt x="4806462" y="810789"/>
                  </a:lnTo>
                  <a:lnTo>
                    <a:pt x="3528646" y="810789"/>
                  </a:lnTo>
                  <a:cubicBezTo>
                    <a:pt x="3161323" y="808835"/>
                    <a:pt x="2930769" y="797112"/>
                    <a:pt x="2602523" y="799066"/>
                  </a:cubicBezTo>
                  <a:cubicBezTo>
                    <a:pt x="2274277" y="801020"/>
                    <a:pt x="1559169" y="822512"/>
                    <a:pt x="1559169" y="822512"/>
                  </a:cubicBezTo>
                  <a:lnTo>
                    <a:pt x="269631" y="834235"/>
                  </a:lnTo>
                  <a:cubicBezTo>
                    <a:pt x="17585" y="834235"/>
                    <a:pt x="89878" y="847912"/>
                    <a:pt x="46893" y="822512"/>
                  </a:cubicBezTo>
                  <a:cubicBezTo>
                    <a:pt x="3908" y="797112"/>
                    <a:pt x="19538" y="758035"/>
                    <a:pt x="11723" y="681835"/>
                  </a:cubicBezTo>
                  <a:cubicBezTo>
                    <a:pt x="3907" y="605635"/>
                    <a:pt x="0" y="464958"/>
                    <a:pt x="0" y="365312"/>
                  </a:cubicBezTo>
                  <a:cubicBezTo>
                    <a:pt x="0" y="265666"/>
                    <a:pt x="5861" y="174812"/>
                    <a:pt x="11723" y="83959"/>
                  </a:cubicBezTo>
                </a:path>
              </a:pathLst>
            </a:custGeom>
            <a:noFill/>
            <a:ln w="25400">
              <a:solidFill>
                <a:srgbClr val="1C75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grpSp>
        <p:nvGrpSpPr>
          <p:cNvPr id="47" name="组合 46"/>
          <p:cNvGrpSpPr/>
          <p:nvPr/>
        </p:nvGrpSpPr>
        <p:grpSpPr>
          <a:xfrm>
            <a:off x="5500755" y="3606850"/>
            <a:ext cx="4367423" cy="859018"/>
            <a:chOff x="5610225" y="1750227"/>
            <a:chExt cx="4367423" cy="859018"/>
          </a:xfrm>
        </p:grpSpPr>
        <p:grpSp>
          <p:nvGrpSpPr>
            <p:cNvPr id="48" name="组合 47"/>
            <p:cNvGrpSpPr/>
            <p:nvPr/>
          </p:nvGrpSpPr>
          <p:grpSpPr>
            <a:xfrm>
              <a:off x="5610225" y="1750227"/>
              <a:ext cx="4027421" cy="859018"/>
              <a:chOff x="34279" y="2179064"/>
              <a:chExt cx="5265673" cy="1123130"/>
            </a:xfrm>
          </p:grpSpPr>
          <p:sp>
            <p:nvSpPr>
              <p:cNvPr id="50" name="文本框 49"/>
              <p:cNvSpPr txBox="1"/>
              <p:nvPr/>
            </p:nvSpPr>
            <p:spPr>
              <a:xfrm>
                <a:off x="1347426" y="2419785"/>
                <a:ext cx="3952526" cy="651058"/>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algn="l"/>
                <a:r>
                  <a:rPr lang="zh-CN" altLang="en-US" b="0" dirty="0">
                    <a:latin typeface="汉仪趣黑W" panose="00020600040101010101" pitchFamily="18" charset="-122"/>
                    <a:ea typeface="汉仪趣黑W" panose="00020600040101010101" pitchFamily="18" charset="-122"/>
                  </a:rPr>
                  <a:t>双基深化</a:t>
                </a:r>
                <a:endParaRPr lang="zh-CN" altLang="en-US" b="0" dirty="0">
                  <a:latin typeface="汉仪趣黑W" panose="00020600040101010101" pitchFamily="18" charset="-122"/>
                  <a:ea typeface="汉仪趣黑W" panose="00020600040101010101" pitchFamily="18" charset="-122"/>
                </a:endParaRPr>
              </a:p>
            </p:txBody>
          </p:sp>
          <p:sp>
            <p:nvSpPr>
              <p:cNvPr id="52" name="文本框 51"/>
              <p:cNvSpPr txBox="1"/>
              <p:nvPr/>
            </p:nvSpPr>
            <p:spPr>
              <a:xfrm>
                <a:off x="34279" y="2179064"/>
                <a:ext cx="1323316" cy="1123130"/>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algn="r"/>
                <a:r>
                  <a:rPr lang="en-US" altLang="zh-CN" sz="4400" b="0" dirty="0">
                    <a:latin typeface="汉仪趣黑W" panose="00020600040101010101" pitchFamily="18" charset="-122"/>
                    <a:ea typeface="汉仪趣黑W" panose="00020600040101010101" pitchFamily="18" charset="-122"/>
                  </a:rPr>
                  <a:t>03.</a:t>
                </a:r>
                <a:endParaRPr lang="zh-CN" altLang="en-US" sz="4400" b="0" dirty="0">
                  <a:latin typeface="汉仪趣黑W" panose="00020600040101010101" pitchFamily="18" charset="-122"/>
                  <a:ea typeface="汉仪趣黑W" panose="00020600040101010101" pitchFamily="18" charset="-122"/>
                </a:endParaRPr>
              </a:p>
            </p:txBody>
          </p:sp>
        </p:grpSp>
        <p:sp>
          <p:nvSpPr>
            <p:cNvPr id="49" name="任意多边形 48"/>
            <p:cNvSpPr/>
            <p:nvPr/>
          </p:nvSpPr>
          <p:spPr>
            <a:xfrm>
              <a:off x="5682778" y="1941072"/>
              <a:ext cx="4294870" cy="578221"/>
            </a:xfrm>
            <a:custGeom>
              <a:avLst/>
              <a:gdLst>
                <a:gd name="connsiteX0" fmla="*/ 128954 w 6722970"/>
                <a:gd name="connsiteY0" fmla="*/ 13620 h 837912"/>
                <a:gd name="connsiteX1" fmla="*/ 820616 w 6722970"/>
                <a:gd name="connsiteY1" fmla="*/ 1897 h 837912"/>
                <a:gd name="connsiteX2" fmla="*/ 2121877 w 6722970"/>
                <a:gd name="connsiteY2" fmla="*/ 48789 h 837912"/>
                <a:gd name="connsiteX3" fmla="*/ 3692769 w 6722970"/>
                <a:gd name="connsiteY3" fmla="*/ 13620 h 837912"/>
                <a:gd name="connsiteX4" fmla="*/ 4794739 w 6722970"/>
                <a:gd name="connsiteY4" fmla="*/ 25343 h 837912"/>
                <a:gd name="connsiteX5" fmla="*/ 6260123 w 6722970"/>
                <a:gd name="connsiteY5" fmla="*/ 25343 h 837912"/>
                <a:gd name="connsiteX6" fmla="*/ 6658708 w 6722970"/>
                <a:gd name="connsiteY6" fmla="*/ 60512 h 837912"/>
                <a:gd name="connsiteX7" fmla="*/ 6717323 w 6722970"/>
                <a:gd name="connsiteY7" fmla="*/ 423928 h 837912"/>
                <a:gd name="connsiteX8" fmla="*/ 6682154 w 6722970"/>
                <a:gd name="connsiteY8" fmla="*/ 775620 h 837912"/>
                <a:gd name="connsiteX9" fmla="*/ 6377354 w 6722970"/>
                <a:gd name="connsiteY9" fmla="*/ 787343 h 837912"/>
                <a:gd name="connsiteX10" fmla="*/ 5638800 w 6722970"/>
                <a:gd name="connsiteY10" fmla="*/ 822512 h 837912"/>
                <a:gd name="connsiteX11" fmla="*/ 4806462 w 6722970"/>
                <a:gd name="connsiteY11" fmla="*/ 810789 h 837912"/>
                <a:gd name="connsiteX12" fmla="*/ 3528646 w 6722970"/>
                <a:gd name="connsiteY12" fmla="*/ 810789 h 837912"/>
                <a:gd name="connsiteX13" fmla="*/ 2602523 w 6722970"/>
                <a:gd name="connsiteY13" fmla="*/ 799066 h 837912"/>
                <a:gd name="connsiteX14" fmla="*/ 1559169 w 6722970"/>
                <a:gd name="connsiteY14" fmla="*/ 822512 h 837912"/>
                <a:gd name="connsiteX15" fmla="*/ 269631 w 6722970"/>
                <a:gd name="connsiteY15" fmla="*/ 834235 h 837912"/>
                <a:gd name="connsiteX16" fmla="*/ 46893 w 6722970"/>
                <a:gd name="connsiteY16" fmla="*/ 822512 h 837912"/>
                <a:gd name="connsiteX17" fmla="*/ 11723 w 6722970"/>
                <a:gd name="connsiteY17" fmla="*/ 681835 h 837912"/>
                <a:gd name="connsiteX18" fmla="*/ 0 w 6722970"/>
                <a:gd name="connsiteY18" fmla="*/ 365312 h 837912"/>
                <a:gd name="connsiteX19" fmla="*/ 11723 w 6722970"/>
                <a:gd name="connsiteY19" fmla="*/ 83959 h 83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2970" h="837912">
                  <a:moveTo>
                    <a:pt x="128954" y="13620"/>
                  </a:moveTo>
                  <a:cubicBezTo>
                    <a:pt x="308708" y="4828"/>
                    <a:pt x="488462" y="-3964"/>
                    <a:pt x="820616" y="1897"/>
                  </a:cubicBezTo>
                  <a:cubicBezTo>
                    <a:pt x="1152770" y="7758"/>
                    <a:pt x="1643185" y="46835"/>
                    <a:pt x="2121877" y="48789"/>
                  </a:cubicBezTo>
                  <a:cubicBezTo>
                    <a:pt x="2600569" y="50743"/>
                    <a:pt x="3692769" y="13620"/>
                    <a:pt x="3692769" y="13620"/>
                  </a:cubicBezTo>
                  <a:lnTo>
                    <a:pt x="4794739" y="25343"/>
                  </a:lnTo>
                  <a:lnTo>
                    <a:pt x="6260123" y="25343"/>
                  </a:lnTo>
                  <a:cubicBezTo>
                    <a:pt x="6570785" y="31205"/>
                    <a:pt x="6582508" y="-5919"/>
                    <a:pt x="6658708" y="60512"/>
                  </a:cubicBezTo>
                  <a:cubicBezTo>
                    <a:pt x="6734908" y="126943"/>
                    <a:pt x="6713415" y="304743"/>
                    <a:pt x="6717323" y="423928"/>
                  </a:cubicBezTo>
                  <a:cubicBezTo>
                    <a:pt x="6721231" y="543113"/>
                    <a:pt x="6738815" y="715051"/>
                    <a:pt x="6682154" y="775620"/>
                  </a:cubicBezTo>
                  <a:cubicBezTo>
                    <a:pt x="6625493" y="836189"/>
                    <a:pt x="6377354" y="787343"/>
                    <a:pt x="6377354" y="787343"/>
                  </a:cubicBezTo>
                  <a:lnTo>
                    <a:pt x="5638800" y="822512"/>
                  </a:lnTo>
                  <a:lnTo>
                    <a:pt x="4806462" y="810789"/>
                  </a:lnTo>
                  <a:lnTo>
                    <a:pt x="3528646" y="810789"/>
                  </a:lnTo>
                  <a:cubicBezTo>
                    <a:pt x="3161323" y="808835"/>
                    <a:pt x="2930769" y="797112"/>
                    <a:pt x="2602523" y="799066"/>
                  </a:cubicBezTo>
                  <a:cubicBezTo>
                    <a:pt x="2274277" y="801020"/>
                    <a:pt x="1559169" y="822512"/>
                    <a:pt x="1559169" y="822512"/>
                  </a:cubicBezTo>
                  <a:lnTo>
                    <a:pt x="269631" y="834235"/>
                  </a:lnTo>
                  <a:cubicBezTo>
                    <a:pt x="17585" y="834235"/>
                    <a:pt x="89878" y="847912"/>
                    <a:pt x="46893" y="822512"/>
                  </a:cubicBezTo>
                  <a:cubicBezTo>
                    <a:pt x="3908" y="797112"/>
                    <a:pt x="19538" y="758035"/>
                    <a:pt x="11723" y="681835"/>
                  </a:cubicBezTo>
                  <a:cubicBezTo>
                    <a:pt x="3907" y="605635"/>
                    <a:pt x="0" y="464958"/>
                    <a:pt x="0" y="365312"/>
                  </a:cubicBezTo>
                  <a:cubicBezTo>
                    <a:pt x="0" y="265666"/>
                    <a:pt x="5861" y="174812"/>
                    <a:pt x="11723" y="83959"/>
                  </a:cubicBezTo>
                </a:path>
              </a:pathLst>
            </a:custGeom>
            <a:noFill/>
            <a:ln w="25400">
              <a:solidFill>
                <a:srgbClr val="1C75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grpSp>
        <p:nvGrpSpPr>
          <p:cNvPr id="19" name="组合 18"/>
          <p:cNvGrpSpPr/>
          <p:nvPr/>
        </p:nvGrpSpPr>
        <p:grpSpPr>
          <a:xfrm>
            <a:off x="5500755" y="4579261"/>
            <a:ext cx="4367423" cy="859018"/>
            <a:chOff x="5610225" y="1750227"/>
            <a:chExt cx="4367423" cy="859018"/>
          </a:xfrm>
        </p:grpSpPr>
        <p:grpSp>
          <p:nvGrpSpPr>
            <p:cNvPr id="20" name="组合 19"/>
            <p:cNvGrpSpPr/>
            <p:nvPr/>
          </p:nvGrpSpPr>
          <p:grpSpPr>
            <a:xfrm>
              <a:off x="5610225" y="1750227"/>
              <a:ext cx="4027421" cy="859018"/>
              <a:chOff x="34279" y="2179064"/>
              <a:chExt cx="5265673" cy="1123130"/>
            </a:xfrm>
          </p:grpSpPr>
          <p:sp>
            <p:nvSpPr>
              <p:cNvPr id="22" name="文本框 21"/>
              <p:cNvSpPr txBox="1"/>
              <p:nvPr/>
            </p:nvSpPr>
            <p:spPr>
              <a:xfrm>
                <a:off x="1347426" y="2419785"/>
                <a:ext cx="3952526" cy="651058"/>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algn="l"/>
                <a:r>
                  <a:rPr lang="zh-CN" altLang="en-US" b="0" dirty="0">
                    <a:latin typeface="汉仪趣黑W" panose="00020600040101010101" pitchFamily="18" charset="-122"/>
                    <a:ea typeface="汉仪趣黑W" panose="00020600040101010101" pitchFamily="18" charset="-122"/>
                  </a:rPr>
                  <a:t>热点透视</a:t>
                </a:r>
                <a:endParaRPr lang="zh-CN" altLang="en-US" b="0" dirty="0">
                  <a:latin typeface="汉仪趣黑W" panose="00020600040101010101" pitchFamily="18" charset="-122"/>
                  <a:ea typeface="汉仪趣黑W" panose="00020600040101010101" pitchFamily="18" charset="-122"/>
                </a:endParaRPr>
              </a:p>
            </p:txBody>
          </p:sp>
          <p:sp>
            <p:nvSpPr>
              <p:cNvPr id="23" name="文本框 22"/>
              <p:cNvSpPr txBox="1"/>
              <p:nvPr/>
            </p:nvSpPr>
            <p:spPr>
              <a:xfrm>
                <a:off x="34279" y="2179064"/>
                <a:ext cx="1323316" cy="1123130"/>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algn="r"/>
                <a:r>
                  <a:rPr lang="en-US" altLang="zh-CN" sz="4400" b="0" dirty="0">
                    <a:latin typeface="汉仪趣黑W" panose="00020600040101010101" pitchFamily="18" charset="-122"/>
                    <a:ea typeface="汉仪趣黑W" panose="00020600040101010101" pitchFamily="18" charset="-122"/>
                  </a:rPr>
                  <a:t>04.</a:t>
                </a:r>
                <a:endParaRPr lang="zh-CN" altLang="en-US" sz="4400" b="0" dirty="0">
                  <a:latin typeface="汉仪趣黑W" panose="00020600040101010101" pitchFamily="18" charset="-122"/>
                  <a:ea typeface="汉仪趣黑W" panose="00020600040101010101" pitchFamily="18" charset="-122"/>
                </a:endParaRPr>
              </a:p>
            </p:txBody>
          </p:sp>
        </p:grpSp>
        <p:sp>
          <p:nvSpPr>
            <p:cNvPr id="21" name="任意多边形 48"/>
            <p:cNvSpPr/>
            <p:nvPr/>
          </p:nvSpPr>
          <p:spPr>
            <a:xfrm>
              <a:off x="5682778" y="1941072"/>
              <a:ext cx="4294870" cy="578221"/>
            </a:xfrm>
            <a:custGeom>
              <a:avLst/>
              <a:gdLst>
                <a:gd name="connsiteX0" fmla="*/ 128954 w 6722970"/>
                <a:gd name="connsiteY0" fmla="*/ 13620 h 837912"/>
                <a:gd name="connsiteX1" fmla="*/ 820616 w 6722970"/>
                <a:gd name="connsiteY1" fmla="*/ 1897 h 837912"/>
                <a:gd name="connsiteX2" fmla="*/ 2121877 w 6722970"/>
                <a:gd name="connsiteY2" fmla="*/ 48789 h 837912"/>
                <a:gd name="connsiteX3" fmla="*/ 3692769 w 6722970"/>
                <a:gd name="connsiteY3" fmla="*/ 13620 h 837912"/>
                <a:gd name="connsiteX4" fmla="*/ 4794739 w 6722970"/>
                <a:gd name="connsiteY4" fmla="*/ 25343 h 837912"/>
                <a:gd name="connsiteX5" fmla="*/ 6260123 w 6722970"/>
                <a:gd name="connsiteY5" fmla="*/ 25343 h 837912"/>
                <a:gd name="connsiteX6" fmla="*/ 6658708 w 6722970"/>
                <a:gd name="connsiteY6" fmla="*/ 60512 h 837912"/>
                <a:gd name="connsiteX7" fmla="*/ 6717323 w 6722970"/>
                <a:gd name="connsiteY7" fmla="*/ 423928 h 837912"/>
                <a:gd name="connsiteX8" fmla="*/ 6682154 w 6722970"/>
                <a:gd name="connsiteY8" fmla="*/ 775620 h 837912"/>
                <a:gd name="connsiteX9" fmla="*/ 6377354 w 6722970"/>
                <a:gd name="connsiteY9" fmla="*/ 787343 h 837912"/>
                <a:gd name="connsiteX10" fmla="*/ 5638800 w 6722970"/>
                <a:gd name="connsiteY10" fmla="*/ 822512 h 837912"/>
                <a:gd name="connsiteX11" fmla="*/ 4806462 w 6722970"/>
                <a:gd name="connsiteY11" fmla="*/ 810789 h 837912"/>
                <a:gd name="connsiteX12" fmla="*/ 3528646 w 6722970"/>
                <a:gd name="connsiteY12" fmla="*/ 810789 h 837912"/>
                <a:gd name="connsiteX13" fmla="*/ 2602523 w 6722970"/>
                <a:gd name="connsiteY13" fmla="*/ 799066 h 837912"/>
                <a:gd name="connsiteX14" fmla="*/ 1559169 w 6722970"/>
                <a:gd name="connsiteY14" fmla="*/ 822512 h 837912"/>
                <a:gd name="connsiteX15" fmla="*/ 269631 w 6722970"/>
                <a:gd name="connsiteY15" fmla="*/ 834235 h 837912"/>
                <a:gd name="connsiteX16" fmla="*/ 46893 w 6722970"/>
                <a:gd name="connsiteY16" fmla="*/ 822512 h 837912"/>
                <a:gd name="connsiteX17" fmla="*/ 11723 w 6722970"/>
                <a:gd name="connsiteY17" fmla="*/ 681835 h 837912"/>
                <a:gd name="connsiteX18" fmla="*/ 0 w 6722970"/>
                <a:gd name="connsiteY18" fmla="*/ 365312 h 837912"/>
                <a:gd name="connsiteX19" fmla="*/ 11723 w 6722970"/>
                <a:gd name="connsiteY19" fmla="*/ 83959 h 83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2970" h="837912">
                  <a:moveTo>
                    <a:pt x="128954" y="13620"/>
                  </a:moveTo>
                  <a:cubicBezTo>
                    <a:pt x="308708" y="4828"/>
                    <a:pt x="488462" y="-3964"/>
                    <a:pt x="820616" y="1897"/>
                  </a:cubicBezTo>
                  <a:cubicBezTo>
                    <a:pt x="1152770" y="7758"/>
                    <a:pt x="1643185" y="46835"/>
                    <a:pt x="2121877" y="48789"/>
                  </a:cubicBezTo>
                  <a:cubicBezTo>
                    <a:pt x="2600569" y="50743"/>
                    <a:pt x="3692769" y="13620"/>
                    <a:pt x="3692769" y="13620"/>
                  </a:cubicBezTo>
                  <a:lnTo>
                    <a:pt x="4794739" y="25343"/>
                  </a:lnTo>
                  <a:lnTo>
                    <a:pt x="6260123" y="25343"/>
                  </a:lnTo>
                  <a:cubicBezTo>
                    <a:pt x="6570785" y="31205"/>
                    <a:pt x="6582508" y="-5919"/>
                    <a:pt x="6658708" y="60512"/>
                  </a:cubicBezTo>
                  <a:cubicBezTo>
                    <a:pt x="6734908" y="126943"/>
                    <a:pt x="6713415" y="304743"/>
                    <a:pt x="6717323" y="423928"/>
                  </a:cubicBezTo>
                  <a:cubicBezTo>
                    <a:pt x="6721231" y="543113"/>
                    <a:pt x="6738815" y="715051"/>
                    <a:pt x="6682154" y="775620"/>
                  </a:cubicBezTo>
                  <a:cubicBezTo>
                    <a:pt x="6625493" y="836189"/>
                    <a:pt x="6377354" y="787343"/>
                    <a:pt x="6377354" y="787343"/>
                  </a:cubicBezTo>
                  <a:lnTo>
                    <a:pt x="5638800" y="822512"/>
                  </a:lnTo>
                  <a:lnTo>
                    <a:pt x="4806462" y="810789"/>
                  </a:lnTo>
                  <a:lnTo>
                    <a:pt x="3528646" y="810789"/>
                  </a:lnTo>
                  <a:cubicBezTo>
                    <a:pt x="3161323" y="808835"/>
                    <a:pt x="2930769" y="797112"/>
                    <a:pt x="2602523" y="799066"/>
                  </a:cubicBezTo>
                  <a:cubicBezTo>
                    <a:pt x="2274277" y="801020"/>
                    <a:pt x="1559169" y="822512"/>
                    <a:pt x="1559169" y="822512"/>
                  </a:cubicBezTo>
                  <a:lnTo>
                    <a:pt x="269631" y="834235"/>
                  </a:lnTo>
                  <a:cubicBezTo>
                    <a:pt x="17585" y="834235"/>
                    <a:pt x="89878" y="847912"/>
                    <a:pt x="46893" y="822512"/>
                  </a:cubicBezTo>
                  <a:cubicBezTo>
                    <a:pt x="3908" y="797112"/>
                    <a:pt x="19538" y="758035"/>
                    <a:pt x="11723" y="681835"/>
                  </a:cubicBezTo>
                  <a:cubicBezTo>
                    <a:pt x="3907" y="605635"/>
                    <a:pt x="0" y="464958"/>
                    <a:pt x="0" y="365312"/>
                  </a:cubicBezTo>
                  <a:cubicBezTo>
                    <a:pt x="0" y="265666"/>
                    <a:pt x="5861" y="174812"/>
                    <a:pt x="11723" y="83959"/>
                  </a:cubicBezTo>
                </a:path>
              </a:pathLst>
            </a:custGeom>
            <a:noFill/>
            <a:ln w="25400">
              <a:solidFill>
                <a:srgbClr val="1C75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500" fill="hold"/>
                                        <p:tgtEl>
                                          <p:spTgt spid="32"/>
                                        </p:tgtEl>
                                        <p:attrNameLst>
                                          <p:attrName>ppt_w</p:attrName>
                                        </p:attrNameLst>
                                      </p:cBhvr>
                                      <p:tavLst>
                                        <p:tav tm="0">
                                          <p:val>
                                            <p:fltVal val="0"/>
                                          </p:val>
                                        </p:tav>
                                        <p:tav tm="100000">
                                          <p:val>
                                            <p:strVal val="#ppt_w"/>
                                          </p:val>
                                        </p:tav>
                                      </p:tavLst>
                                    </p:anim>
                                    <p:anim calcmode="lin" valueType="num">
                                      <p:cBhvr>
                                        <p:cTn id="14" dur="500" fill="hold"/>
                                        <p:tgtEl>
                                          <p:spTgt spid="32"/>
                                        </p:tgtEl>
                                        <p:attrNameLst>
                                          <p:attrName>ppt_h</p:attrName>
                                        </p:attrNameLst>
                                      </p:cBhvr>
                                      <p:tavLst>
                                        <p:tav tm="0">
                                          <p:val>
                                            <p:fltVal val="0"/>
                                          </p:val>
                                        </p:tav>
                                        <p:tav tm="100000">
                                          <p:val>
                                            <p:strVal val="#ppt_h"/>
                                          </p:val>
                                        </p:tav>
                                      </p:tavLst>
                                    </p:anim>
                                    <p:animEffect transition="in" filter="fade">
                                      <p:cBhvr>
                                        <p:cTn id="15" dur="500"/>
                                        <p:tgtEl>
                                          <p:spTgt spid="32"/>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p:tgtEl>
                                          <p:spTgt spid="34"/>
                                        </p:tgtEl>
                                        <p:attrNameLst>
                                          <p:attrName>ppt_x</p:attrName>
                                        </p:attrNameLst>
                                      </p:cBhvr>
                                      <p:tavLst>
                                        <p:tav tm="0">
                                          <p:val>
                                            <p:strVal val="#ppt_x-#ppt_w*1.125000"/>
                                          </p:val>
                                        </p:tav>
                                        <p:tav tm="100000">
                                          <p:val>
                                            <p:strVal val="#ppt_x"/>
                                          </p:val>
                                        </p:tav>
                                      </p:tavLst>
                                    </p:anim>
                                    <p:animEffect transition="in" filter="wipe(right)">
                                      <p:cBhvr>
                                        <p:cTn id="20" dur="500"/>
                                        <p:tgtEl>
                                          <p:spTgt spid="34"/>
                                        </p:tgtEl>
                                      </p:cBhvr>
                                    </p:animEffect>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500"/>
                                        <p:tgtEl>
                                          <p:spTgt spid="35"/>
                                        </p:tgtEl>
                                        <p:attrNameLst>
                                          <p:attrName>ppt_x</p:attrName>
                                        </p:attrNameLst>
                                      </p:cBhvr>
                                      <p:tavLst>
                                        <p:tav tm="0">
                                          <p:val>
                                            <p:strVal val="#ppt_x-#ppt_w*1.125000"/>
                                          </p:val>
                                        </p:tav>
                                        <p:tav tm="100000">
                                          <p:val>
                                            <p:strVal val="#ppt_x"/>
                                          </p:val>
                                        </p:tav>
                                      </p:tavLst>
                                    </p:anim>
                                    <p:animEffect transition="in" filter="wipe(right)">
                                      <p:cBhvr>
                                        <p:cTn id="25" dur="500"/>
                                        <p:tgtEl>
                                          <p:spTgt spid="35"/>
                                        </p:tgtEl>
                                      </p:cBhvr>
                                    </p:animEffect>
                                  </p:childTnLst>
                                </p:cTn>
                              </p:par>
                            </p:childTnLst>
                          </p:cTn>
                        </p:par>
                        <p:par>
                          <p:cTn id="26" fill="hold">
                            <p:stCondLst>
                              <p:cond delay="2500"/>
                            </p:stCondLst>
                            <p:childTnLst>
                              <p:par>
                                <p:cTn id="27" presetID="12" presetClass="entr" presetSubtype="8" fill="hold" nodeType="after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additive="base">
                                        <p:cTn id="29" dur="500"/>
                                        <p:tgtEl>
                                          <p:spTgt spid="47"/>
                                        </p:tgtEl>
                                        <p:attrNameLst>
                                          <p:attrName>ppt_x</p:attrName>
                                        </p:attrNameLst>
                                      </p:cBhvr>
                                      <p:tavLst>
                                        <p:tav tm="0">
                                          <p:val>
                                            <p:strVal val="#ppt_x-#ppt_w*1.125000"/>
                                          </p:val>
                                        </p:tav>
                                        <p:tav tm="100000">
                                          <p:val>
                                            <p:strVal val="#ppt_x"/>
                                          </p:val>
                                        </p:tav>
                                      </p:tavLst>
                                    </p:anim>
                                    <p:animEffect transition="in" filter="wipe(right)">
                                      <p:cBhvr>
                                        <p:cTn id="30" dur="500"/>
                                        <p:tgtEl>
                                          <p:spTgt spid="47"/>
                                        </p:tgtEl>
                                      </p:cBhvr>
                                    </p:animEffect>
                                  </p:childTnLst>
                                </p:cTn>
                              </p:par>
                            </p:childTnLst>
                          </p:cTn>
                        </p:par>
                        <p:par>
                          <p:cTn id="31" fill="hold">
                            <p:stCondLst>
                              <p:cond delay="3000"/>
                            </p:stCondLst>
                            <p:childTnLst>
                              <p:par>
                                <p:cTn id="32" presetID="12" presetClass="entr" presetSubtype="8"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p:tgtEl>
                                          <p:spTgt spid="19"/>
                                        </p:tgtEl>
                                        <p:attrNameLst>
                                          <p:attrName>ppt_x</p:attrName>
                                        </p:attrNameLst>
                                      </p:cBhvr>
                                      <p:tavLst>
                                        <p:tav tm="0">
                                          <p:val>
                                            <p:strVal val="#ppt_x-#ppt_w*1.125000"/>
                                          </p:val>
                                        </p:tav>
                                        <p:tav tm="100000">
                                          <p:val>
                                            <p:strVal val="#ppt_x"/>
                                          </p:val>
                                        </p:tav>
                                      </p:tavLst>
                                    </p:anim>
                                    <p:animEffect transition="in" filter="wipe(right)">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组合 8"/>
          <p:cNvGrpSpPr/>
          <p:nvPr/>
        </p:nvGrpSpPr>
        <p:grpSpPr>
          <a:xfrm>
            <a:off x="1540365" y="-45338"/>
            <a:ext cx="8419844" cy="859018"/>
            <a:chOff x="3118566" y="332266"/>
            <a:chExt cx="5954868" cy="859018"/>
          </a:xfrm>
        </p:grpSpPr>
        <p:pic>
          <p:nvPicPr>
            <p:cNvPr id="12" name="图片 11"/>
            <p:cNvPicPr>
              <a:picLocks noChangeAspect="1"/>
            </p:cNvPicPr>
            <p:nvPr/>
          </p:nvPicPr>
          <p:blipFill>
            <a:blip r:embed="rId1"/>
            <a:stretch>
              <a:fillRect/>
            </a:stretch>
          </p:blipFill>
          <p:spPr>
            <a:xfrm>
              <a:off x="3118566" y="606614"/>
              <a:ext cx="656733" cy="406749"/>
            </a:xfrm>
            <a:prstGeom prst="rect">
              <a:avLst/>
            </a:prstGeom>
          </p:spPr>
        </p:pic>
        <p:sp>
          <p:nvSpPr>
            <p:cNvPr id="13" name="文本框 12"/>
            <p:cNvSpPr txBox="1"/>
            <p:nvPr/>
          </p:nvSpPr>
          <p:spPr>
            <a:xfrm>
              <a:off x="3301968" y="332266"/>
              <a:ext cx="5617091" cy="859018"/>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4400" b="0" i="0" u="none" strike="noStrike" kern="1200" cap="none" spc="0" normalizeH="0" baseline="0" noProof="0" dirty="0">
                <a:ln>
                  <a:noFill/>
                </a:ln>
                <a:solidFill>
                  <a:srgbClr val="1C75BC"/>
                </a:solidFill>
                <a:effectLst/>
                <a:uLnTx/>
                <a:uFillTx/>
                <a:ea typeface="汉仪趣黑W" panose="00020600040101010101" pitchFamily="18" charset="-122"/>
                <a:cs typeface="+mn-cs"/>
              </a:endParaRPr>
            </a:p>
          </p:txBody>
        </p:sp>
        <p:pic>
          <p:nvPicPr>
            <p:cNvPr id="14" name="图片 13"/>
            <p:cNvPicPr>
              <a:picLocks noChangeAspect="1"/>
            </p:cNvPicPr>
            <p:nvPr/>
          </p:nvPicPr>
          <p:blipFill>
            <a:blip r:embed="rId1"/>
            <a:stretch>
              <a:fillRect/>
            </a:stretch>
          </p:blipFill>
          <p:spPr>
            <a:xfrm flipH="1">
              <a:off x="8416701" y="606614"/>
              <a:ext cx="656733" cy="406749"/>
            </a:xfrm>
            <a:prstGeom prst="rect">
              <a:avLst/>
            </a:prstGeom>
          </p:spPr>
        </p:pic>
      </p:grpSp>
      <p:sp>
        <p:nvSpPr>
          <p:cNvPr id="2" name="文本框 1"/>
          <p:cNvSpPr txBox="1"/>
          <p:nvPr/>
        </p:nvSpPr>
        <p:spPr>
          <a:xfrm>
            <a:off x="2571366" y="432384"/>
            <a:ext cx="6515785" cy="707886"/>
          </a:xfrm>
          <a:prstGeom prst="rect">
            <a:avLst/>
          </a:prstGeom>
          <a:noFill/>
        </p:spPr>
        <p:txBody>
          <a:bodyPr wrap="square" rtlCol="0">
            <a:spAutoFit/>
          </a:bodyPr>
          <a:lstStyle/>
          <a:p>
            <a:r>
              <a:rPr lang="en-US" altLang="zh-CN" sz="4000" dirty="0">
                <a:latin typeface="华文隶书" panose="02010800040101010101" pitchFamily="2" charset="-122"/>
                <a:ea typeface="华文隶书" panose="02010800040101010101" pitchFamily="2" charset="-122"/>
              </a:rPr>
              <a:t>3</a:t>
            </a:r>
            <a:r>
              <a:rPr lang="zh-CN" altLang="en-US" sz="4000" dirty="0">
                <a:latin typeface="华文隶书" panose="02010800040101010101" pitchFamily="2" charset="-122"/>
                <a:ea typeface="华文隶书" panose="02010800040101010101" pitchFamily="2" charset="-122"/>
              </a:rPr>
              <a:t>、坚持整体与部分的统一</a:t>
            </a:r>
            <a:endParaRPr lang="zh-CN" altLang="en-US" sz="4000" dirty="0">
              <a:latin typeface="华文隶书" panose="02010800040101010101" pitchFamily="2" charset="-122"/>
              <a:ea typeface="华文隶书" panose="02010800040101010101" pitchFamily="2" charset="-122"/>
            </a:endParaRPr>
          </a:p>
        </p:txBody>
      </p:sp>
      <p:sp>
        <p:nvSpPr>
          <p:cNvPr id="7" name="文本框 6"/>
          <p:cNvSpPr txBox="1"/>
          <p:nvPr/>
        </p:nvSpPr>
        <p:spPr>
          <a:xfrm>
            <a:off x="175586" y="1125415"/>
            <a:ext cx="11840827" cy="5139869"/>
          </a:xfrm>
          <a:prstGeom prst="rect">
            <a:avLst/>
          </a:prstGeom>
          <a:noFill/>
        </p:spPr>
        <p:txBody>
          <a:bodyPr wrap="square" rtlCol="0">
            <a:spAutoFit/>
          </a:bodyPr>
          <a:lstStyle/>
          <a:p>
            <a:r>
              <a:rPr lang="zh-CN" altLang="en-US"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1</a:t>
            </a:r>
            <a:r>
              <a:rPr lang="zh-CN" altLang="en-US" sz="2800" b="1" dirty="0">
                <a:latin typeface="宋体" panose="02010600030101010101" pitchFamily="2" charset="-122"/>
                <a:ea typeface="宋体" panose="02010600030101010101" pitchFamily="2" charset="-122"/>
              </a:rPr>
              <a:t>）</a:t>
            </a:r>
            <a:r>
              <a:rPr lang="zh-CN" altLang="zh-CN" sz="2800" b="1" dirty="0">
                <a:latin typeface="宋体" panose="02010600030101010101" pitchFamily="2" charset="-122"/>
                <a:ea typeface="宋体" panose="02010600030101010101" pitchFamily="2" charset="-122"/>
              </a:rPr>
              <a:t>整体和部分的辩证关系</a:t>
            </a:r>
            <a:endParaRPr lang="en-US" altLang="zh-CN" sz="2800" b="1" dirty="0">
              <a:latin typeface="宋体" panose="02010600030101010101" pitchFamily="2" charset="-122"/>
              <a:ea typeface="宋体" panose="02010600030101010101" pitchFamily="2" charset="-122"/>
            </a:endParaRPr>
          </a:p>
          <a:p>
            <a:endParaRPr lang="zh-CN" altLang="zh-CN" sz="800" b="1" dirty="0">
              <a:latin typeface="宋体" panose="02010600030101010101" pitchFamily="2" charset="-122"/>
              <a:ea typeface="宋体" panose="02010600030101010101" pitchFamily="2" charset="-122"/>
            </a:endParaRPr>
          </a:p>
          <a:p>
            <a:endParaRPr lang="en-US" altLang="zh-CN" dirty="0">
              <a:latin typeface="宋体" panose="02010600030101010101" pitchFamily="2" charset="-122"/>
              <a:ea typeface="宋体" panose="02010600030101010101" pitchFamily="2" charset="-122"/>
            </a:endParaRPr>
          </a:p>
          <a:p>
            <a:r>
              <a:rPr lang="en-US" altLang="zh-CN"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①</a:t>
            </a:r>
            <a:r>
              <a:rPr lang="zh-CN" altLang="zh-CN" sz="2400" dirty="0">
                <a:latin typeface="宋体" panose="02010600030101010101" pitchFamily="2" charset="-122"/>
                <a:ea typeface="宋体" panose="02010600030101010101" pitchFamily="2" charset="-122"/>
              </a:rPr>
              <a:t>含义</a:t>
            </a:r>
            <a:r>
              <a:rPr lang="en-US" altLang="zh-CN" sz="2400" dirty="0">
                <a:latin typeface="宋体" panose="02010600030101010101" pitchFamily="2" charset="-122"/>
                <a:ea typeface="宋体" panose="02010600030101010101" pitchFamily="2" charset="-122"/>
              </a:rPr>
              <a:t>      </a:t>
            </a:r>
            <a:r>
              <a:rPr lang="zh-CN" altLang="zh-CN" sz="2400" dirty="0">
                <a:latin typeface="宋体" panose="02010600030101010101" pitchFamily="2" charset="-122"/>
                <a:ea typeface="宋体" panose="02010600030101010101" pitchFamily="2" charset="-122"/>
              </a:rPr>
              <a:t>整体是事物的全局或发展的全过程，从数量上看它是一；</a:t>
            </a:r>
            <a:endParaRPr lang="en-US" altLang="zh-CN" sz="2400" dirty="0">
              <a:latin typeface="宋体" panose="02010600030101010101" pitchFamily="2" charset="-122"/>
              <a:ea typeface="宋体" panose="02010600030101010101" pitchFamily="2" charset="-122"/>
            </a:endParaRPr>
          </a:p>
          <a:p>
            <a:r>
              <a:rPr lang="en-US" altLang="zh-CN" sz="2400" dirty="0">
                <a:latin typeface="宋体" panose="02010600030101010101" pitchFamily="2" charset="-122"/>
                <a:ea typeface="宋体" panose="02010600030101010101" pitchFamily="2" charset="-122"/>
              </a:rPr>
              <a:t>          </a:t>
            </a:r>
            <a:r>
              <a:rPr lang="zh-CN" altLang="zh-CN" sz="2400" dirty="0">
                <a:latin typeface="宋体" panose="02010600030101010101" pitchFamily="2" charset="-122"/>
                <a:ea typeface="宋体" panose="02010600030101010101" pitchFamily="2" charset="-122"/>
              </a:rPr>
              <a:t>不同：</a:t>
            </a:r>
            <a:r>
              <a:rPr lang="en-US" altLang="zh-CN" sz="2400" dirty="0">
                <a:latin typeface="宋体" panose="02010600030101010101" pitchFamily="2" charset="-122"/>
                <a:ea typeface="宋体" panose="02010600030101010101" pitchFamily="2" charset="-122"/>
              </a:rPr>
              <a:t>     </a:t>
            </a:r>
            <a:r>
              <a:rPr lang="zh-CN" altLang="zh-CN" sz="2400" dirty="0">
                <a:latin typeface="宋体" panose="02010600030101010101" pitchFamily="2" charset="-122"/>
                <a:ea typeface="宋体" panose="02010600030101010101" pitchFamily="2" charset="-122"/>
              </a:rPr>
              <a:t>部分是事物的局部或发展的各个阶段，从数量上看它是多。</a:t>
            </a:r>
            <a:endParaRPr lang="en-US" altLang="zh-CN" sz="2400" dirty="0">
              <a:latin typeface="宋体" panose="02010600030101010101" pitchFamily="2" charset="-122"/>
              <a:ea typeface="宋体" panose="02010600030101010101" pitchFamily="2" charset="-122"/>
            </a:endParaRPr>
          </a:p>
          <a:p>
            <a:r>
              <a:rPr lang="zh-CN" altLang="en-US" sz="2400" dirty="0">
                <a:solidFill>
                  <a:srgbClr val="C00000"/>
                </a:solidFill>
                <a:latin typeface="宋体" panose="02010600030101010101" pitchFamily="2" charset="-122"/>
                <a:ea typeface="宋体" panose="02010600030101010101" pitchFamily="2" charset="-122"/>
              </a:rPr>
              <a:t>①</a:t>
            </a:r>
            <a:r>
              <a:rPr lang="zh-CN" altLang="zh-CN" sz="2400" dirty="0">
                <a:solidFill>
                  <a:srgbClr val="C00000"/>
                </a:solidFill>
                <a:latin typeface="宋体" panose="02010600030101010101" pitchFamily="2" charset="-122"/>
                <a:ea typeface="宋体" panose="02010600030101010101" pitchFamily="2" charset="-122"/>
              </a:rPr>
              <a:t>区别：</a:t>
            </a:r>
            <a:endParaRPr lang="zh-CN" altLang="zh-CN" sz="2400" dirty="0">
              <a:solidFill>
                <a:srgbClr val="C00000"/>
              </a:solidFill>
              <a:latin typeface="宋体" panose="02010600030101010101" pitchFamily="2" charset="-122"/>
              <a:ea typeface="宋体" panose="02010600030101010101" pitchFamily="2" charset="-122"/>
            </a:endParaRPr>
          </a:p>
          <a:p>
            <a:r>
              <a:rPr lang="en-US" altLang="zh-CN" sz="2400" dirty="0">
                <a:latin typeface="宋体" panose="02010600030101010101" pitchFamily="2" charset="-122"/>
                <a:ea typeface="宋体" panose="02010600030101010101" pitchFamily="2" charset="-122"/>
              </a:rPr>
              <a:t>         ②</a:t>
            </a:r>
            <a:r>
              <a:rPr lang="zh-CN" altLang="zh-CN" sz="2400" dirty="0">
                <a:latin typeface="宋体" panose="02010600030101010101" pitchFamily="2" charset="-122"/>
                <a:ea typeface="宋体" panose="02010600030101010101" pitchFamily="2" charset="-122"/>
              </a:rPr>
              <a:t>地位、</a:t>
            </a:r>
            <a:r>
              <a:rPr lang="en-US" altLang="zh-CN" sz="2400" dirty="0">
                <a:latin typeface="宋体" panose="02010600030101010101" pitchFamily="2" charset="-122"/>
                <a:ea typeface="宋体" panose="02010600030101010101" pitchFamily="2" charset="-122"/>
              </a:rPr>
              <a:t>    </a:t>
            </a:r>
            <a:r>
              <a:rPr lang="zh-CN" altLang="zh-CN" sz="2400" dirty="0">
                <a:latin typeface="宋体" panose="02010600030101010101" pitchFamily="2" charset="-122"/>
                <a:ea typeface="宋体" panose="02010600030101010101" pitchFamily="2" charset="-122"/>
              </a:rPr>
              <a:t>整体居于主导地位，整体统率着部分，具有部分不具备的功能；</a:t>
            </a:r>
            <a:endParaRPr lang="en-US" altLang="zh-CN" sz="2400" dirty="0">
              <a:latin typeface="宋体" panose="02010600030101010101" pitchFamily="2" charset="-122"/>
              <a:ea typeface="宋体" panose="02010600030101010101" pitchFamily="2" charset="-122"/>
            </a:endParaRPr>
          </a:p>
          <a:p>
            <a:r>
              <a:rPr lang="en-US" altLang="zh-CN" sz="2400" dirty="0">
                <a:latin typeface="宋体" panose="02010600030101010101" pitchFamily="2" charset="-122"/>
                <a:ea typeface="宋体" panose="02010600030101010101" pitchFamily="2" charset="-122"/>
              </a:rPr>
              <a:t>         </a:t>
            </a:r>
            <a:r>
              <a:rPr lang="zh-CN" altLang="zh-CN" sz="2400" dirty="0">
                <a:latin typeface="宋体" panose="02010600030101010101" pitchFamily="2" charset="-122"/>
                <a:ea typeface="宋体" panose="02010600030101010101" pitchFamily="2" charset="-122"/>
              </a:rPr>
              <a:t>作用和</a:t>
            </a:r>
            <a:r>
              <a:rPr lang="en-US" altLang="zh-CN" sz="2400" dirty="0">
                <a:latin typeface="宋体" panose="02010600030101010101" pitchFamily="2" charset="-122"/>
                <a:ea typeface="宋体" panose="02010600030101010101" pitchFamily="2" charset="-122"/>
              </a:rPr>
              <a:t>      </a:t>
            </a:r>
            <a:r>
              <a:rPr lang="zh-CN" altLang="zh-CN" sz="2400" dirty="0">
                <a:latin typeface="宋体" panose="02010600030101010101" pitchFamily="2" charset="-122"/>
                <a:ea typeface="宋体" panose="02010600030101010101" pitchFamily="2" charset="-122"/>
              </a:rPr>
              <a:t>部分在事物的存在和发展过程中处于被支配的地位，部分服从</a:t>
            </a:r>
            <a:endParaRPr lang="en-US" altLang="zh-CN" sz="2400" dirty="0">
              <a:latin typeface="宋体" panose="02010600030101010101" pitchFamily="2" charset="-122"/>
              <a:ea typeface="宋体" panose="02010600030101010101" pitchFamily="2" charset="-122"/>
            </a:endParaRPr>
          </a:p>
          <a:p>
            <a:r>
              <a:rPr lang="en-US" altLang="zh-CN" sz="2400" dirty="0">
                <a:latin typeface="宋体" panose="02010600030101010101" pitchFamily="2" charset="-122"/>
                <a:ea typeface="宋体" panose="02010600030101010101" pitchFamily="2" charset="-122"/>
              </a:rPr>
              <a:t>        </a:t>
            </a:r>
            <a:r>
              <a:rPr lang="zh-CN" altLang="zh-CN" sz="2400" dirty="0">
                <a:latin typeface="宋体" panose="02010600030101010101" pitchFamily="2" charset="-122"/>
                <a:ea typeface="宋体" panose="02010600030101010101" pitchFamily="2" charset="-122"/>
              </a:rPr>
              <a:t>功能不同</a:t>
            </a:r>
            <a:r>
              <a:rPr lang="zh-CN" altLang="en-US" sz="2400" dirty="0">
                <a:latin typeface="宋体" panose="02010600030101010101" pitchFamily="2" charset="-122"/>
                <a:ea typeface="宋体" panose="02010600030101010101" pitchFamily="2" charset="-122"/>
              </a:rPr>
              <a:t>：   </a:t>
            </a:r>
            <a:r>
              <a:rPr lang="zh-CN" altLang="zh-CN" sz="2400" dirty="0">
                <a:latin typeface="宋体" panose="02010600030101010101" pitchFamily="2" charset="-122"/>
                <a:ea typeface="宋体" panose="02010600030101010101" pitchFamily="2" charset="-122"/>
              </a:rPr>
              <a:t>和服务于整体。</a:t>
            </a:r>
            <a:endParaRPr lang="en-US" altLang="zh-CN" sz="2400" dirty="0">
              <a:latin typeface="宋体" panose="02010600030101010101" pitchFamily="2" charset="-122"/>
              <a:ea typeface="宋体" panose="02010600030101010101" pitchFamily="2" charset="-122"/>
            </a:endParaRPr>
          </a:p>
          <a:p>
            <a:endParaRPr lang="en-US" altLang="zh-CN" sz="800" dirty="0">
              <a:latin typeface="宋体" panose="02010600030101010101" pitchFamily="2" charset="-122"/>
              <a:ea typeface="宋体" panose="02010600030101010101" pitchFamily="2" charset="-122"/>
            </a:endParaRPr>
          </a:p>
          <a:p>
            <a:endParaRPr lang="zh-CN" altLang="zh-CN" sz="800" dirty="0">
              <a:latin typeface="宋体" panose="02010600030101010101" pitchFamily="2" charset="-122"/>
              <a:ea typeface="宋体" panose="02010600030101010101" pitchFamily="2" charset="-122"/>
            </a:endParaRPr>
          </a:p>
          <a:p>
            <a:r>
              <a:rPr lang="zh-CN" altLang="en-US" sz="2400" dirty="0">
                <a:solidFill>
                  <a:srgbClr val="C00000"/>
                </a:solidFill>
                <a:latin typeface="宋体" panose="02010600030101010101" pitchFamily="2" charset="-122"/>
                <a:ea typeface="宋体" panose="02010600030101010101" pitchFamily="2" charset="-122"/>
              </a:rPr>
              <a:t>②</a:t>
            </a:r>
            <a:r>
              <a:rPr lang="zh-CN" altLang="zh-CN" sz="2400" dirty="0">
                <a:solidFill>
                  <a:srgbClr val="C00000"/>
                </a:solidFill>
                <a:latin typeface="宋体" panose="02010600030101010101" pitchFamily="2" charset="-122"/>
                <a:ea typeface="宋体" panose="02010600030101010101" pitchFamily="2" charset="-122"/>
              </a:rPr>
              <a:t>联系：</a:t>
            </a:r>
            <a:r>
              <a:rPr lang="zh-CN" altLang="zh-CN" sz="2400" dirty="0">
                <a:latin typeface="宋体" panose="02010600030101010101" pitchFamily="2" charset="-122"/>
                <a:ea typeface="宋体" panose="02010600030101010101" pitchFamily="2" charset="-122"/>
              </a:rPr>
              <a:t>二者是相互联系、密不可分的。</a:t>
            </a:r>
            <a:endParaRPr lang="en-US" altLang="zh-CN" sz="2400" dirty="0">
              <a:latin typeface="宋体" panose="02010600030101010101" pitchFamily="2" charset="-122"/>
              <a:ea typeface="宋体" panose="02010600030101010101" pitchFamily="2" charset="-122"/>
            </a:endParaRPr>
          </a:p>
          <a:p>
            <a:endParaRPr lang="zh-CN" altLang="zh-CN" sz="800" dirty="0">
              <a:latin typeface="宋体" panose="02010600030101010101" pitchFamily="2" charset="-122"/>
              <a:ea typeface="宋体" panose="02010600030101010101" pitchFamily="2" charset="-122"/>
            </a:endParaRPr>
          </a:p>
          <a:p>
            <a:r>
              <a:rPr lang="en-US" altLang="zh-CN" sz="2400" dirty="0">
                <a:latin typeface="宋体" panose="02010600030101010101" pitchFamily="2" charset="-122"/>
                <a:ea typeface="宋体" panose="02010600030101010101" pitchFamily="2" charset="-122"/>
              </a:rPr>
              <a:t>※</a:t>
            </a:r>
            <a:r>
              <a:rPr lang="zh-CN" altLang="zh-CN" sz="2400" dirty="0">
                <a:latin typeface="宋体" panose="02010600030101010101" pitchFamily="2" charset="-122"/>
                <a:ea typeface="宋体" panose="02010600030101010101" pitchFamily="2" charset="-122"/>
              </a:rPr>
              <a:t>整体是由部分构成的，部分的功能及其变化会影响整体的功能，关键部分的功能及其变化甚至对整体的功能起决定作用。</a:t>
            </a:r>
            <a:r>
              <a:rPr lang="zh-CN" altLang="en-US" sz="2400" dirty="0">
                <a:solidFill>
                  <a:srgbClr val="FF0000"/>
                </a:solidFill>
                <a:latin typeface="宋体" panose="02010600030101010101" pitchFamily="2" charset="-122"/>
                <a:ea typeface="宋体" panose="02010600030101010101" pitchFamily="2" charset="-122"/>
              </a:rPr>
              <a:t>（侧重强调部分）</a:t>
            </a:r>
            <a:endParaRPr lang="en-US" altLang="zh-CN" sz="2400" dirty="0">
              <a:solidFill>
                <a:srgbClr val="FF0000"/>
              </a:solidFill>
              <a:latin typeface="宋体" panose="02010600030101010101" pitchFamily="2" charset="-122"/>
              <a:ea typeface="宋体" panose="02010600030101010101" pitchFamily="2" charset="-122"/>
            </a:endParaRPr>
          </a:p>
          <a:p>
            <a:endParaRPr lang="zh-CN" altLang="zh-CN" sz="1000" dirty="0">
              <a:latin typeface="宋体" panose="02010600030101010101" pitchFamily="2" charset="-122"/>
              <a:ea typeface="宋体" panose="02010600030101010101" pitchFamily="2" charset="-122"/>
            </a:endParaRPr>
          </a:p>
          <a:p>
            <a:r>
              <a:rPr lang="en-US" altLang="zh-CN" sz="2400" dirty="0">
                <a:latin typeface="宋体" panose="02010600030101010101" pitchFamily="2" charset="-122"/>
                <a:ea typeface="宋体" panose="02010600030101010101" pitchFamily="2" charset="-122"/>
              </a:rPr>
              <a:t>※</a:t>
            </a:r>
            <a:r>
              <a:rPr lang="zh-CN" altLang="zh-CN" sz="2400" dirty="0">
                <a:latin typeface="宋体" panose="02010600030101010101" pitchFamily="2" charset="-122"/>
                <a:ea typeface="宋体" panose="02010600030101010101" pitchFamily="2" charset="-122"/>
              </a:rPr>
              <a:t>部分是整体中的部分，整体的功能、状态及其变化也会影响部分。</a:t>
            </a:r>
            <a:r>
              <a:rPr lang="zh-CN" altLang="en-US" sz="2400" dirty="0">
                <a:solidFill>
                  <a:srgbClr val="FF0000"/>
                </a:solidFill>
                <a:latin typeface="宋体" panose="02010600030101010101" pitchFamily="2" charset="-122"/>
                <a:ea typeface="宋体" panose="02010600030101010101" pitchFamily="2" charset="-122"/>
              </a:rPr>
              <a:t>（侧重强调整体）</a:t>
            </a:r>
            <a:endParaRPr lang="zh-CN" altLang="zh-CN" sz="2400" dirty="0">
              <a:solidFill>
                <a:srgbClr val="FF0000"/>
              </a:solidFill>
              <a:latin typeface="宋体" panose="02010600030101010101" pitchFamily="2" charset="-122"/>
              <a:ea typeface="宋体" panose="02010600030101010101" pitchFamily="2" charset="-122"/>
            </a:endParaRPr>
          </a:p>
        </p:txBody>
      </p:sp>
      <p:sp>
        <p:nvSpPr>
          <p:cNvPr id="3" name="左大括号 2"/>
          <p:cNvSpPr/>
          <p:nvPr/>
        </p:nvSpPr>
        <p:spPr>
          <a:xfrm>
            <a:off x="1442261" y="2227700"/>
            <a:ext cx="98104" cy="1305628"/>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363799" y="640153"/>
          <a:ext cx="11531352" cy="5519596"/>
        </p:xfrm>
        <a:graphic>
          <a:graphicData uri="http://schemas.openxmlformats.org/drawingml/2006/table">
            <a:tbl>
              <a:tblPr firstRow="1" bandRow="1">
                <a:tableStyleId>{5C22544A-7EE6-4342-B048-85BDC9FD1C3A}</a:tableStyleId>
              </a:tblPr>
              <a:tblGrid>
                <a:gridCol w="816982"/>
                <a:gridCol w="1123658"/>
                <a:gridCol w="4610004"/>
                <a:gridCol w="4980708"/>
              </a:tblGrid>
              <a:tr h="1026020">
                <a:tc gridSpan="2">
                  <a:txBody>
                    <a:bodyPr/>
                    <a:lstStyle/>
                    <a:p>
                      <a:r>
                        <a:rPr lang="zh-CN" altLang="en-US" sz="2400" dirty="0">
                          <a:solidFill>
                            <a:srgbClr val="FFFF00"/>
                          </a:solidFill>
                        </a:rPr>
                        <a:t>整体与部分</a:t>
                      </a:r>
                      <a:endParaRPr lang="en-US" altLang="zh-CN" sz="2400" dirty="0">
                        <a:solidFill>
                          <a:srgbClr val="FFFF00"/>
                        </a:solidFill>
                      </a:endParaRPr>
                    </a:p>
                    <a:p>
                      <a:r>
                        <a:rPr lang="zh-CN" altLang="en-US" sz="2400" dirty="0">
                          <a:solidFill>
                            <a:srgbClr val="FFFF00"/>
                          </a:solidFill>
                        </a:rPr>
                        <a:t>的辩证关系</a:t>
                      </a:r>
                      <a:endParaRPr lang="zh-CN" altLang="en-US" sz="2400" dirty="0">
                        <a:solidFill>
                          <a:srgbClr val="FFFF00"/>
                        </a:solidFill>
                      </a:endParaRPr>
                    </a:p>
                  </a:txBody>
                  <a:tcPr/>
                </a:tc>
                <a:tc hMerge="1">
                  <a:tcPr/>
                </a:tc>
                <a:tc>
                  <a:txBody>
                    <a:bodyPr/>
                    <a:lstStyle/>
                    <a:p>
                      <a:r>
                        <a:rPr lang="zh-CN" altLang="en-US" dirty="0"/>
                        <a:t>                    </a:t>
                      </a:r>
                      <a:r>
                        <a:rPr lang="zh-CN" altLang="en-US" sz="4000" dirty="0"/>
                        <a:t>整    体</a:t>
                      </a:r>
                      <a:endParaRPr lang="zh-CN" altLang="en-US" sz="4000" dirty="0"/>
                    </a:p>
                  </a:txBody>
                  <a:tcPr/>
                </a:tc>
                <a:tc>
                  <a:txBody>
                    <a:bodyPr/>
                    <a:lstStyle/>
                    <a:p>
                      <a:r>
                        <a:rPr lang="zh-CN" altLang="en-US" sz="4000" dirty="0"/>
                        <a:t>          部     分</a:t>
                      </a:r>
                      <a:endParaRPr lang="zh-CN" altLang="en-US" sz="4000" dirty="0"/>
                    </a:p>
                  </a:txBody>
                  <a:tcPr/>
                </a:tc>
              </a:tr>
              <a:tr h="851515">
                <a:tc rowSpan="3">
                  <a:txBody>
                    <a:bodyPr/>
                    <a:lstStyle/>
                    <a:p>
                      <a:r>
                        <a:rPr lang="zh-CN" altLang="en-US" sz="4000" dirty="0">
                          <a:latin typeface="宋体" panose="02010600030101010101" pitchFamily="2" charset="-122"/>
                          <a:ea typeface="宋体" panose="02010600030101010101" pitchFamily="2" charset="-122"/>
                        </a:rPr>
                        <a:t>区别</a:t>
                      </a:r>
                      <a:endParaRPr lang="zh-CN" altLang="en-US" sz="4000" dirty="0">
                        <a:latin typeface="宋体" panose="02010600030101010101" pitchFamily="2" charset="-122"/>
                        <a:ea typeface="宋体" panose="02010600030101010101" pitchFamily="2" charset="-122"/>
                      </a:endParaRPr>
                    </a:p>
                  </a:txBody>
                  <a:tcPr>
                    <a:solidFill>
                      <a:schemeClr val="accent2">
                        <a:lumMod val="20000"/>
                        <a:lumOff val="80000"/>
                      </a:schemeClr>
                    </a:solidFill>
                  </a:tcPr>
                </a:tc>
                <a:tc>
                  <a:txBody>
                    <a:bodyPr/>
                    <a:lstStyle/>
                    <a:p>
                      <a:endParaRPr lang="en-US" altLang="zh-CN" sz="800" dirty="0">
                        <a:latin typeface="+mj-ea"/>
                        <a:ea typeface="+mj-ea"/>
                      </a:endParaRPr>
                    </a:p>
                    <a:p>
                      <a:endParaRPr lang="en-US" altLang="zh-CN" sz="800" dirty="0">
                        <a:latin typeface="+mj-ea"/>
                        <a:ea typeface="+mj-ea"/>
                      </a:endParaRPr>
                    </a:p>
                    <a:p>
                      <a:r>
                        <a:rPr lang="zh-CN" altLang="en-US" sz="2000" dirty="0">
                          <a:latin typeface="+mj-ea"/>
                          <a:ea typeface="+mj-ea"/>
                        </a:rPr>
                        <a:t>含义</a:t>
                      </a:r>
                      <a:endParaRPr lang="zh-CN" altLang="en-US" sz="2000" dirty="0">
                        <a:latin typeface="+mj-ea"/>
                        <a:ea typeface="+mj-ea"/>
                      </a:endParaRPr>
                    </a:p>
                  </a:txBody>
                  <a:tcPr>
                    <a:solidFill>
                      <a:schemeClr val="accent2">
                        <a:lumMod val="20000"/>
                        <a:lumOff val="80000"/>
                      </a:schemeClr>
                    </a:solidFill>
                  </a:tcPr>
                </a:tc>
                <a:tc>
                  <a:txBody>
                    <a:bodyPr/>
                    <a:lstStyle/>
                    <a:p>
                      <a:r>
                        <a:rPr lang="zh-CN" altLang="zh-CN" sz="2000" dirty="0">
                          <a:latin typeface="+mj-ea"/>
                          <a:ea typeface="+mj-ea"/>
                        </a:rPr>
                        <a:t>是事物的全局或发展的全过程，</a:t>
                      </a:r>
                      <a:endParaRPr lang="en-US" altLang="zh-CN" sz="2000" dirty="0">
                        <a:latin typeface="+mj-ea"/>
                        <a:ea typeface="+mj-ea"/>
                      </a:endParaRPr>
                    </a:p>
                    <a:p>
                      <a:r>
                        <a:rPr lang="zh-CN" altLang="zh-CN" sz="2000" dirty="0">
                          <a:latin typeface="+mj-ea"/>
                          <a:ea typeface="+mj-ea"/>
                        </a:rPr>
                        <a:t>从数量上看它是一</a:t>
                      </a:r>
                      <a:r>
                        <a:rPr lang="zh-CN" altLang="en-US" sz="2000" dirty="0">
                          <a:latin typeface="+mj-ea"/>
                          <a:ea typeface="+mj-ea"/>
                        </a:rPr>
                        <a:t>。</a:t>
                      </a:r>
                      <a:endParaRPr lang="zh-CN" altLang="en-US" sz="2000" dirty="0">
                        <a:latin typeface="+mj-ea"/>
                        <a:ea typeface="+mj-ea"/>
                      </a:endParaRP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2000" dirty="0">
                          <a:latin typeface="+mj-ea"/>
                          <a:ea typeface="+mj-ea"/>
                        </a:rPr>
                        <a:t>是事物的局部</a:t>
                      </a:r>
                      <a:r>
                        <a:rPr lang="en-US" altLang="zh-CN" sz="2000" dirty="0">
                          <a:latin typeface="+mj-ea"/>
                          <a:ea typeface="+mj-ea"/>
                        </a:rPr>
                        <a:t>   </a:t>
                      </a:r>
                      <a:r>
                        <a:rPr lang="zh-CN" altLang="zh-CN" sz="2000" dirty="0">
                          <a:latin typeface="+mj-ea"/>
                          <a:ea typeface="+mj-ea"/>
                        </a:rPr>
                        <a:t>或发展的各个阶段，</a:t>
                      </a:r>
                      <a:endParaRPr lang="en-US" altLang="zh-CN" sz="200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zh-CN" sz="2000" dirty="0">
                          <a:latin typeface="+mj-ea"/>
                          <a:ea typeface="+mj-ea"/>
                        </a:rPr>
                        <a:t>从数量上看它是多。</a:t>
                      </a:r>
                      <a:endParaRPr lang="en-US" altLang="zh-CN" sz="2000" dirty="0">
                        <a:latin typeface="+mj-ea"/>
                        <a:ea typeface="+mj-ea"/>
                      </a:endParaRPr>
                    </a:p>
                  </a:txBody>
                  <a:tcPr>
                    <a:solidFill>
                      <a:schemeClr val="accent2">
                        <a:lumMod val="20000"/>
                        <a:lumOff val="80000"/>
                      </a:schemeClr>
                    </a:solidFill>
                  </a:tcPr>
                </a:tc>
              </a:tr>
              <a:tr h="543318">
                <a:tc vMerge="1">
                  <a:tcPr/>
                </a:tc>
                <a:tc>
                  <a:txBody>
                    <a:bodyPr/>
                    <a:lstStyle/>
                    <a:p>
                      <a:r>
                        <a:rPr lang="zh-CN" altLang="en-US" sz="2000" dirty="0">
                          <a:latin typeface="+mj-ea"/>
                          <a:ea typeface="+mj-ea"/>
                        </a:rPr>
                        <a:t>地位</a:t>
                      </a:r>
                      <a:endParaRPr lang="zh-CN" altLang="en-US" sz="2000" dirty="0">
                        <a:latin typeface="+mj-ea"/>
                        <a:ea typeface="+mj-ea"/>
                      </a:endParaRPr>
                    </a:p>
                  </a:txBody>
                  <a:tcPr>
                    <a:solidFill>
                      <a:schemeClr val="accent2">
                        <a:lumMod val="20000"/>
                        <a:lumOff val="80000"/>
                      </a:schemeClr>
                    </a:solidFill>
                  </a:tcPr>
                </a:tc>
                <a:tc>
                  <a:txBody>
                    <a:bodyPr/>
                    <a:lstStyle/>
                    <a:p>
                      <a:r>
                        <a:rPr lang="zh-CN" altLang="zh-CN" sz="2000" dirty="0">
                          <a:latin typeface="+mj-ea"/>
                          <a:ea typeface="+mj-ea"/>
                        </a:rPr>
                        <a:t>主导地位</a:t>
                      </a:r>
                      <a:endParaRPr lang="zh-CN" altLang="en-US" sz="2000" dirty="0">
                        <a:latin typeface="+mj-ea"/>
                        <a:ea typeface="+mj-ea"/>
                      </a:endParaRPr>
                    </a:p>
                  </a:txBody>
                  <a:tcPr>
                    <a:solidFill>
                      <a:schemeClr val="accent2">
                        <a:lumMod val="20000"/>
                        <a:lumOff val="80000"/>
                      </a:schemeClr>
                    </a:solidFill>
                  </a:tcPr>
                </a:tc>
                <a:tc>
                  <a:txBody>
                    <a:bodyPr/>
                    <a:lstStyle/>
                    <a:p>
                      <a:r>
                        <a:rPr lang="zh-CN" altLang="en-US" sz="2000" dirty="0">
                          <a:latin typeface="+mj-ea"/>
                          <a:ea typeface="+mj-ea"/>
                        </a:rPr>
                        <a:t>被支配地位</a:t>
                      </a:r>
                      <a:endParaRPr lang="zh-CN" altLang="en-US" sz="2000" dirty="0">
                        <a:latin typeface="+mj-ea"/>
                        <a:ea typeface="+mj-ea"/>
                      </a:endParaRPr>
                    </a:p>
                  </a:txBody>
                  <a:tcPr>
                    <a:solidFill>
                      <a:schemeClr val="accent2">
                        <a:lumMod val="20000"/>
                        <a:lumOff val="80000"/>
                      </a:schemeClr>
                    </a:solidFill>
                  </a:tcPr>
                </a:tc>
              </a:tr>
              <a:tr h="481291">
                <a:tc vMerge="1">
                  <a:tcPr/>
                </a:tc>
                <a:tc>
                  <a:txBody>
                    <a:bodyPr/>
                    <a:lstStyle/>
                    <a:p>
                      <a:r>
                        <a:rPr lang="zh-CN" altLang="en-US" sz="2000" dirty="0">
                          <a:latin typeface="+mj-ea"/>
                          <a:ea typeface="+mj-ea"/>
                        </a:rPr>
                        <a:t>功能</a:t>
                      </a:r>
                      <a:endParaRPr lang="zh-CN" altLang="en-US" sz="2000" dirty="0">
                        <a:latin typeface="+mj-ea"/>
                        <a:ea typeface="+mj-ea"/>
                      </a:endParaRPr>
                    </a:p>
                  </a:txBody>
                  <a:tcPr>
                    <a:solidFill>
                      <a:schemeClr val="accent2">
                        <a:lumMod val="20000"/>
                        <a:lumOff val="80000"/>
                      </a:schemeClr>
                    </a:solidFill>
                  </a:tcPr>
                </a:tc>
                <a:tc>
                  <a:txBody>
                    <a:bodyPr/>
                    <a:lstStyle/>
                    <a:p>
                      <a:r>
                        <a:rPr lang="zh-CN" altLang="zh-CN" sz="2000" dirty="0">
                          <a:latin typeface="+mj-ea"/>
                          <a:ea typeface="+mj-ea"/>
                        </a:rPr>
                        <a:t>统率着部分</a:t>
                      </a:r>
                      <a:endParaRPr lang="zh-CN" altLang="en-US" sz="2000" dirty="0">
                        <a:latin typeface="+mj-ea"/>
                        <a:ea typeface="+mj-ea"/>
                      </a:endParaRPr>
                    </a:p>
                  </a:txBody>
                  <a:tcPr>
                    <a:solidFill>
                      <a:schemeClr val="accent2">
                        <a:lumMod val="20000"/>
                        <a:lumOff val="80000"/>
                      </a:schemeClr>
                    </a:solidFill>
                  </a:tcPr>
                </a:tc>
                <a:tc>
                  <a:txBody>
                    <a:bodyPr/>
                    <a:lstStyle/>
                    <a:p>
                      <a:r>
                        <a:rPr lang="zh-CN" altLang="en-US" sz="2000" dirty="0">
                          <a:latin typeface="+mj-ea"/>
                          <a:ea typeface="+mj-ea"/>
                        </a:rPr>
                        <a:t>服从和服务于整体</a:t>
                      </a:r>
                      <a:endParaRPr lang="zh-CN" altLang="en-US" sz="2000" dirty="0">
                        <a:latin typeface="+mj-ea"/>
                        <a:ea typeface="+mj-ea"/>
                      </a:endParaRPr>
                    </a:p>
                  </a:txBody>
                  <a:tcPr>
                    <a:solidFill>
                      <a:schemeClr val="accent2">
                        <a:lumMod val="20000"/>
                        <a:lumOff val="80000"/>
                      </a:schemeClr>
                    </a:solidFill>
                  </a:tcPr>
                </a:tc>
              </a:tr>
              <a:tr h="777470">
                <a:tc rowSpan="3">
                  <a:txBody>
                    <a:bodyPr/>
                    <a:lstStyle/>
                    <a:p>
                      <a:endParaRPr lang="en-US" altLang="zh-CN" sz="4000" dirty="0">
                        <a:latin typeface="宋体" panose="02010600030101010101" pitchFamily="2" charset="-122"/>
                        <a:ea typeface="宋体" panose="02010600030101010101" pitchFamily="2" charset="-122"/>
                      </a:endParaRPr>
                    </a:p>
                    <a:p>
                      <a:r>
                        <a:rPr lang="zh-CN" altLang="en-US" sz="4000" dirty="0">
                          <a:latin typeface="宋体" panose="02010600030101010101" pitchFamily="2" charset="-122"/>
                          <a:ea typeface="宋体" panose="02010600030101010101" pitchFamily="2" charset="-122"/>
                        </a:rPr>
                        <a:t>联系</a:t>
                      </a:r>
                      <a:endParaRPr lang="zh-CN" altLang="en-US" sz="4000" dirty="0">
                        <a:latin typeface="宋体" panose="02010600030101010101" pitchFamily="2" charset="-122"/>
                        <a:ea typeface="宋体" panose="02010600030101010101" pitchFamily="2" charset="-122"/>
                      </a:endParaRPr>
                    </a:p>
                  </a:txBody>
                  <a:tcPr>
                    <a:solidFill>
                      <a:schemeClr val="accent6">
                        <a:lumMod val="40000"/>
                        <a:lumOff val="60000"/>
                      </a:schemeClr>
                    </a:solidFill>
                  </a:tcPr>
                </a:tc>
                <a:tc>
                  <a:txBody>
                    <a:bodyPr/>
                    <a:lstStyle/>
                    <a:p>
                      <a:r>
                        <a:rPr lang="zh-CN" altLang="en-US" sz="1800" dirty="0">
                          <a:latin typeface="+mj-ea"/>
                          <a:ea typeface="+mj-ea"/>
                        </a:rPr>
                        <a:t>相互</a:t>
                      </a:r>
                      <a:endParaRPr lang="en-US" altLang="zh-CN" sz="1800" dirty="0">
                        <a:latin typeface="+mj-ea"/>
                        <a:ea typeface="+mj-ea"/>
                      </a:endParaRPr>
                    </a:p>
                    <a:p>
                      <a:r>
                        <a:rPr lang="zh-CN" altLang="en-US" sz="1800" dirty="0">
                          <a:latin typeface="+mj-ea"/>
                          <a:ea typeface="+mj-ea"/>
                        </a:rPr>
                        <a:t>依赖</a:t>
                      </a:r>
                      <a:endParaRPr lang="zh-CN" altLang="en-US" sz="1800" dirty="0">
                        <a:latin typeface="+mj-ea"/>
                        <a:ea typeface="+mj-ea"/>
                      </a:endParaRPr>
                    </a:p>
                  </a:txBody>
                  <a:tcPr>
                    <a:solidFill>
                      <a:schemeClr val="accent6">
                        <a:lumMod val="40000"/>
                        <a:lumOff val="60000"/>
                      </a:schemeClr>
                    </a:solidFill>
                  </a:tcPr>
                </a:tc>
                <a:tc gridSpan="2">
                  <a:txBody>
                    <a:bodyPr/>
                    <a:lstStyle/>
                    <a:p>
                      <a:r>
                        <a:rPr lang="zh-CN" altLang="zh-CN" sz="1800" dirty="0">
                          <a:solidFill>
                            <a:srgbClr val="C00000"/>
                          </a:solidFill>
                          <a:latin typeface="+mj-ea"/>
                          <a:ea typeface="+mj-ea"/>
                        </a:rPr>
                        <a:t>整体是由部分构成的</a:t>
                      </a:r>
                      <a:r>
                        <a:rPr lang="zh-CN" altLang="en-US" sz="1800" dirty="0">
                          <a:solidFill>
                            <a:srgbClr val="C00000"/>
                          </a:solidFill>
                          <a:latin typeface="+mj-ea"/>
                          <a:ea typeface="+mj-ea"/>
                        </a:rPr>
                        <a:t>，离开了部分整体就不复存在；</a:t>
                      </a:r>
                      <a:endParaRPr lang="en-US" altLang="zh-CN" sz="1800" dirty="0">
                        <a:solidFill>
                          <a:srgbClr val="C00000"/>
                        </a:solidFill>
                        <a:latin typeface="+mj-ea"/>
                        <a:ea typeface="+mj-ea"/>
                      </a:endParaRPr>
                    </a:p>
                    <a:p>
                      <a:r>
                        <a:rPr lang="zh-CN" altLang="en-US" sz="1800" dirty="0">
                          <a:solidFill>
                            <a:srgbClr val="C00000"/>
                          </a:solidFill>
                          <a:latin typeface="+mj-ea"/>
                          <a:ea typeface="+mj-ea"/>
                        </a:rPr>
                        <a:t>部分是整体中的部分，离开了整体，部分就不成其为部分</a:t>
                      </a:r>
                      <a:endParaRPr lang="zh-CN" altLang="en-US" sz="1800" dirty="0">
                        <a:solidFill>
                          <a:srgbClr val="C00000"/>
                        </a:solidFill>
                        <a:latin typeface="+mj-ea"/>
                        <a:ea typeface="+mj-ea"/>
                      </a:endParaRPr>
                    </a:p>
                  </a:txBody>
                  <a:tcPr>
                    <a:solidFill>
                      <a:schemeClr val="accent6">
                        <a:lumMod val="40000"/>
                        <a:lumOff val="60000"/>
                      </a:schemeClr>
                    </a:solidFill>
                  </a:tcPr>
                </a:tc>
                <a:tc hMerge="1">
                  <a:tcPr/>
                </a:tc>
              </a:tr>
              <a:tr h="729311">
                <a:tc vMerge="1">
                  <a:tcPr/>
                </a:tc>
                <a:tc>
                  <a:txBody>
                    <a:bodyPr/>
                    <a:lstStyle/>
                    <a:p>
                      <a:r>
                        <a:rPr lang="zh-CN" altLang="en-US" sz="1800" dirty="0">
                          <a:latin typeface="+mj-ea"/>
                          <a:ea typeface="+mj-ea"/>
                        </a:rPr>
                        <a:t>相互</a:t>
                      </a:r>
                      <a:endParaRPr lang="en-US" altLang="zh-CN" sz="1800" dirty="0">
                        <a:latin typeface="+mj-ea"/>
                        <a:ea typeface="+mj-ea"/>
                      </a:endParaRPr>
                    </a:p>
                    <a:p>
                      <a:r>
                        <a:rPr lang="zh-CN" altLang="en-US" sz="1800" dirty="0">
                          <a:latin typeface="+mj-ea"/>
                          <a:ea typeface="+mj-ea"/>
                        </a:rPr>
                        <a:t>影响</a:t>
                      </a:r>
                      <a:endParaRPr lang="zh-CN" altLang="en-US" sz="1800" dirty="0">
                        <a:latin typeface="+mj-ea"/>
                        <a:ea typeface="+mj-ea"/>
                      </a:endParaRPr>
                    </a:p>
                  </a:txBody>
                  <a:tcPr>
                    <a:solidFill>
                      <a:schemeClr val="accent6">
                        <a:lumMod val="40000"/>
                        <a:lumOff val="60000"/>
                      </a:schemeClr>
                    </a:solidFill>
                  </a:tcPr>
                </a:tc>
                <a:tc gridSpan="2">
                  <a:txBody>
                    <a:bodyPr/>
                    <a:lstStyle/>
                    <a:p>
                      <a:r>
                        <a:rPr lang="zh-CN" altLang="zh-CN" sz="1800" dirty="0">
                          <a:solidFill>
                            <a:srgbClr val="C00000"/>
                          </a:solidFill>
                          <a:latin typeface="+mj-ea"/>
                          <a:ea typeface="+mj-ea"/>
                        </a:rPr>
                        <a:t>部分的功能及变化会影响整体的功能，关键部分的功能及其变化甚至对整体的功能起决定作用</a:t>
                      </a:r>
                      <a:r>
                        <a:rPr lang="zh-CN" altLang="en-US" sz="1800" dirty="0">
                          <a:solidFill>
                            <a:srgbClr val="C00000"/>
                          </a:solidFill>
                          <a:latin typeface="+mj-ea"/>
                          <a:ea typeface="+mj-ea"/>
                        </a:rPr>
                        <a:t>；</a:t>
                      </a:r>
                      <a:r>
                        <a:rPr lang="zh-CN" altLang="zh-CN" sz="1800" dirty="0">
                          <a:solidFill>
                            <a:srgbClr val="C00000"/>
                          </a:solidFill>
                          <a:latin typeface="+mj-ea"/>
                          <a:ea typeface="+mj-ea"/>
                        </a:rPr>
                        <a:t>整体的功能、状态及其变化也会影响部分</a:t>
                      </a:r>
                      <a:endParaRPr lang="zh-CN" altLang="en-US" sz="1800" dirty="0">
                        <a:solidFill>
                          <a:srgbClr val="C00000"/>
                        </a:solidFill>
                        <a:latin typeface="+mj-ea"/>
                        <a:ea typeface="+mj-ea"/>
                      </a:endParaRPr>
                    </a:p>
                  </a:txBody>
                  <a:tcPr>
                    <a:solidFill>
                      <a:schemeClr val="accent6">
                        <a:lumMod val="40000"/>
                        <a:lumOff val="60000"/>
                      </a:schemeClr>
                    </a:solidFill>
                  </a:tcPr>
                </a:tc>
                <a:tc hMerge="1">
                  <a:tcPr/>
                </a:tc>
              </a:tr>
              <a:tr h="1110671">
                <a:tc vMerge="1">
                  <a:tcPr/>
                </a:tc>
                <a:tc>
                  <a:txBody>
                    <a:bodyPr/>
                    <a:lstStyle/>
                    <a:p>
                      <a:r>
                        <a:rPr lang="zh-CN" altLang="en-US" sz="1800" dirty="0">
                          <a:latin typeface="+mj-ea"/>
                          <a:ea typeface="+mj-ea"/>
                        </a:rPr>
                        <a:t>相互</a:t>
                      </a:r>
                      <a:endParaRPr lang="en-US" altLang="zh-CN" sz="1800" dirty="0">
                        <a:latin typeface="+mj-ea"/>
                        <a:ea typeface="+mj-ea"/>
                      </a:endParaRPr>
                    </a:p>
                    <a:p>
                      <a:r>
                        <a:rPr lang="zh-CN" altLang="en-US" sz="1800" dirty="0">
                          <a:latin typeface="+mj-ea"/>
                          <a:ea typeface="+mj-ea"/>
                        </a:rPr>
                        <a:t>转化</a:t>
                      </a:r>
                      <a:endParaRPr lang="zh-CN" altLang="en-US" sz="1800" dirty="0">
                        <a:latin typeface="+mj-ea"/>
                        <a:ea typeface="+mj-ea"/>
                      </a:endParaRPr>
                    </a:p>
                  </a:txBody>
                  <a:tcPr>
                    <a:solidFill>
                      <a:schemeClr val="accent6">
                        <a:lumMod val="40000"/>
                        <a:lumOff val="60000"/>
                      </a:schemeClr>
                    </a:solidFill>
                  </a:tcPr>
                </a:tc>
                <a:tc gridSpan="2">
                  <a:txBody>
                    <a:bodyPr/>
                    <a:lstStyle/>
                    <a:p>
                      <a:r>
                        <a:rPr lang="zh-CN" altLang="en-US" sz="1800" dirty="0">
                          <a:solidFill>
                            <a:srgbClr val="C00000"/>
                          </a:solidFill>
                          <a:latin typeface="+mj-ea"/>
                          <a:ea typeface="+mj-ea"/>
                        </a:rPr>
                        <a:t>原来作为整体事物相对于更高的系统来说它又成为了部分；</a:t>
                      </a:r>
                      <a:r>
                        <a:rPr lang="zh-CN" altLang="en-US" sz="1800" dirty="0">
                          <a:solidFill>
                            <a:schemeClr val="tx1"/>
                          </a:solidFill>
                          <a:latin typeface="+mj-ea"/>
                          <a:ea typeface="+mj-ea"/>
                        </a:rPr>
                        <a:t>（例如班集体对于我们每位同学来说是一个整体，但相对于我们整个学校来说它又成为了部分）</a:t>
                      </a:r>
                      <a:r>
                        <a:rPr lang="zh-CN" altLang="en-US" sz="1800" dirty="0">
                          <a:solidFill>
                            <a:srgbClr val="C00000"/>
                          </a:solidFill>
                          <a:latin typeface="+mj-ea"/>
                          <a:ea typeface="+mj-ea"/>
                        </a:rPr>
                        <a:t>而原来作为部分的事物，相对于更低层次的系统来说又会成为整体</a:t>
                      </a:r>
                      <a:endParaRPr lang="zh-CN" altLang="en-US" sz="1800" dirty="0">
                        <a:solidFill>
                          <a:srgbClr val="C00000"/>
                        </a:solidFill>
                        <a:latin typeface="+mj-ea"/>
                        <a:ea typeface="+mj-ea"/>
                      </a:endParaRPr>
                    </a:p>
                  </a:txBody>
                  <a:tcPr>
                    <a:solidFill>
                      <a:schemeClr val="accent6">
                        <a:lumMod val="40000"/>
                        <a:lumOff val="60000"/>
                      </a:schemeClr>
                    </a:solidFill>
                  </a:tcPr>
                </a:tc>
                <a:tc hMerge="1">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4634" y="1139164"/>
            <a:ext cx="10683025" cy="3348609"/>
          </a:xfrm>
          <a:prstGeom prst="rect">
            <a:avLst/>
          </a:prstGeom>
        </p:spPr>
        <p:txBody>
          <a:bodyPr wrap="square">
            <a:spAutoFit/>
          </a:bodyPr>
          <a:lstStyle/>
          <a:p>
            <a:pPr indent="356870" algn="just">
              <a:lnSpc>
                <a:spcPct val="130000"/>
              </a:lnSpc>
              <a:spcAft>
                <a:spcPts val="0"/>
              </a:spcAft>
              <a:tabLst>
                <a:tab pos="2933700" algn="l"/>
              </a:tabLst>
            </a:pPr>
            <a:r>
              <a:rPr lang="zh-CN" altLang="en-US" sz="2800" b="1" kern="100" dirty="0">
                <a:latin typeface="宋体" panose="02010600030101010101" pitchFamily="2" charset="-122"/>
                <a:ea typeface="宋体" panose="02010600030101010101" pitchFamily="2" charset="-122"/>
                <a:cs typeface="Courier New" panose="02070309020205020404" pitchFamily="49" charset="0"/>
              </a:rPr>
              <a:t>（</a:t>
            </a:r>
            <a:r>
              <a:rPr lang="en-US" altLang="zh-CN" sz="2800" b="1" kern="100" dirty="0">
                <a:latin typeface="宋体" panose="02010600030101010101" pitchFamily="2" charset="-122"/>
                <a:ea typeface="宋体" panose="02010600030101010101" pitchFamily="2" charset="-122"/>
                <a:cs typeface="Courier New" panose="02070309020205020404" pitchFamily="49" charset="0"/>
              </a:rPr>
              <a:t>2</a:t>
            </a:r>
            <a:r>
              <a:rPr lang="zh-CN" altLang="en-US" sz="2800" b="1" kern="100" dirty="0">
                <a:latin typeface="宋体" panose="02010600030101010101" pitchFamily="2" charset="-122"/>
                <a:ea typeface="宋体" panose="02010600030101010101" pitchFamily="2" charset="-122"/>
                <a:cs typeface="Courier New" panose="02070309020205020404" pitchFamily="49" charset="0"/>
              </a:rPr>
              <a:t>）</a:t>
            </a:r>
            <a:r>
              <a:rPr lang="zh-CN" altLang="zh-CN" sz="2800" b="1" kern="100" dirty="0">
                <a:latin typeface="宋体" panose="02010600030101010101" pitchFamily="2" charset="-122"/>
                <a:ea typeface="宋体" panose="02010600030101010101" pitchFamily="2" charset="-122"/>
                <a:cs typeface="Times New Roman" panose="02020603050405020304" pitchFamily="18" charset="0"/>
              </a:rPr>
              <a:t>方法论要求</a:t>
            </a:r>
            <a:endParaRPr lang="en-US" altLang="zh-CN" sz="2800" b="1" kern="100" dirty="0">
              <a:latin typeface="宋体" panose="02010600030101010101" pitchFamily="2" charset="-122"/>
              <a:ea typeface="宋体" panose="02010600030101010101" pitchFamily="2" charset="-122"/>
              <a:cs typeface="Times New Roman" panose="02020603050405020304" pitchFamily="18" charset="0"/>
            </a:endParaRPr>
          </a:p>
          <a:p>
            <a:pPr indent="356870" algn="just">
              <a:lnSpc>
                <a:spcPct val="130000"/>
              </a:lnSpc>
              <a:spcAft>
                <a:spcPts val="0"/>
              </a:spcAft>
              <a:tabLst>
                <a:tab pos="2933700" algn="l"/>
              </a:tabLst>
            </a:pPr>
            <a:endParaRPr lang="zh-CN" altLang="zh-CN" sz="2400" b="1" kern="100" dirty="0">
              <a:latin typeface="宋体" panose="02010600030101010101" pitchFamily="2" charset="-122"/>
              <a:ea typeface="宋体" panose="02010600030101010101" pitchFamily="2" charset="-122"/>
              <a:cs typeface="Courier New" panose="02070309020205020404" pitchFamily="49" charset="0"/>
            </a:endParaRPr>
          </a:p>
          <a:p>
            <a:pPr indent="356870" algn="just">
              <a:lnSpc>
                <a:spcPts val="4500"/>
              </a:lnSpc>
              <a:spcAft>
                <a:spcPts val="0"/>
              </a:spcAft>
              <a:tabLst>
                <a:tab pos="2933700" algn="l"/>
              </a:tabLst>
            </a:pPr>
            <a:r>
              <a:rPr lang="zh-CN" altLang="en-US" sz="2400" b="1" kern="100" dirty="0">
                <a:latin typeface="宋体" panose="02010600030101010101" pitchFamily="2" charset="-122"/>
                <a:ea typeface="宋体" panose="02010600030101010101" pitchFamily="2" charset="-122"/>
                <a:cs typeface="Courier New" panose="02070309020205020404" pitchFamily="49" charset="0"/>
              </a:rPr>
              <a:t>①</a:t>
            </a:r>
            <a:r>
              <a:rPr lang="zh-CN" altLang="zh-CN" sz="2400" b="1" kern="100" dirty="0">
                <a:latin typeface="宋体" panose="02010600030101010101" pitchFamily="2" charset="-122"/>
                <a:ea typeface="宋体" panose="02010600030101010101" pitchFamily="2" charset="-122"/>
                <a:cs typeface="Times New Roman" panose="02020603050405020304" pitchFamily="18" charset="0"/>
              </a:rPr>
              <a:t>我们应当树立</a:t>
            </a:r>
            <a:r>
              <a:rPr lang="zh-CN" altLang="zh-CN" sz="2400" b="1" u="sng" kern="100" dirty="0">
                <a:latin typeface="宋体" panose="02010600030101010101" pitchFamily="2" charset="-122"/>
                <a:ea typeface="宋体" panose="02010600030101010101" pitchFamily="2" charset="-122"/>
                <a:cs typeface="Times New Roman" panose="02020603050405020304" pitchFamily="18" charset="0"/>
              </a:rPr>
              <a:t>全局</a:t>
            </a:r>
            <a:r>
              <a:rPr lang="zh-CN" altLang="zh-CN" sz="2400" b="1" kern="100" dirty="0">
                <a:latin typeface="宋体" panose="02010600030101010101" pitchFamily="2" charset="-122"/>
                <a:ea typeface="宋体" panose="02010600030101010101" pitchFamily="2" charset="-122"/>
                <a:cs typeface="Times New Roman" panose="02020603050405020304" pitchFamily="18" charset="0"/>
              </a:rPr>
              <a:t>观念，立足</a:t>
            </a:r>
            <a:r>
              <a:rPr lang="zh-CN" altLang="zh-CN" sz="2400" b="1" u="sng" kern="100" dirty="0">
                <a:latin typeface="宋体" panose="02010600030101010101" pitchFamily="2" charset="-122"/>
                <a:ea typeface="宋体" panose="02010600030101010101" pitchFamily="2" charset="-122"/>
                <a:cs typeface="Times New Roman" panose="02020603050405020304" pitchFamily="18" charset="0"/>
              </a:rPr>
              <a:t>整体</a:t>
            </a:r>
            <a:r>
              <a:rPr lang="zh-CN" altLang="zh-CN" sz="2400" b="1" kern="100" dirty="0">
                <a:latin typeface="宋体" panose="02010600030101010101" pitchFamily="2" charset="-122"/>
                <a:ea typeface="宋体" panose="02010600030101010101" pitchFamily="2" charset="-122"/>
                <a:cs typeface="Times New Roman" panose="02020603050405020304" pitchFamily="18" charset="0"/>
              </a:rPr>
              <a:t>，统筹全局，选择最佳方案，实现整体的</a:t>
            </a:r>
            <a:r>
              <a:rPr lang="zh-CN" altLang="zh-CN" sz="2400" b="1" u="sng" kern="100" dirty="0">
                <a:latin typeface="宋体" panose="02010600030101010101" pitchFamily="2" charset="-122"/>
                <a:ea typeface="宋体" panose="02010600030101010101" pitchFamily="2" charset="-122"/>
                <a:cs typeface="Times New Roman" panose="02020603050405020304" pitchFamily="18" charset="0"/>
              </a:rPr>
              <a:t>最优目标</a:t>
            </a:r>
            <a:r>
              <a:rPr lang="zh-CN" altLang="zh-CN" sz="2400" b="1" kern="100" dirty="0">
                <a:latin typeface="宋体" panose="02010600030101010101" pitchFamily="2" charset="-122"/>
                <a:ea typeface="宋体" panose="02010600030101010101" pitchFamily="2" charset="-122"/>
                <a:cs typeface="Times New Roman" panose="02020603050405020304" pitchFamily="18" charset="0"/>
              </a:rPr>
              <a:t>，从而达到整体功能大于部分功能之和的理想效果。</a:t>
            </a:r>
            <a:endParaRPr lang="en-US" altLang="zh-CN" sz="2400" b="1" kern="100" dirty="0">
              <a:latin typeface="宋体" panose="02010600030101010101" pitchFamily="2" charset="-122"/>
              <a:ea typeface="宋体" panose="02010600030101010101" pitchFamily="2" charset="-122"/>
              <a:cs typeface="Times New Roman" panose="02020603050405020304" pitchFamily="18" charset="0"/>
            </a:endParaRPr>
          </a:p>
          <a:p>
            <a:pPr indent="356870" algn="just">
              <a:lnSpc>
                <a:spcPts val="4500"/>
              </a:lnSpc>
              <a:spcAft>
                <a:spcPts val="0"/>
              </a:spcAft>
              <a:tabLst>
                <a:tab pos="2933700" algn="l"/>
              </a:tabLst>
            </a:pP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indent="356870" algn="just">
              <a:lnSpc>
                <a:spcPts val="4500"/>
              </a:lnSpc>
              <a:spcAft>
                <a:spcPts val="0"/>
              </a:spcAft>
              <a:tabLst>
                <a:tab pos="2933700" algn="l"/>
              </a:tabLst>
            </a:pPr>
            <a:r>
              <a:rPr lang="zh-CN" altLang="en-US" sz="2400" b="1" kern="100" dirty="0">
                <a:latin typeface="宋体" panose="02010600030101010101" pitchFamily="2" charset="-122"/>
                <a:ea typeface="宋体" panose="02010600030101010101" pitchFamily="2" charset="-122"/>
                <a:cs typeface="Courier New" panose="02070309020205020404" pitchFamily="49" charset="0"/>
              </a:rPr>
              <a:t>②</a:t>
            </a:r>
            <a:r>
              <a:rPr lang="zh-CN" altLang="zh-CN" sz="2400" b="1" kern="100" dirty="0">
                <a:latin typeface="宋体" panose="02010600030101010101" pitchFamily="2" charset="-122"/>
                <a:ea typeface="宋体" panose="02010600030101010101" pitchFamily="2" charset="-122"/>
                <a:cs typeface="Times New Roman" panose="02020603050405020304" pitchFamily="18" charset="0"/>
              </a:rPr>
              <a:t>同时必须重视</a:t>
            </a:r>
            <a:r>
              <a:rPr lang="zh-CN" altLang="zh-CN" sz="2400" b="1" u="sng" kern="100" dirty="0">
                <a:latin typeface="宋体" panose="02010600030101010101" pitchFamily="2" charset="-122"/>
                <a:ea typeface="宋体" panose="02010600030101010101" pitchFamily="2" charset="-122"/>
                <a:cs typeface="Times New Roman" panose="02020603050405020304" pitchFamily="18" charset="0"/>
              </a:rPr>
              <a:t>部分</a:t>
            </a:r>
            <a:r>
              <a:rPr lang="zh-CN" altLang="zh-CN" sz="2400" b="1" kern="100" dirty="0">
                <a:latin typeface="宋体" panose="02010600030101010101" pitchFamily="2" charset="-122"/>
                <a:ea typeface="宋体" panose="02010600030101010101" pitchFamily="2" charset="-122"/>
                <a:cs typeface="Times New Roman" panose="02020603050405020304" pitchFamily="18" charset="0"/>
              </a:rPr>
              <a:t>的作用，用局部的发展推动整体的发展。</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50403" y="798123"/>
            <a:ext cx="1680882" cy="707886"/>
          </a:xfrm>
          <a:prstGeom prst="rect">
            <a:avLst/>
          </a:prstGeom>
          <a:noFill/>
        </p:spPr>
        <p:txBody>
          <a:bodyPr wrap="square" rtlCol="0">
            <a:spAutoFit/>
          </a:bodyPr>
          <a:lstStyle/>
          <a:p>
            <a:r>
              <a:rPr lang="zh-CN" altLang="en-US" sz="4000" dirty="0">
                <a:solidFill>
                  <a:srgbClr val="C00000"/>
                </a:solidFill>
              </a:rPr>
              <a:t>思考：</a:t>
            </a:r>
            <a:endParaRPr lang="zh-CN" altLang="en-US" sz="4000" dirty="0">
              <a:solidFill>
                <a:srgbClr val="C00000"/>
              </a:solidFill>
            </a:endParaRPr>
          </a:p>
        </p:txBody>
      </p:sp>
      <p:sp>
        <p:nvSpPr>
          <p:cNvPr id="3" name="矩形 2"/>
          <p:cNvSpPr/>
          <p:nvPr/>
        </p:nvSpPr>
        <p:spPr>
          <a:xfrm>
            <a:off x="2173644" y="891225"/>
            <a:ext cx="7934865" cy="521681"/>
          </a:xfrm>
          <a:prstGeom prst="rect">
            <a:avLst/>
          </a:prstGeom>
        </p:spPr>
        <p:txBody>
          <a:bodyPr wrap="none">
            <a:spAutoFit/>
          </a:bodyPr>
          <a:lstStyle/>
          <a:p>
            <a:pPr indent="356870" algn="just">
              <a:lnSpc>
                <a:spcPct val="130000"/>
              </a:lnSpc>
              <a:spcAft>
                <a:spcPts val="0"/>
              </a:spcAft>
              <a:tabLst>
                <a:tab pos="2933700" algn="l"/>
              </a:tabLst>
            </a:pPr>
            <a:r>
              <a:rPr lang="en-US" altLang="zh-CN" sz="2400" b="1"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b="1" kern="100" dirty="0">
                <a:latin typeface="Times New Roman" panose="02020603050405020304" pitchFamily="18" charset="0"/>
                <a:ea typeface="仿宋_GB2312"/>
                <a:cs typeface="Times New Roman" panose="02020603050405020304" pitchFamily="18" charset="0"/>
              </a:rPr>
              <a:t>一着不慎、满盘皆输</a:t>
            </a:r>
            <a:r>
              <a:rPr lang="en-US" altLang="zh-CN" sz="2400" b="1"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b="1" kern="100" dirty="0">
                <a:latin typeface="Times New Roman" panose="02020603050405020304" pitchFamily="18" charset="0"/>
                <a:ea typeface="仿宋_GB2312"/>
                <a:cs typeface="Times New Roman" panose="02020603050405020304" pitchFamily="18" charset="0"/>
              </a:rPr>
              <a:t>说明了部分决定整体。对吗？</a:t>
            </a:r>
            <a:endParaRPr lang="zh-CN" altLang="zh-CN" sz="16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1359672" y="2703244"/>
            <a:ext cx="9199659" cy="2424895"/>
          </a:xfrm>
          <a:prstGeom prst="rect">
            <a:avLst/>
          </a:prstGeom>
        </p:spPr>
        <p:txBody>
          <a:bodyPr wrap="square">
            <a:spAutoFit/>
          </a:bodyPr>
          <a:lstStyle/>
          <a:p>
            <a:pPr indent="356870" algn="just">
              <a:lnSpc>
                <a:spcPct val="130000"/>
              </a:lnSpc>
              <a:spcAft>
                <a:spcPts val="0"/>
              </a:spcAft>
              <a:tabLst>
                <a:tab pos="2933700" algn="l"/>
              </a:tabLst>
            </a:pPr>
            <a:r>
              <a:rPr lang="zh-CN" altLang="zh-CN" sz="2400" b="1" kern="100" dirty="0">
                <a:solidFill>
                  <a:srgbClr val="0000FF"/>
                </a:solidFill>
                <a:latin typeface="宋体" panose="02010600030101010101" pitchFamily="2" charset="-122"/>
                <a:ea typeface="宋体" panose="02010600030101010101" pitchFamily="2" charset="-122"/>
                <a:cs typeface="Times New Roman" panose="02020603050405020304" pitchFamily="18" charset="0"/>
              </a:rPr>
              <a:t>提示：</a:t>
            </a:r>
            <a:r>
              <a:rPr lang="zh-CN" altLang="zh-CN" sz="2400" b="1" kern="100" dirty="0">
                <a:latin typeface="宋体" panose="02010600030101010101" pitchFamily="2" charset="-122"/>
                <a:ea typeface="宋体" panose="02010600030101010101" pitchFamily="2" charset="-122"/>
                <a:cs typeface="Times New Roman" panose="02020603050405020304" pitchFamily="18" charset="0"/>
              </a:rPr>
              <a:t>不对。</a:t>
            </a:r>
            <a:r>
              <a:rPr lang="en-US" altLang="zh-CN" sz="2400" b="1"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b="1" kern="100" dirty="0">
                <a:latin typeface="宋体" panose="02010600030101010101" pitchFamily="2" charset="-122"/>
                <a:ea typeface="宋体" panose="02010600030101010101" pitchFamily="2" charset="-122"/>
                <a:cs typeface="Times New Roman" panose="02020603050405020304" pitchFamily="18" charset="0"/>
              </a:rPr>
              <a:t>一着不慎、满盘皆输</a:t>
            </a:r>
            <a:r>
              <a:rPr lang="en-US" altLang="zh-CN" sz="2400" b="1"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b="1" kern="100" dirty="0">
                <a:latin typeface="宋体" panose="02010600030101010101" pitchFamily="2" charset="-122"/>
                <a:ea typeface="宋体" panose="02010600030101010101" pitchFamily="2" charset="-122"/>
                <a:cs typeface="Times New Roman" panose="02020603050405020304" pitchFamily="18" charset="0"/>
              </a:rPr>
              <a:t>是说部分影响整体，在一定条件下关键部分的功能及其变化对整体的功能起决定作用，并不是所有部分都能决定整体。</a:t>
            </a:r>
            <a:endParaRPr lang="en-US" altLang="zh-CN" sz="2400" b="1" kern="100" dirty="0">
              <a:latin typeface="宋体" panose="02010600030101010101" pitchFamily="2" charset="-122"/>
              <a:ea typeface="宋体" panose="02010600030101010101" pitchFamily="2" charset="-122"/>
              <a:cs typeface="Times New Roman" panose="02020603050405020304" pitchFamily="18" charset="0"/>
            </a:endParaRPr>
          </a:p>
          <a:p>
            <a:pPr indent="356870" algn="just">
              <a:lnSpc>
                <a:spcPct val="130000"/>
              </a:lnSpc>
              <a:spcAft>
                <a:spcPts val="0"/>
              </a:spcAft>
              <a:tabLst>
                <a:tab pos="2933700" algn="l"/>
              </a:tabLst>
            </a:pPr>
            <a:r>
              <a:rPr lang="en-US" altLang="zh-CN" sz="2400" b="1" kern="100" dirty="0">
                <a:latin typeface="宋体" panose="02010600030101010101" pitchFamily="2" charset="-122"/>
                <a:ea typeface="宋体" panose="02010600030101010101" pitchFamily="2" charset="-122"/>
                <a:cs typeface="Times New Roman" panose="02020603050405020304" pitchFamily="18" charset="0"/>
              </a:rPr>
              <a:t>  </a:t>
            </a:r>
            <a:r>
              <a:rPr lang="zh-CN" altLang="zh-CN" sz="2400" b="1" kern="100" dirty="0">
                <a:latin typeface="宋体" panose="02010600030101010101" pitchFamily="2" charset="-122"/>
                <a:ea typeface="宋体" panose="02010600030101010101" pitchFamily="2" charset="-122"/>
                <a:cs typeface="Times New Roman" panose="02020603050405020304" pitchFamily="18" charset="0"/>
              </a:rPr>
              <a:t>在二者关系中，整体处于主导地位，统率着部分，部分处于被支配地位，服从和服务于整体，因而不能说部分决定整体。</a:t>
            </a:r>
            <a:endParaRPr lang="zh-CN" altLang="zh-CN" sz="2400" b="1"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50403" y="798123"/>
            <a:ext cx="1680882" cy="707886"/>
          </a:xfrm>
          <a:prstGeom prst="rect">
            <a:avLst/>
          </a:prstGeom>
          <a:noFill/>
        </p:spPr>
        <p:txBody>
          <a:bodyPr wrap="square" rtlCol="0">
            <a:spAutoFit/>
          </a:bodyPr>
          <a:lstStyle/>
          <a:p>
            <a:r>
              <a:rPr lang="zh-CN" altLang="en-US" sz="4000" dirty="0">
                <a:solidFill>
                  <a:srgbClr val="C00000"/>
                </a:solidFill>
              </a:rPr>
              <a:t>思考：</a:t>
            </a:r>
            <a:endParaRPr lang="zh-CN" altLang="en-US" sz="4000" dirty="0">
              <a:solidFill>
                <a:srgbClr val="C00000"/>
              </a:solidFill>
            </a:endParaRPr>
          </a:p>
        </p:txBody>
      </p:sp>
      <p:sp>
        <p:nvSpPr>
          <p:cNvPr id="3" name="矩形 2"/>
          <p:cNvSpPr/>
          <p:nvPr/>
        </p:nvSpPr>
        <p:spPr>
          <a:xfrm>
            <a:off x="2831285" y="921233"/>
            <a:ext cx="7263527" cy="461665"/>
          </a:xfrm>
          <a:prstGeom prst="rect">
            <a:avLst/>
          </a:prstGeom>
        </p:spPr>
        <p:txBody>
          <a:bodyPr wrap="none">
            <a:spAutoFit/>
          </a:bodyPr>
          <a:lstStyle/>
          <a:p>
            <a:r>
              <a:rPr lang="zh-CN" altLang="zh-CN" sz="2400" b="1" dirty="0"/>
              <a:t>整体的功能总是大于部分功能之和，这种观点对吗？</a:t>
            </a:r>
            <a:endParaRPr lang="zh-CN" altLang="zh-CN" sz="2400" dirty="0"/>
          </a:p>
        </p:txBody>
      </p:sp>
      <p:sp>
        <p:nvSpPr>
          <p:cNvPr id="4" name="矩形 3"/>
          <p:cNvSpPr/>
          <p:nvPr/>
        </p:nvSpPr>
        <p:spPr>
          <a:xfrm>
            <a:off x="1581615" y="2563039"/>
            <a:ext cx="8306463" cy="984500"/>
          </a:xfrm>
          <a:prstGeom prst="rect">
            <a:avLst/>
          </a:prstGeom>
        </p:spPr>
        <p:txBody>
          <a:bodyPr wrap="square">
            <a:spAutoFit/>
          </a:bodyPr>
          <a:lstStyle/>
          <a:p>
            <a:pPr indent="356870" algn="just">
              <a:lnSpc>
                <a:spcPct val="130000"/>
              </a:lnSpc>
              <a:spcAft>
                <a:spcPts val="0"/>
              </a:spcAft>
              <a:tabLst>
                <a:tab pos="2933700" algn="l"/>
              </a:tabLst>
            </a:pPr>
            <a:r>
              <a:rPr lang="zh-CN" altLang="zh-CN" sz="2400" b="1" kern="100" dirty="0">
                <a:solidFill>
                  <a:srgbClr val="0000FF"/>
                </a:solidFill>
                <a:latin typeface="宋体" panose="02010600030101010101" pitchFamily="2" charset="-122"/>
                <a:ea typeface="宋体" panose="02010600030101010101" pitchFamily="2" charset="-122"/>
                <a:cs typeface="Times New Roman" panose="02020603050405020304" pitchFamily="18" charset="0"/>
              </a:rPr>
              <a:t>提示：</a:t>
            </a:r>
            <a:r>
              <a:rPr lang="zh-CN" altLang="zh-CN" sz="2400" b="1" kern="100" dirty="0">
                <a:latin typeface="宋体" panose="02010600030101010101" pitchFamily="2" charset="-122"/>
                <a:ea typeface="宋体" panose="02010600030101010101" pitchFamily="2" charset="-122"/>
                <a:cs typeface="Times New Roman" panose="02020603050405020304" pitchFamily="18" charset="0"/>
              </a:rPr>
              <a:t>错误。只有当各部分以有序、合理、优化的结构形成整体时，整体的功能才会大于各个部分功能之和。</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25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62156" y="537283"/>
            <a:ext cx="1680882" cy="707886"/>
          </a:xfrm>
          <a:prstGeom prst="rect">
            <a:avLst/>
          </a:prstGeom>
          <a:noFill/>
        </p:spPr>
        <p:txBody>
          <a:bodyPr wrap="square" rtlCol="0">
            <a:spAutoFit/>
          </a:bodyPr>
          <a:lstStyle/>
          <a:p>
            <a:r>
              <a:rPr lang="zh-CN" altLang="en-US" sz="4000" dirty="0">
                <a:solidFill>
                  <a:srgbClr val="C00000"/>
                </a:solidFill>
              </a:rPr>
              <a:t>例</a:t>
            </a:r>
            <a:r>
              <a:rPr lang="en-US" altLang="zh-CN" sz="4000" dirty="0">
                <a:solidFill>
                  <a:srgbClr val="C00000"/>
                </a:solidFill>
              </a:rPr>
              <a:t>4</a:t>
            </a:r>
            <a:r>
              <a:rPr lang="zh-CN" altLang="en-US" sz="4000" dirty="0">
                <a:solidFill>
                  <a:srgbClr val="C00000"/>
                </a:solidFill>
              </a:rPr>
              <a:t>：</a:t>
            </a:r>
            <a:endParaRPr lang="zh-CN" altLang="en-US" sz="4000" dirty="0">
              <a:solidFill>
                <a:srgbClr val="C00000"/>
              </a:solidFill>
            </a:endParaRPr>
          </a:p>
        </p:txBody>
      </p:sp>
      <p:sp>
        <p:nvSpPr>
          <p:cNvPr id="5" name="文本框 4"/>
          <p:cNvSpPr txBox="1"/>
          <p:nvPr/>
        </p:nvSpPr>
        <p:spPr>
          <a:xfrm>
            <a:off x="7397648" y="2176250"/>
            <a:ext cx="3301659" cy="707886"/>
          </a:xfrm>
          <a:prstGeom prst="rect">
            <a:avLst/>
          </a:prstGeom>
          <a:noFill/>
        </p:spPr>
        <p:txBody>
          <a:bodyPr wrap="square" rtlCol="0">
            <a:spAutoFit/>
          </a:bodyPr>
          <a:lstStyle/>
          <a:p>
            <a:r>
              <a:rPr lang="zh-CN" altLang="en-US" sz="4000" dirty="0">
                <a:solidFill>
                  <a:srgbClr val="FF0000"/>
                </a:solidFill>
              </a:rPr>
              <a:t>答案：</a:t>
            </a:r>
            <a:r>
              <a:rPr lang="en-US" altLang="zh-CN" sz="4000" dirty="0">
                <a:solidFill>
                  <a:srgbClr val="FF0000"/>
                </a:solidFill>
              </a:rPr>
              <a:t>C</a:t>
            </a:r>
            <a:endParaRPr lang="zh-CN" altLang="en-US" sz="4000" dirty="0">
              <a:solidFill>
                <a:srgbClr val="FF0000"/>
              </a:solidFill>
            </a:endParaRPr>
          </a:p>
        </p:txBody>
      </p:sp>
      <p:sp>
        <p:nvSpPr>
          <p:cNvPr id="3" name="矩形 2"/>
          <p:cNvSpPr/>
          <p:nvPr/>
        </p:nvSpPr>
        <p:spPr>
          <a:xfrm>
            <a:off x="662156" y="1245169"/>
            <a:ext cx="10318595" cy="504369"/>
          </a:xfrm>
          <a:prstGeom prst="rect">
            <a:avLst/>
          </a:prstGeom>
        </p:spPr>
        <p:txBody>
          <a:bodyPr wrap="square">
            <a:spAutoFit/>
          </a:bodyPr>
          <a:lstStyle/>
          <a:p>
            <a:pPr indent="356870" algn="just">
              <a:lnSpc>
                <a:spcPct val="130000"/>
              </a:lnSpc>
              <a:spcAft>
                <a:spcPts val="0"/>
              </a:spcAft>
              <a:tabLst>
                <a:tab pos="2933700" algn="l"/>
              </a:tabLst>
            </a:pPr>
            <a:r>
              <a:rPr lang="en-US" altLang="zh-CN" sz="2400" b="1" kern="100" dirty="0">
                <a:latin typeface="宋体" panose="02010600030101010101" pitchFamily="2" charset="-122"/>
                <a:ea typeface="宋体" panose="02010600030101010101" pitchFamily="2" charset="-122"/>
                <a:cs typeface="Times New Roman" panose="02020603050405020304" pitchFamily="18" charset="0"/>
              </a:rPr>
              <a:t> </a:t>
            </a:r>
            <a:endParaRPr lang="zh-CN" altLang="zh-CN" sz="2400" kern="100" dirty="0">
              <a:solidFill>
                <a:schemeClr val="accent1"/>
              </a:solidFill>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836212" y="1245169"/>
            <a:ext cx="10933044" cy="3898118"/>
          </a:xfrm>
          <a:prstGeom prst="rect">
            <a:avLst/>
          </a:prstGeom>
        </p:spPr>
        <p:txBody>
          <a:bodyPr wrap="square">
            <a:spAutoFit/>
          </a:bodyPr>
          <a:lstStyle/>
          <a:p>
            <a:pPr>
              <a:lnSpc>
                <a:spcPct val="130000"/>
              </a:lnSpc>
              <a:spcBef>
                <a:spcPts val="1000"/>
              </a:spcBef>
            </a:pPr>
            <a:r>
              <a:rPr lang="zh-CN" altLang="zh-CN" sz="2400" dirty="0">
                <a:latin typeface="宋体" panose="02010600030101010101" pitchFamily="2" charset="-122"/>
                <a:ea typeface="宋体" panose="02010600030101010101" pitchFamily="2" charset="-122"/>
              </a:rPr>
              <a:t>（201</a:t>
            </a:r>
            <a:r>
              <a:rPr lang="en-US" altLang="zh-CN" sz="2400" dirty="0">
                <a:latin typeface="宋体" panose="02010600030101010101" pitchFamily="2" charset="-122"/>
                <a:ea typeface="宋体" panose="02010600030101010101" pitchFamily="2" charset="-122"/>
              </a:rPr>
              <a:t>9</a:t>
            </a:r>
            <a:r>
              <a:rPr lang="zh-CN" altLang="zh-CN" sz="2400" dirty="0">
                <a:latin typeface="宋体" panose="02010600030101010101" pitchFamily="2" charset="-122"/>
                <a:ea typeface="宋体" panose="02010600030101010101" pitchFamily="2" charset="-122"/>
              </a:rPr>
              <a:t>年全国</a:t>
            </a:r>
            <a:r>
              <a:rPr lang="en-US" altLang="zh-CN" sz="2400" dirty="0">
                <a:latin typeface="宋体" panose="02010600030101010101" pitchFamily="2" charset="-122"/>
                <a:ea typeface="宋体" panose="02010600030101010101" pitchFamily="2" charset="-122"/>
              </a:rPr>
              <a:t>3</a:t>
            </a:r>
            <a:r>
              <a:rPr lang="zh-CN" altLang="zh-CN" sz="2400" dirty="0">
                <a:latin typeface="宋体" panose="02010600030101010101" pitchFamily="2" charset="-122"/>
                <a:ea typeface="宋体" panose="02010600030101010101" pitchFamily="2" charset="-122"/>
              </a:rPr>
              <a:t>卷</a:t>
            </a:r>
            <a:r>
              <a:rPr lang="en-US" altLang="zh-CN" sz="2400" dirty="0">
                <a:latin typeface="宋体" panose="02010600030101010101" pitchFamily="2" charset="-122"/>
                <a:ea typeface="宋体" panose="02010600030101010101" pitchFamily="2" charset="-122"/>
              </a:rPr>
              <a:t>,</a:t>
            </a:r>
            <a:r>
              <a:rPr lang="zh-CN" altLang="zh-CN" sz="2400" dirty="0">
                <a:latin typeface="宋体" panose="02010600030101010101" pitchFamily="2" charset="-122"/>
                <a:ea typeface="宋体" panose="02010600030101010101" pitchFamily="2" charset="-122"/>
              </a:rPr>
              <a:t>22）毛泽东说：“战争历史中有在连战皆捷之后吃了一个败仗以至全功尽弃的，有在吃了许多败仗之后打了一个胜仗因而开展了新局面的。”其中蕴含的哲学道理是</a:t>
            </a:r>
            <a:r>
              <a:rPr lang="en-US" altLang="zh-CN" sz="2400" dirty="0">
                <a:latin typeface="宋体" panose="02010600030101010101" pitchFamily="2" charset="-122"/>
                <a:ea typeface="宋体" panose="02010600030101010101" pitchFamily="2" charset="-122"/>
              </a:rPr>
              <a:t>   (     )</a:t>
            </a:r>
            <a:endParaRPr lang="zh-CN" altLang="zh-CN" sz="2400" dirty="0">
              <a:latin typeface="宋体" panose="02010600030101010101" pitchFamily="2" charset="-122"/>
              <a:ea typeface="宋体" panose="02010600030101010101" pitchFamily="2" charset="-122"/>
            </a:endParaRPr>
          </a:p>
          <a:p>
            <a:pPr>
              <a:lnSpc>
                <a:spcPct val="130000"/>
              </a:lnSpc>
              <a:spcBef>
                <a:spcPts val="1000"/>
              </a:spcBef>
            </a:pPr>
            <a:r>
              <a:rPr lang="zh-CN" altLang="zh-CN" sz="2400" dirty="0">
                <a:solidFill>
                  <a:schemeClr val="accent1"/>
                </a:solidFill>
                <a:latin typeface="宋体" panose="02010600030101010101" pitchFamily="2" charset="-122"/>
                <a:ea typeface="宋体" panose="02010600030101010101" pitchFamily="2" charset="-122"/>
              </a:rPr>
              <a:t>A.处于非支配地位的部分及其变化不影响整体的功能</a:t>
            </a:r>
            <a:endParaRPr lang="zh-CN" altLang="zh-CN" sz="2400" dirty="0">
              <a:solidFill>
                <a:schemeClr val="accent1"/>
              </a:solidFill>
              <a:latin typeface="宋体" panose="02010600030101010101" pitchFamily="2" charset="-122"/>
              <a:ea typeface="宋体" panose="02010600030101010101" pitchFamily="2" charset="-122"/>
            </a:endParaRPr>
          </a:p>
          <a:p>
            <a:pPr>
              <a:lnSpc>
                <a:spcPct val="130000"/>
              </a:lnSpc>
              <a:spcBef>
                <a:spcPts val="1000"/>
              </a:spcBef>
            </a:pPr>
            <a:r>
              <a:rPr lang="zh-CN" altLang="zh-CN" sz="2400" dirty="0">
                <a:solidFill>
                  <a:schemeClr val="accent1"/>
                </a:solidFill>
                <a:latin typeface="宋体" panose="02010600030101010101" pitchFamily="2" charset="-122"/>
                <a:ea typeface="宋体" panose="02010600030101010101" pitchFamily="2" charset="-122"/>
              </a:rPr>
              <a:t>B.在一些事物的存在和发展中，整体服从和服务于部分</a:t>
            </a:r>
            <a:endParaRPr lang="zh-CN" altLang="zh-CN" sz="2400" dirty="0">
              <a:solidFill>
                <a:schemeClr val="accent1"/>
              </a:solidFill>
              <a:latin typeface="宋体" panose="02010600030101010101" pitchFamily="2" charset="-122"/>
              <a:ea typeface="宋体" panose="02010600030101010101" pitchFamily="2" charset="-122"/>
            </a:endParaRPr>
          </a:p>
          <a:p>
            <a:pPr>
              <a:lnSpc>
                <a:spcPct val="130000"/>
              </a:lnSpc>
              <a:spcBef>
                <a:spcPts val="1000"/>
              </a:spcBef>
            </a:pPr>
            <a:r>
              <a:rPr lang="zh-CN" altLang="zh-CN" sz="2400" dirty="0">
                <a:solidFill>
                  <a:schemeClr val="accent1"/>
                </a:solidFill>
                <a:latin typeface="宋体" panose="02010600030101010101" pitchFamily="2" charset="-122"/>
                <a:ea typeface="宋体" panose="02010600030101010101" pitchFamily="2" charset="-122"/>
              </a:rPr>
              <a:t>C.关键部分的功能及其变化甚至对整体功能起决定作用</a:t>
            </a:r>
            <a:endParaRPr lang="zh-CN" altLang="zh-CN" sz="2400" dirty="0">
              <a:solidFill>
                <a:schemeClr val="accent1"/>
              </a:solidFill>
              <a:latin typeface="宋体" panose="02010600030101010101" pitchFamily="2" charset="-122"/>
              <a:ea typeface="宋体" panose="02010600030101010101" pitchFamily="2" charset="-122"/>
            </a:endParaRPr>
          </a:p>
          <a:p>
            <a:pPr>
              <a:lnSpc>
                <a:spcPct val="130000"/>
              </a:lnSpc>
              <a:spcBef>
                <a:spcPts val="1000"/>
              </a:spcBef>
            </a:pPr>
            <a:r>
              <a:rPr lang="zh-CN" altLang="zh-CN" sz="2400" dirty="0">
                <a:solidFill>
                  <a:schemeClr val="accent1"/>
                </a:solidFill>
                <a:latin typeface="宋体" panose="02010600030101010101" pitchFamily="2" charset="-122"/>
                <a:ea typeface="宋体" panose="02010600030101010101" pitchFamily="2" charset="-122"/>
              </a:rPr>
              <a:t>D.只要充分发挥部分的作用，就能实现整体的最优目标</a:t>
            </a:r>
            <a:endParaRPr lang="zh-CN" altLang="zh-CN" sz="2400" dirty="0">
              <a:solidFill>
                <a:schemeClr val="accent1"/>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500"/>
                                  </p:stCondLst>
                                  <p:childTnLst>
                                    <p:set>
                                      <p:cBhvr>
                                        <p:cTn id="6" dur="1" fill="hold">
                                          <p:stCondLst>
                                            <p:cond delay="9"/>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62156" y="537283"/>
            <a:ext cx="1680882" cy="707886"/>
          </a:xfrm>
          <a:prstGeom prst="rect">
            <a:avLst/>
          </a:prstGeom>
          <a:noFill/>
        </p:spPr>
        <p:txBody>
          <a:bodyPr wrap="square" rtlCol="0">
            <a:spAutoFit/>
          </a:bodyPr>
          <a:lstStyle/>
          <a:p>
            <a:r>
              <a:rPr lang="zh-CN" altLang="en-US" sz="4000" dirty="0">
                <a:solidFill>
                  <a:srgbClr val="C00000"/>
                </a:solidFill>
              </a:rPr>
              <a:t>例</a:t>
            </a:r>
            <a:r>
              <a:rPr lang="en-US" altLang="zh-CN" sz="4000" dirty="0">
                <a:solidFill>
                  <a:srgbClr val="C00000"/>
                </a:solidFill>
              </a:rPr>
              <a:t>5</a:t>
            </a:r>
            <a:r>
              <a:rPr lang="zh-CN" altLang="en-US" sz="4000" dirty="0">
                <a:solidFill>
                  <a:srgbClr val="C00000"/>
                </a:solidFill>
              </a:rPr>
              <a:t>：</a:t>
            </a:r>
            <a:endParaRPr lang="zh-CN" altLang="en-US" sz="4000" dirty="0">
              <a:solidFill>
                <a:srgbClr val="C00000"/>
              </a:solidFill>
            </a:endParaRPr>
          </a:p>
        </p:txBody>
      </p:sp>
      <p:sp>
        <p:nvSpPr>
          <p:cNvPr id="2" name="矩形 1"/>
          <p:cNvSpPr/>
          <p:nvPr/>
        </p:nvSpPr>
        <p:spPr>
          <a:xfrm>
            <a:off x="885271" y="1346498"/>
            <a:ext cx="10477143" cy="3545201"/>
          </a:xfrm>
          <a:prstGeom prst="rect">
            <a:avLst/>
          </a:prstGeom>
        </p:spPr>
        <p:txBody>
          <a:bodyPr wrap="square">
            <a:spAutoFit/>
          </a:bodyPr>
          <a:lstStyle/>
          <a:p>
            <a:pPr>
              <a:lnSpc>
                <a:spcPct val="130000"/>
              </a:lnSpc>
            </a:pPr>
            <a:r>
              <a:rPr lang="en-US" altLang="zh-CN" sz="2400" dirty="0">
                <a:latin typeface="宋体" panose="02010600030101010101" pitchFamily="2" charset="-122"/>
                <a:ea typeface="宋体" panose="02010600030101010101" pitchFamily="2" charset="-122"/>
                <a:sym typeface="宋体" panose="02010600030101010101" pitchFamily="2" charset="-122"/>
              </a:rPr>
              <a:t>(2018·</a:t>
            </a:r>
            <a:r>
              <a:rPr lang="zh-CN" altLang="en-US" sz="2400" dirty="0">
                <a:latin typeface="宋体" panose="02010600030101010101" pitchFamily="2" charset="-122"/>
                <a:ea typeface="宋体" panose="02010600030101010101" pitchFamily="2" charset="-122"/>
                <a:sym typeface="宋体" panose="02010600030101010101" pitchFamily="2" charset="-122"/>
              </a:rPr>
              <a:t>全国</a:t>
            </a:r>
            <a:r>
              <a:rPr lang="en-US" altLang="zh-CN" sz="2400" dirty="0">
                <a:latin typeface="宋体" panose="02010600030101010101" pitchFamily="2" charset="-122"/>
                <a:ea typeface="宋体" panose="02010600030101010101" pitchFamily="2" charset="-122"/>
                <a:sym typeface="宋体" panose="02010600030101010101" pitchFamily="2" charset="-122"/>
              </a:rPr>
              <a:t>3</a:t>
            </a:r>
            <a:r>
              <a:rPr lang="zh-CN" altLang="en-US" sz="2400" dirty="0">
                <a:latin typeface="宋体" panose="02010600030101010101" pitchFamily="2" charset="-122"/>
                <a:ea typeface="宋体" panose="02010600030101010101" pitchFamily="2" charset="-122"/>
                <a:sym typeface="宋体" panose="02010600030101010101" pitchFamily="2" charset="-122"/>
              </a:rPr>
              <a:t>卷</a:t>
            </a:r>
            <a:r>
              <a:rPr lang="en-US" altLang="zh-CN" sz="2400" dirty="0">
                <a:latin typeface="宋体" panose="02010600030101010101" pitchFamily="2" charset="-122"/>
                <a:ea typeface="宋体" panose="02010600030101010101" pitchFamily="2" charset="-122"/>
                <a:sym typeface="宋体" panose="02010600030101010101" pitchFamily="2" charset="-122"/>
              </a:rPr>
              <a:t>,21)</a:t>
            </a:r>
            <a:r>
              <a:rPr lang="zh-CN" altLang="en-US" sz="2400" dirty="0">
                <a:latin typeface="宋体" panose="02010600030101010101" pitchFamily="2" charset="-122"/>
                <a:ea typeface="宋体" panose="02010600030101010101" pitchFamily="2" charset="-122"/>
                <a:sym typeface="宋体" panose="02010600030101010101" pitchFamily="2" charset="-122"/>
              </a:rPr>
              <a:t>中国的发展与世界的发展依存度日益加深。中国的发展离不开世界</a:t>
            </a:r>
            <a:r>
              <a:rPr lang="en-US" altLang="zh-CN" sz="2400" dirty="0">
                <a:latin typeface="宋体" panose="02010600030101010101" pitchFamily="2" charset="-122"/>
                <a:ea typeface="宋体" panose="02010600030101010101" pitchFamily="2" charset="-122"/>
                <a:sym typeface="宋体" panose="02010600030101010101" pitchFamily="2" charset="-122"/>
              </a:rPr>
              <a:t>,</a:t>
            </a:r>
            <a:r>
              <a:rPr lang="zh-CN" altLang="en-US" sz="2400" dirty="0">
                <a:latin typeface="宋体" panose="02010600030101010101" pitchFamily="2" charset="-122"/>
                <a:ea typeface="宋体" panose="02010600030101010101" pitchFamily="2" charset="-122"/>
                <a:sym typeface="宋体" panose="02010600030101010101" pitchFamily="2" charset="-122"/>
              </a:rPr>
              <a:t>世界的发展越来越得益于中国。其中蕴含的哲学道理是</a:t>
            </a:r>
            <a:r>
              <a:rPr lang="en-US" altLang="zh-CN" sz="2400" dirty="0">
                <a:latin typeface="宋体" panose="02010600030101010101" pitchFamily="2" charset="-122"/>
                <a:ea typeface="宋体" panose="02010600030101010101" pitchFamily="2" charset="-122"/>
                <a:sym typeface="宋体" panose="02010600030101010101" pitchFamily="2" charset="-122"/>
              </a:rPr>
              <a:t>(</a:t>
            </a:r>
            <a:r>
              <a:rPr lang="zh-CN" altLang="en-US" sz="2400" dirty="0">
                <a:latin typeface="宋体" panose="02010600030101010101" pitchFamily="2" charset="-122"/>
                <a:ea typeface="宋体" panose="02010600030101010101" pitchFamily="2" charset="-122"/>
                <a:sym typeface="宋体" panose="02010600030101010101" pitchFamily="2" charset="-122"/>
              </a:rPr>
              <a:t>　　</a:t>
            </a:r>
            <a:r>
              <a:rPr lang="en-US" altLang="zh-CN" sz="2400" dirty="0">
                <a:latin typeface="宋体" panose="02010600030101010101" pitchFamily="2" charset="-122"/>
                <a:ea typeface="宋体" panose="02010600030101010101" pitchFamily="2" charset="-122"/>
                <a:sym typeface="宋体" panose="02010600030101010101" pitchFamily="2" charset="-122"/>
              </a:rPr>
              <a:t>)</a:t>
            </a:r>
            <a:endParaRPr lang="en-US" altLang="zh-CN" sz="2400" dirty="0">
              <a:latin typeface="宋体" panose="02010600030101010101" pitchFamily="2" charset="-122"/>
              <a:ea typeface="宋体" panose="02010600030101010101" pitchFamily="2" charset="-122"/>
              <a:sym typeface="宋体" panose="02010600030101010101" pitchFamily="2" charset="-122"/>
            </a:endParaRPr>
          </a:p>
          <a:p>
            <a:pPr>
              <a:lnSpc>
                <a:spcPct val="130000"/>
              </a:lnSpc>
            </a:pPr>
            <a:endParaRPr lang="en-US" altLang="zh-CN" sz="800" dirty="0">
              <a:latin typeface="宋体" panose="02010600030101010101" pitchFamily="2" charset="-122"/>
              <a:ea typeface="宋体" panose="02010600030101010101" pitchFamily="2" charset="-122"/>
            </a:endParaRPr>
          </a:p>
          <a:p>
            <a:pPr>
              <a:lnSpc>
                <a:spcPct val="130000"/>
              </a:lnSpc>
            </a:pPr>
            <a:r>
              <a:rPr lang="en-US" altLang="zh-CN" sz="2400" dirty="0">
                <a:solidFill>
                  <a:schemeClr val="accent1"/>
                </a:solidFill>
                <a:latin typeface="宋体" panose="02010600030101010101" pitchFamily="2" charset="-122"/>
                <a:ea typeface="宋体" panose="02010600030101010101" pitchFamily="2" charset="-122"/>
                <a:sym typeface="宋体" panose="02010600030101010101" pitchFamily="2" charset="-122"/>
              </a:rPr>
              <a:t>①</a:t>
            </a:r>
            <a:r>
              <a:rPr lang="zh-CN" altLang="en-US" sz="2400" dirty="0">
                <a:solidFill>
                  <a:schemeClr val="accent1"/>
                </a:solidFill>
                <a:latin typeface="宋体" panose="02010600030101010101" pitchFamily="2" charset="-122"/>
                <a:ea typeface="宋体" panose="02010600030101010101" pitchFamily="2" charset="-122"/>
                <a:sym typeface="宋体" panose="02010600030101010101" pitchFamily="2" charset="-122"/>
              </a:rPr>
              <a:t>整体由部分构成</a:t>
            </a:r>
            <a:r>
              <a:rPr lang="en-US" altLang="zh-CN" sz="2400" dirty="0">
                <a:solidFill>
                  <a:schemeClr val="accent1"/>
                </a:solidFill>
                <a:latin typeface="宋体" panose="02010600030101010101" pitchFamily="2" charset="-122"/>
                <a:ea typeface="宋体" panose="02010600030101010101" pitchFamily="2" charset="-122"/>
                <a:sym typeface="宋体" panose="02010600030101010101" pitchFamily="2" charset="-122"/>
              </a:rPr>
              <a:t>,</a:t>
            </a:r>
            <a:r>
              <a:rPr lang="zh-CN" altLang="en-US" sz="2400" dirty="0">
                <a:solidFill>
                  <a:schemeClr val="accent1"/>
                </a:solidFill>
                <a:latin typeface="宋体" panose="02010600030101010101" pitchFamily="2" charset="-122"/>
                <a:ea typeface="宋体" panose="02010600030101010101" pitchFamily="2" charset="-122"/>
                <a:sym typeface="宋体" panose="02010600030101010101" pitchFamily="2" charset="-122"/>
              </a:rPr>
              <a:t>整体的功能存在于各个部分之中　</a:t>
            </a:r>
            <a:endParaRPr lang="zh-CN" altLang="en-US" sz="2400" dirty="0">
              <a:solidFill>
                <a:schemeClr val="accent1"/>
              </a:solidFill>
              <a:latin typeface="宋体" panose="02010600030101010101" pitchFamily="2" charset="-122"/>
              <a:ea typeface="宋体" panose="02010600030101010101" pitchFamily="2" charset="-122"/>
              <a:sym typeface="宋体" panose="02010600030101010101" pitchFamily="2" charset="-122"/>
            </a:endParaRPr>
          </a:p>
          <a:p>
            <a:pPr>
              <a:lnSpc>
                <a:spcPct val="130000"/>
              </a:lnSpc>
            </a:pPr>
            <a:r>
              <a:rPr lang="zh-CN" altLang="en-US" sz="2400" dirty="0">
                <a:solidFill>
                  <a:schemeClr val="accent1"/>
                </a:solidFill>
                <a:latin typeface="宋体" panose="02010600030101010101" pitchFamily="2" charset="-122"/>
                <a:ea typeface="宋体" panose="02010600030101010101" pitchFamily="2" charset="-122"/>
                <a:sym typeface="宋体" panose="02010600030101010101" pitchFamily="2" charset="-122"/>
              </a:rPr>
              <a:t>②部分区别于整体</a:t>
            </a:r>
            <a:r>
              <a:rPr lang="en-US" altLang="zh-CN" sz="2400" dirty="0">
                <a:solidFill>
                  <a:schemeClr val="accent1"/>
                </a:solidFill>
                <a:latin typeface="宋体" panose="02010600030101010101" pitchFamily="2" charset="-122"/>
                <a:ea typeface="宋体" panose="02010600030101010101" pitchFamily="2" charset="-122"/>
                <a:sym typeface="宋体" panose="02010600030101010101" pitchFamily="2" charset="-122"/>
              </a:rPr>
              <a:t>,</a:t>
            </a:r>
            <a:r>
              <a:rPr lang="zh-CN" altLang="en-US" sz="2400" dirty="0">
                <a:solidFill>
                  <a:schemeClr val="accent1"/>
                </a:solidFill>
                <a:latin typeface="宋体" panose="02010600030101010101" pitchFamily="2" charset="-122"/>
                <a:ea typeface="宋体" panose="02010600030101010101" pitchFamily="2" charset="-122"/>
                <a:sym typeface="宋体" panose="02010600030101010101" pitchFamily="2" charset="-122"/>
              </a:rPr>
              <a:t>整体的状况不一定影响部分　</a:t>
            </a:r>
            <a:endParaRPr lang="zh-CN" altLang="en-US" sz="2400" dirty="0">
              <a:solidFill>
                <a:schemeClr val="accent1"/>
              </a:solidFill>
              <a:latin typeface="宋体" panose="02010600030101010101" pitchFamily="2" charset="-122"/>
              <a:ea typeface="宋体" panose="02010600030101010101" pitchFamily="2" charset="-122"/>
              <a:sym typeface="宋体" panose="02010600030101010101" pitchFamily="2" charset="-122"/>
            </a:endParaRPr>
          </a:p>
          <a:p>
            <a:pPr>
              <a:lnSpc>
                <a:spcPct val="130000"/>
              </a:lnSpc>
            </a:pPr>
            <a:r>
              <a:rPr lang="zh-CN" altLang="en-US" sz="2400" dirty="0">
                <a:solidFill>
                  <a:schemeClr val="accent1"/>
                </a:solidFill>
                <a:latin typeface="宋体" panose="02010600030101010101" pitchFamily="2" charset="-122"/>
                <a:ea typeface="宋体" panose="02010600030101010101" pitchFamily="2" charset="-122"/>
                <a:sym typeface="宋体" panose="02010600030101010101" pitchFamily="2" charset="-122"/>
              </a:rPr>
              <a:t>③部分影响整体</a:t>
            </a:r>
            <a:r>
              <a:rPr lang="en-US" altLang="zh-CN" sz="2400" dirty="0">
                <a:solidFill>
                  <a:schemeClr val="accent1"/>
                </a:solidFill>
                <a:latin typeface="宋体" panose="02010600030101010101" pitchFamily="2" charset="-122"/>
                <a:ea typeface="宋体" panose="02010600030101010101" pitchFamily="2" charset="-122"/>
                <a:sym typeface="宋体" panose="02010600030101010101" pitchFamily="2" charset="-122"/>
              </a:rPr>
              <a:t>,</a:t>
            </a:r>
            <a:r>
              <a:rPr lang="zh-CN" altLang="en-US" sz="2400" dirty="0">
                <a:solidFill>
                  <a:schemeClr val="accent1"/>
                </a:solidFill>
                <a:latin typeface="宋体" panose="02010600030101010101" pitchFamily="2" charset="-122"/>
                <a:ea typeface="宋体" panose="02010600030101010101" pitchFamily="2" charset="-122"/>
                <a:sym typeface="宋体" panose="02010600030101010101" pitchFamily="2" charset="-122"/>
              </a:rPr>
              <a:t>部分的发展有利于整体的发展　</a:t>
            </a:r>
            <a:endParaRPr lang="zh-CN" altLang="en-US" sz="2400" dirty="0">
              <a:solidFill>
                <a:schemeClr val="accent1"/>
              </a:solidFill>
              <a:latin typeface="宋体" panose="02010600030101010101" pitchFamily="2" charset="-122"/>
              <a:ea typeface="宋体" panose="02010600030101010101" pitchFamily="2" charset="-122"/>
              <a:sym typeface="宋体" panose="02010600030101010101" pitchFamily="2" charset="-122"/>
            </a:endParaRPr>
          </a:p>
          <a:p>
            <a:pPr>
              <a:lnSpc>
                <a:spcPct val="130000"/>
              </a:lnSpc>
            </a:pPr>
            <a:r>
              <a:rPr lang="zh-CN" altLang="en-US" sz="2400" dirty="0">
                <a:solidFill>
                  <a:schemeClr val="accent1"/>
                </a:solidFill>
                <a:latin typeface="宋体" panose="02010600030101010101" pitchFamily="2" charset="-122"/>
                <a:ea typeface="宋体" panose="02010600030101010101" pitchFamily="2" charset="-122"/>
                <a:sym typeface="宋体" panose="02010600030101010101" pitchFamily="2" charset="-122"/>
              </a:rPr>
              <a:t>④整体与部分相互依存</a:t>
            </a:r>
            <a:r>
              <a:rPr lang="en-US" altLang="zh-CN" sz="2400" dirty="0">
                <a:solidFill>
                  <a:schemeClr val="accent1"/>
                </a:solidFill>
                <a:latin typeface="宋体" panose="02010600030101010101" pitchFamily="2" charset="-122"/>
                <a:ea typeface="宋体" panose="02010600030101010101" pitchFamily="2" charset="-122"/>
                <a:sym typeface="宋体" panose="02010600030101010101" pitchFamily="2" charset="-122"/>
              </a:rPr>
              <a:t>,</a:t>
            </a:r>
            <a:r>
              <a:rPr lang="zh-CN" altLang="en-US" sz="2400" dirty="0">
                <a:solidFill>
                  <a:schemeClr val="accent1"/>
                </a:solidFill>
                <a:latin typeface="宋体" panose="02010600030101010101" pitchFamily="2" charset="-122"/>
                <a:ea typeface="宋体" panose="02010600030101010101" pitchFamily="2" charset="-122"/>
                <a:sym typeface="宋体" panose="02010600030101010101" pitchFamily="2" charset="-122"/>
              </a:rPr>
              <a:t>部分在整体中的地位是发展变化的</a:t>
            </a:r>
            <a:endParaRPr lang="zh-CN" altLang="en-US" sz="2400" dirty="0">
              <a:solidFill>
                <a:schemeClr val="accent1"/>
              </a:solidFill>
              <a:latin typeface="宋体" panose="02010600030101010101" pitchFamily="2" charset="-122"/>
              <a:ea typeface="宋体" panose="02010600030101010101" pitchFamily="2" charset="-122"/>
            </a:endParaRPr>
          </a:p>
          <a:p>
            <a:pPr>
              <a:lnSpc>
                <a:spcPct val="130000"/>
              </a:lnSpc>
            </a:pPr>
            <a:r>
              <a:rPr lang="en-US" altLang="zh-CN" sz="2400" dirty="0">
                <a:solidFill>
                  <a:schemeClr val="accent1"/>
                </a:solidFill>
                <a:latin typeface="宋体" panose="02010600030101010101" pitchFamily="2" charset="-122"/>
                <a:ea typeface="宋体" panose="02010600030101010101" pitchFamily="2" charset="-122"/>
                <a:sym typeface="宋体" panose="02010600030101010101" pitchFamily="2" charset="-122"/>
              </a:rPr>
              <a:t>A.①②	B.①④	C.②③	D.③④</a:t>
            </a:r>
            <a:endParaRPr lang="en-US" altLang="zh-CN" sz="2400" dirty="0">
              <a:solidFill>
                <a:schemeClr val="accent1"/>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文本框 4"/>
          <p:cNvSpPr txBox="1"/>
          <p:nvPr/>
        </p:nvSpPr>
        <p:spPr>
          <a:xfrm>
            <a:off x="8593972" y="2556051"/>
            <a:ext cx="3301659" cy="707886"/>
          </a:xfrm>
          <a:prstGeom prst="rect">
            <a:avLst/>
          </a:prstGeom>
          <a:noFill/>
        </p:spPr>
        <p:txBody>
          <a:bodyPr wrap="square" rtlCol="0">
            <a:spAutoFit/>
          </a:bodyPr>
          <a:lstStyle/>
          <a:p>
            <a:r>
              <a:rPr lang="zh-CN" altLang="en-US" sz="4000" dirty="0">
                <a:solidFill>
                  <a:srgbClr val="FF0000"/>
                </a:solidFill>
              </a:rPr>
              <a:t>答案：</a:t>
            </a:r>
            <a:r>
              <a:rPr lang="en-US" altLang="zh-CN" sz="4000" dirty="0">
                <a:solidFill>
                  <a:srgbClr val="FF0000"/>
                </a:solidFill>
              </a:rPr>
              <a:t>D</a:t>
            </a:r>
            <a:endParaRPr lang="zh-CN" altLang="en-US" sz="4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500"/>
                                  </p:stCondLst>
                                  <p:childTnLst>
                                    <p:set>
                                      <p:cBhvr>
                                        <p:cTn id="6" dur="1" fill="hold">
                                          <p:stCondLst>
                                            <p:cond delay="9"/>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2019044" y="468290"/>
            <a:ext cx="7697449" cy="859018"/>
            <a:chOff x="3118566" y="332266"/>
            <a:chExt cx="5954868" cy="859018"/>
          </a:xfrm>
        </p:grpSpPr>
        <p:pic>
          <p:nvPicPr>
            <p:cNvPr id="12" name="图片 11"/>
            <p:cNvPicPr>
              <a:picLocks noChangeAspect="1"/>
            </p:cNvPicPr>
            <p:nvPr/>
          </p:nvPicPr>
          <p:blipFill>
            <a:blip r:embed="rId1"/>
            <a:stretch>
              <a:fillRect/>
            </a:stretch>
          </p:blipFill>
          <p:spPr>
            <a:xfrm>
              <a:off x="3118566" y="606614"/>
              <a:ext cx="656733" cy="406749"/>
            </a:xfrm>
            <a:prstGeom prst="rect">
              <a:avLst/>
            </a:prstGeom>
          </p:spPr>
        </p:pic>
        <p:sp>
          <p:nvSpPr>
            <p:cNvPr id="13" name="文本框 12"/>
            <p:cNvSpPr txBox="1"/>
            <p:nvPr/>
          </p:nvSpPr>
          <p:spPr>
            <a:xfrm>
              <a:off x="3301968" y="332266"/>
              <a:ext cx="5617091" cy="859018"/>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4400" b="0" i="0" u="none" strike="noStrike" kern="1200" cap="none" spc="0" normalizeH="0" baseline="0" noProof="0" dirty="0">
                <a:ln>
                  <a:noFill/>
                </a:ln>
                <a:solidFill>
                  <a:srgbClr val="1C75BC"/>
                </a:solidFill>
                <a:effectLst/>
                <a:uLnTx/>
                <a:uFillTx/>
                <a:ea typeface="汉仪趣黑W" panose="00020600040101010101" pitchFamily="18" charset="-122"/>
                <a:cs typeface="+mn-cs"/>
              </a:endParaRPr>
            </a:p>
          </p:txBody>
        </p:sp>
        <p:pic>
          <p:nvPicPr>
            <p:cNvPr id="14" name="图片 13"/>
            <p:cNvPicPr>
              <a:picLocks noChangeAspect="1"/>
            </p:cNvPicPr>
            <p:nvPr/>
          </p:nvPicPr>
          <p:blipFill>
            <a:blip r:embed="rId1"/>
            <a:stretch>
              <a:fillRect/>
            </a:stretch>
          </p:blipFill>
          <p:spPr>
            <a:xfrm flipH="1">
              <a:off x="8416701" y="606614"/>
              <a:ext cx="656733" cy="406749"/>
            </a:xfrm>
            <a:prstGeom prst="rect">
              <a:avLst/>
            </a:prstGeom>
          </p:spPr>
        </p:pic>
      </p:grpSp>
      <p:sp>
        <p:nvSpPr>
          <p:cNvPr id="2" name="文本框 1"/>
          <p:cNvSpPr txBox="1"/>
          <p:nvPr/>
        </p:nvSpPr>
        <p:spPr>
          <a:xfrm>
            <a:off x="2925224" y="808324"/>
            <a:ext cx="5679352" cy="707886"/>
          </a:xfrm>
          <a:prstGeom prst="rect">
            <a:avLst/>
          </a:prstGeom>
          <a:noFill/>
        </p:spPr>
        <p:txBody>
          <a:bodyPr wrap="square" rtlCol="0">
            <a:spAutoFit/>
          </a:bodyPr>
          <a:lstStyle/>
          <a:p>
            <a:r>
              <a:rPr lang="en-US" altLang="zh-CN" sz="4000" dirty="0">
                <a:latin typeface="华文隶书" panose="02010800040101010101" pitchFamily="2" charset="-122"/>
                <a:ea typeface="华文隶书" panose="02010800040101010101" pitchFamily="2" charset="-122"/>
              </a:rPr>
              <a:t>4</a:t>
            </a:r>
            <a:r>
              <a:rPr lang="zh-CN" altLang="en-US" sz="4000" dirty="0">
                <a:latin typeface="华文隶书" panose="02010800040101010101" pitchFamily="2" charset="-122"/>
                <a:ea typeface="华文隶书" panose="02010800040101010101" pitchFamily="2" charset="-122"/>
              </a:rPr>
              <a:t>、掌握系统优化的方法</a:t>
            </a:r>
            <a:endParaRPr lang="zh-CN" altLang="en-US" sz="4000" dirty="0">
              <a:latin typeface="华文隶书" panose="02010800040101010101" pitchFamily="2" charset="-122"/>
              <a:ea typeface="华文隶书" panose="02010800040101010101" pitchFamily="2" charset="-122"/>
            </a:endParaRPr>
          </a:p>
        </p:txBody>
      </p:sp>
      <p:sp>
        <p:nvSpPr>
          <p:cNvPr id="3" name="文本框 2"/>
          <p:cNvSpPr txBox="1"/>
          <p:nvPr/>
        </p:nvSpPr>
        <p:spPr>
          <a:xfrm>
            <a:off x="5637679" y="2971800"/>
            <a:ext cx="914400" cy="914400"/>
          </a:xfrm>
          <a:prstGeom prst="rect">
            <a:avLst/>
          </a:prstGeom>
          <a:noFill/>
        </p:spPr>
        <p:txBody>
          <a:bodyPr wrap="square" rtlCol="0">
            <a:spAutoFit/>
          </a:bodyPr>
          <a:lstStyle/>
          <a:p>
            <a:endParaRPr lang="zh-CN" altLang="en-US" dirty="0"/>
          </a:p>
        </p:txBody>
      </p:sp>
      <p:sp>
        <p:nvSpPr>
          <p:cNvPr id="4" name="文本框 3"/>
          <p:cNvSpPr txBox="1"/>
          <p:nvPr/>
        </p:nvSpPr>
        <p:spPr>
          <a:xfrm>
            <a:off x="696867" y="1765623"/>
            <a:ext cx="10668695" cy="3662541"/>
          </a:xfrm>
          <a:prstGeom prst="rect">
            <a:avLst/>
          </a:prstGeom>
          <a:noFill/>
        </p:spPr>
        <p:txBody>
          <a:bodyPr wrap="square" rtlCol="0">
            <a:spAutoFit/>
          </a:bodyPr>
          <a:lstStyle/>
          <a:p>
            <a:r>
              <a:rPr lang="zh-CN" altLang="en-US" sz="2400" b="1" dirty="0">
                <a:latin typeface="宋体" panose="02010600030101010101" pitchFamily="2" charset="-122"/>
                <a:ea typeface="宋体" panose="02010600030101010101" pitchFamily="2" charset="-122"/>
              </a:rPr>
              <a:t>（</a:t>
            </a:r>
            <a:r>
              <a:rPr lang="en-US" altLang="zh-CN" sz="2400" b="1" dirty="0">
                <a:latin typeface="宋体" panose="02010600030101010101" pitchFamily="2" charset="-122"/>
                <a:ea typeface="宋体" panose="02010600030101010101" pitchFamily="2" charset="-122"/>
              </a:rPr>
              <a:t>1</a:t>
            </a:r>
            <a:r>
              <a:rPr lang="zh-CN" altLang="en-US" sz="2400" b="1" dirty="0">
                <a:latin typeface="宋体" panose="02010600030101010101" pitchFamily="2" charset="-122"/>
                <a:ea typeface="宋体" panose="02010600030101010101" pitchFamily="2" charset="-122"/>
              </a:rPr>
              <a:t>）</a:t>
            </a:r>
            <a:r>
              <a:rPr lang="zh-CN" altLang="zh-CN" sz="2400" b="1" dirty="0">
                <a:latin typeface="宋体" panose="02010600030101010101" pitchFamily="2" charset="-122"/>
                <a:ea typeface="宋体" panose="02010600030101010101" pitchFamily="2" charset="-122"/>
              </a:rPr>
              <a:t>系统的含义：系统是由相互联系和相互作用的诸要素构成的统一整体。</a:t>
            </a:r>
            <a:endParaRPr lang="en-US" altLang="zh-CN" sz="2400" b="1" dirty="0">
              <a:latin typeface="宋体" panose="02010600030101010101" pitchFamily="2" charset="-122"/>
              <a:ea typeface="宋体" panose="02010600030101010101" pitchFamily="2" charset="-122"/>
            </a:endParaRPr>
          </a:p>
          <a:p>
            <a:endParaRPr lang="zh-CN" altLang="zh-CN" sz="2400" b="1" dirty="0">
              <a:latin typeface="宋体" panose="02010600030101010101" pitchFamily="2" charset="-122"/>
              <a:ea typeface="宋体" panose="02010600030101010101" pitchFamily="2" charset="-122"/>
            </a:endParaRPr>
          </a:p>
          <a:p>
            <a:r>
              <a:rPr lang="zh-CN" altLang="en-US" sz="2400" b="1" dirty="0">
                <a:latin typeface="宋体" panose="02010600030101010101" pitchFamily="2" charset="-122"/>
                <a:ea typeface="宋体" panose="02010600030101010101" pitchFamily="2" charset="-122"/>
              </a:rPr>
              <a:t>（</a:t>
            </a:r>
            <a:r>
              <a:rPr lang="en-US" altLang="zh-CN" sz="2400" b="1" dirty="0">
                <a:latin typeface="宋体" panose="02010600030101010101" pitchFamily="2" charset="-122"/>
                <a:ea typeface="宋体" panose="02010600030101010101" pitchFamily="2" charset="-122"/>
              </a:rPr>
              <a:t>2</a:t>
            </a:r>
            <a:r>
              <a:rPr lang="zh-CN" altLang="en-US" sz="2400" b="1" dirty="0">
                <a:latin typeface="宋体" panose="02010600030101010101" pitchFamily="2" charset="-122"/>
                <a:ea typeface="宋体" panose="02010600030101010101" pitchFamily="2" charset="-122"/>
              </a:rPr>
              <a:t>）</a:t>
            </a:r>
            <a:r>
              <a:rPr lang="zh-CN" altLang="zh-CN" sz="2400" b="1" dirty="0">
                <a:latin typeface="宋体" panose="02010600030101010101" pitchFamily="2" charset="-122"/>
                <a:ea typeface="宋体" panose="02010600030101010101" pitchFamily="2" charset="-122"/>
              </a:rPr>
              <a:t>系统的基本特征：整体性、有序性和内部结构的优化趋向。</a:t>
            </a:r>
            <a:endParaRPr lang="en-US" altLang="zh-CN" sz="2400" b="1" dirty="0">
              <a:latin typeface="宋体" panose="02010600030101010101" pitchFamily="2" charset="-122"/>
              <a:ea typeface="宋体" panose="02010600030101010101" pitchFamily="2" charset="-122"/>
            </a:endParaRPr>
          </a:p>
          <a:p>
            <a:endParaRPr lang="zh-CN" altLang="zh-CN" sz="2400" b="1" dirty="0">
              <a:latin typeface="宋体" panose="02010600030101010101" pitchFamily="2" charset="-122"/>
              <a:ea typeface="宋体" panose="02010600030101010101" pitchFamily="2" charset="-122"/>
            </a:endParaRPr>
          </a:p>
          <a:p>
            <a:r>
              <a:rPr lang="zh-CN" altLang="en-US" sz="2400" b="1" dirty="0">
                <a:latin typeface="宋体" panose="02010600030101010101" pitchFamily="2" charset="-122"/>
                <a:ea typeface="宋体" panose="02010600030101010101" pitchFamily="2" charset="-122"/>
              </a:rPr>
              <a:t>（</a:t>
            </a:r>
            <a:r>
              <a:rPr lang="en-US" altLang="zh-CN" sz="2400" b="1" dirty="0">
                <a:latin typeface="宋体" panose="02010600030101010101" pitchFamily="2" charset="-122"/>
                <a:ea typeface="宋体" panose="02010600030101010101" pitchFamily="2" charset="-122"/>
              </a:rPr>
              <a:t>3</a:t>
            </a:r>
            <a:r>
              <a:rPr lang="zh-CN" altLang="en-US" sz="2400" b="1" dirty="0">
                <a:latin typeface="宋体" panose="02010600030101010101" pitchFamily="2" charset="-122"/>
                <a:ea typeface="宋体" panose="02010600030101010101" pitchFamily="2" charset="-122"/>
              </a:rPr>
              <a:t>）</a:t>
            </a:r>
            <a:r>
              <a:rPr lang="zh-CN" altLang="zh-CN" sz="2400" b="1" dirty="0">
                <a:latin typeface="宋体" panose="02010600030101010101" pitchFamily="2" charset="-122"/>
                <a:ea typeface="宋体" panose="02010600030101010101" pitchFamily="2" charset="-122"/>
              </a:rPr>
              <a:t>方法论</a:t>
            </a:r>
            <a:r>
              <a:rPr lang="zh-CN" altLang="en-US" sz="2400" b="1" dirty="0">
                <a:latin typeface="宋体" panose="02010600030101010101" pitchFamily="2" charset="-122"/>
                <a:ea typeface="宋体" panose="02010600030101010101" pitchFamily="2" charset="-122"/>
              </a:rPr>
              <a:t>要求</a:t>
            </a:r>
            <a:endParaRPr lang="en-US" altLang="zh-CN" sz="2400" b="1" dirty="0">
              <a:latin typeface="宋体" panose="02010600030101010101" pitchFamily="2" charset="-122"/>
              <a:ea typeface="宋体" panose="02010600030101010101" pitchFamily="2" charset="-122"/>
            </a:endParaRPr>
          </a:p>
          <a:p>
            <a:endParaRPr lang="zh-CN" altLang="zh-CN" sz="800" b="1" dirty="0">
              <a:latin typeface="宋体" panose="02010600030101010101" pitchFamily="2" charset="-122"/>
              <a:ea typeface="宋体" panose="02010600030101010101" pitchFamily="2" charset="-122"/>
            </a:endParaRPr>
          </a:p>
          <a:p>
            <a:r>
              <a:rPr lang="zh-CN" altLang="en-US" sz="2400" b="1" dirty="0">
                <a:latin typeface="宋体" panose="02010600030101010101" pitchFamily="2" charset="-122"/>
                <a:ea typeface="宋体" panose="02010600030101010101" pitchFamily="2" charset="-122"/>
              </a:rPr>
              <a:t>①</a:t>
            </a:r>
            <a:r>
              <a:rPr lang="zh-CN" altLang="zh-CN" sz="2400" b="1" dirty="0">
                <a:latin typeface="宋体" panose="02010600030101010101" pitchFamily="2" charset="-122"/>
                <a:ea typeface="宋体" panose="02010600030101010101" pitchFamily="2" charset="-122"/>
              </a:rPr>
              <a:t>掌握系统优化的方法，要着眼于事物的</a:t>
            </a:r>
            <a:r>
              <a:rPr lang="zh-CN" altLang="zh-CN" sz="2400" b="1" dirty="0">
                <a:solidFill>
                  <a:srgbClr val="FF0000"/>
                </a:solidFill>
                <a:latin typeface="宋体" panose="02010600030101010101" pitchFamily="2" charset="-122"/>
                <a:ea typeface="宋体" panose="02010600030101010101" pitchFamily="2" charset="-122"/>
              </a:rPr>
              <a:t>整体性</a:t>
            </a:r>
            <a:r>
              <a:rPr lang="zh-CN" altLang="zh-CN" sz="2400" b="1" dirty="0">
                <a:latin typeface="宋体" panose="02010600030101010101" pitchFamily="2" charset="-122"/>
                <a:ea typeface="宋体" panose="02010600030101010101" pitchFamily="2" charset="-122"/>
              </a:rPr>
              <a:t>，要注意遵循系统内部结构的</a:t>
            </a:r>
            <a:r>
              <a:rPr lang="zh-CN" altLang="zh-CN" sz="2400" b="1" dirty="0">
                <a:solidFill>
                  <a:srgbClr val="FF0000"/>
                </a:solidFill>
                <a:latin typeface="宋体" panose="02010600030101010101" pitchFamily="2" charset="-122"/>
                <a:ea typeface="宋体" panose="02010600030101010101" pitchFamily="2" charset="-122"/>
              </a:rPr>
              <a:t>有序性</a:t>
            </a:r>
            <a:r>
              <a:rPr lang="zh-CN" altLang="zh-CN" sz="2400" b="1" dirty="0">
                <a:latin typeface="宋体" panose="02010600030101010101" pitchFamily="2" charset="-122"/>
                <a:ea typeface="宋体" panose="02010600030101010101" pitchFamily="2" charset="-122"/>
              </a:rPr>
              <a:t>，要注重系统内部结构的</a:t>
            </a:r>
            <a:r>
              <a:rPr lang="zh-CN" altLang="zh-CN" sz="2400" b="1" dirty="0">
                <a:solidFill>
                  <a:srgbClr val="FF0000"/>
                </a:solidFill>
                <a:latin typeface="宋体" panose="02010600030101010101" pitchFamily="2" charset="-122"/>
                <a:ea typeface="宋体" panose="02010600030101010101" pitchFamily="2" charset="-122"/>
              </a:rPr>
              <a:t>优化趋向</a:t>
            </a:r>
            <a:r>
              <a:rPr lang="zh-CN" altLang="zh-CN" sz="2400" b="1" dirty="0">
                <a:latin typeface="宋体" panose="02010600030101010101" pitchFamily="2" charset="-122"/>
                <a:ea typeface="宋体" panose="02010600030101010101" pitchFamily="2" charset="-122"/>
              </a:rPr>
              <a:t>。</a:t>
            </a:r>
            <a:endParaRPr lang="en-US" altLang="zh-CN" sz="800" b="1" dirty="0">
              <a:latin typeface="宋体" panose="02010600030101010101" pitchFamily="2" charset="-122"/>
              <a:ea typeface="宋体" panose="02010600030101010101" pitchFamily="2" charset="-122"/>
            </a:endParaRPr>
          </a:p>
          <a:p>
            <a:endParaRPr lang="zh-CN" altLang="zh-CN" sz="800" b="1" dirty="0">
              <a:latin typeface="宋体" panose="02010600030101010101" pitchFamily="2" charset="-122"/>
              <a:ea typeface="宋体" panose="02010600030101010101" pitchFamily="2" charset="-122"/>
            </a:endParaRPr>
          </a:p>
          <a:p>
            <a:r>
              <a:rPr lang="zh-CN" altLang="en-US" sz="2400" b="1" dirty="0">
                <a:latin typeface="宋体" panose="02010600030101010101" pitchFamily="2" charset="-122"/>
                <a:ea typeface="宋体" panose="02010600030101010101" pitchFamily="2" charset="-122"/>
              </a:rPr>
              <a:t>②</a:t>
            </a:r>
            <a:r>
              <a:rPr lang="zh-CN" altLang="zh-CN" sz="2400" b="1" dirty="0">
                <a:latin typeface="宋体" panose="02010600030101010101" pitchFamily="2" charset="-122"/>
                <a:ea typeface="宋体" panose="02010600030101010101" pitchFamily="2" charset="-122"/>
              </a:rPr>
              <a:t>系统优化的方法要求我们用</a:t>
            </a:r>
            <a:r>
              <a:rPr lang="zh-CN" altLang="zh-CN" sz="2400" b="1" dirty="0">
                <a:solidFill>
                  <a:srgbClr val="FF0000"/>
                </a:solidFill>
                <a:latin typeface="宋体" panose="02010600030101010101" pitchFamily="2" charset="-122"/>
                <a:ea typeface="宋体" panose="02010600030101010101" pitchFamily="2" charset="-122"/>
              </a:rPr>
              <a:t>综合的思维方式</a:t>
            </a:r>
            <a:r>
              <a:rPr lang="zh-CN" altLang="zh-CN" sz="2400" b="1" dirty="0">
                <a:latin typeface="宋体" panose="02010600030101010101" pitchFamily="2" charset="-122"/>
                <a:ea typeface="宋体" panose="02010600030101010101" pitchFamily="2" charset="-122"/>
              </a:rPr>
              <a:t>来认识事物。要着眼于事物的整体，从整体出发，把各个部分、各个要素联系起来考察，</a:t>
            </a:r>
            <a:r>
              <a:rPr lang="zh-CN" altLang="zh-CN" sz="2400" b="1" dirty="0">
                <a:solidFill>
                  <a:srgbClr val="FF0000"/>
                </a:solidFill>
                <a:latin typeface="宋体" panose="02010600030101010101" pitchFamily="2" charset="-122"/>
                <a:ea typeface="宋体" panose="02010600030101010101" pitchFamily="2" charset="-122"/>
              </a:rPr>
              <a:t>统筹考虑，优化组合</a:t>
            </a:r>
            <a:r>
              <a:rPr lang="zh-CN" altLang="zh-CN" sz="2400" b="1" dirty="0">
                <a:latin typeface="宋体" panose="02010600030101010101" pitchFamily="2" charset="-122"/>
                <a:ea typeface="宋体" panose="02010600030101010101" pitchFamily="2" charset="-122"/>
              </a:rPr>
              <a:t>。</a:t>
            </a:r>
            <a:endParaRPr lang="zh-CN" altLang="zh-CN" sz="2400" b="1" dirty="0">
              <a:latin typeface="宋体" panose="02010600030101010101" pitchFamily="2" charset="-122"/>
              <a:ea typeface="宋体" panose="02010600030101010101" pitchFamily="2"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28801" y="125233"/>
            <a:ext cx="7832034" cy="6607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62156" y="537283"/>
            <a:ext cx="1680882" cy="707886"/>
          </a:xfrm>
          <a:prstGeom prst="rect">
            <a:avLst/>
          </a:prstGeom>
          <a:noFill/>
        </p:spPr>
        <p:txBody>
          <a:bodyPr wrap="square" rtlCol="0">
            <a:spAutoFit/>
          </a:bodyPr>
          <a:lstStyle/>
          <a:p>
            <a:r>
              <a:rPr lang="zh-CN" altLang="en-US" sz="4000" dirty="0">
                <a:solidFill>
                  <a:srgbClr val="C00000"/>
                </a:solidFill>
              </a:rPr>
              <a:t>例</a:t>
            </a:r>
            <a:r>
              <a:rPr lang="en-US" altLang="zh-CN" sz="4000" dirty="0">
                <a:solidFill>
                  <a:srgbClr val="C00000"/>
                </a:solidFill>
              </a:rPr>
              <a:t>6</a:t>
            </a:r>
            <a:r>
              <a:rPr lang="zh-CN" altLang="en-US" sz="4000" dirty="0">
                <a:solidFill>
                  <a:srgbClr val="C00000"/>
                </a:solidFill>
              </a:rPr>
              <a:t>：</a:t>
            </a:r>
            <a:endParaRPr lang="zh-CN" altLang="en-US" sz="4000" dirty="0">
              <a:solidFill>
                <a:srgbClr val="C00000"/>
              </a:solidFill>
            </a:endParaRPr>
          </a:p>
        </p:txBody>
      </p:sp>
      <p:sp>
        <p:nvSpPr>
          <p:cNvPr id="2" name="矩形 1"/>
          <p:cNvSpPr/>
          <p:nvPr/>
        </p:nvSpPr>
        <p:spPr>
          <a:xfrm>
            <a:off x="1101530" y="1141546"/>
            <a:ext cx="10103405" cy="4574907"/>
          </a:xfrm>
          <a:prstGeom prst="rect">
            <a:avLst/>
          </a:prstGeom>
        </p:spPr>
        <p:txBody>
          <a:bodyPr wrap="square">
            <a:spAutoFit/>
          </a:bodyPr>
          <a:lstStyle/>
          <a:p>
            <a:pPr>
              <a:spcBef>
                <a:spcPts val="1000"/>
              </a:spcBef>
            </a:pPr>
            <a:r>
              <a:rPr lang="zh-CN" altLang="zh-CN" sz="2400" dirty="0">
                <a:latin typeface="宋体" panose="02010600030101010101" pitchFamily="2" charset="-122"/>
                <a:ea typeface="宋体" panose="02010600030101010101" pitchFamily="2" charset="-122"/>
              </a:rPr>
              <a:t>（201</a:t>
            </a:r>
            <a:r>
              <a:rPr lang="en-US" altLang="zh-CN" sz="2400" dirty="0">
                <a:latin typeface="宋体" panose="02010600030101010101" pitchFamily="2" charset="-122"/>
                <a:ea typeface="宋体" panose="02010600030101010101" pitchFamily="2" charset="-122"/>
              </a:rPr>
              <a:t>9</a:t>
            </a:r>
            <a:r>
              <a:rPr lang="zh-CN" altLang="zh-CN" sz="2400" dirty="0">
                <a:latin typeface="宋体" panose="02010600030101010101" pitchFamily="2" charset="-122"/>
                <a:ea typeface="宋体" panose="02010600030101010101" pitchFamily="2" charset="-122"/>
              </a:rPr>
              <a:t>年全国</a:t>
            </a:r>
            <a:r>
              <a:rPr lang="en-US" altLang="zh-CN" sz="2400" dirty="0">
                <a:latin typeface="宋体" panose="02010600030101010101" pitchFamily="2" charset="-122"/>
                <a:ea typeface="宋体" panose="02010600030101010101" pitchFamily="2" charset="-122"/>
              </a:rPr>
              <a:t>2</a:t>
            </a:r>
            <a:r>
              <a:rPr lang="zh-CN" altLang="zh-CN" sz="2400" dirty="0">
                <a:latin typeface="宋体" panose="02010600030101010101" pitchFamily="2" charset="-122"/>
                <a:ea typeface="宋体" panose="02010600030101010101" pitchFamily="2" charset="-122"/>
              </a:rPr>
              <a:t>卷</a:t>
            </a:r>
            <a:r>
              <a:rPr lang="en-US" altLang="zh-CN" sz="2400" dirty="0">
                <a:latin typeface="宋体" panose="02010600030101010101" pitchFamily="2" charset="-122"/>
                <a:ea typeface="宋体" panose="02010600030101010101" pitchFamily="2" charset="-122"/>
              </a:rPr>
              <a:t>,</a:t>
            </a:r>
            <a:r>
              <a:rPr lang="zh-CN" altLang="zh-CN" sz="2400" dirty="0">
                <a:latin typeface="宋体" panose="02010600030101010101" pitchFamily="2" charset="-122"/>
                <a:ea typeface="宋体" panose="02010600030101010101" pitchFamily="2" charset="-122"/>
              </a:rPr>
              <a:t>2</a:t>
            </a:r>
            <a:r>
              <a:rPr lang="en-US" altLang="zh-CN" sz="2400" dirty="0">
                <a:latin typeface="宋体" panose="02010600030101010101" pitchFamily="2" charset="-122"/>
                <a:ea typeface="宋体" panose="02010600030101010101" pitchFamily="2" charset="-122"/>
              </a:rPr>
              <a:t>1</a:t>
            </a:r>
            <a:r>
              <a:rPr lang="zh-CN" altLang="zh-CN" sz="2400" dirty="0">
                <a:latin typeface="宋体" panose="02010600030101010101" pitchFamily="2" charset="-122"/>
                <a:ea typeface="宋体" panose="02010600030101010101" pitchFamily="2" charset="-122"/>
              </a:rPr>
              <a:t>）规划要求，准确把握乡村振兴的科学内涵，挖掘乡村多种功能和价值，统筹谋划农村经济建设、政治建设、文化建设、社会建设、生态文明建设和党的建设，注重协同性、关联性，整体部署，协调推进。其中蕴含的哲学道理是</a:t>
            </a:r>
            <a:r>
              <a:rPr lang="zh-CN" altLang="en-US" sz="2400" dirty="0">
                <a:latin typeface="宋体" panose="02010600030101010101" pitchFamily="2" charset="-122"/>
                <a:ea typeface="宋体" panose="02010600030101010101" pitchFamily="2" charset="-122"/>
              </a:rPr>
              <a:t>（    ）</a:t>
            </a:r>
            <a:endParaRPr lang="zh-CN" altLang="zh-CN" sz="2400" dirty="0">
              <a:latin typeface="宋体" panose="02010600030101010101" pitchFamily="2" charset="-122"/>
              <a:ea typeface="宋体" panose="02010600030101010101" pitchFamily="2" charset="-122"/>
            </a:endParaRPr>
          </a:p>
          <a:p>
            <a:pPr>
              <a:spcBef>
                <a:spcPts val="1000"/>
              </a:spcBef>
            </a:pPr>
            <a:r>
              <a:rPr lang="zh-CN" altLang="zh-CN" sz="2400" dirty="0">
                <a:solidFill>
                  <a:schemeClr val="accent1"/>
                </a:solidFill>
                <a:latin typeface="宋体" panose="02010600030101010101" pitchFamily="2" charset="-122"/>
                <a:ea typeface="宋体" panose="02010600030101010101" pitchFamily="2" charset="-122"/>
              </a:rPr>
              <a:t>①矛盾的主要方面规定了事物的性质</a:t>
            </a:r>
            <a:endParaRPr lang="zh-CN" altLang="zh-CN" sz="2400" dirty="0">
              <a:solidFill>
                <a:schemeClr val="accent1"/>
              </a:solidFill>
              <a:latin typeface="宋体" panose="02010600030101010101" pitchFamily="2" charset="-122"/>
              <a:ea typeface="宋体" panose="02010600030101010101" pitchFamily="2" charset="-122"/>
            </a:endParaRPr>
          </a:p>
          <a:p>
            <a:pPr>
              <a:spcBef>
                <a:spcPts val="1000"/>
              </a:spcBef>
            </a:pPr>
            <a:r>
              <a:rPr lang="zh-CN" altLang="zh-CN" sz="2400" dirty="0">
                <a:solidFill>
                  <a:schemeClr val="accent1"/>
                </a:solidFill>
                <a:latin typeface="宋体" panose="02010600030101010101" pitchFamily="2" charset="-122"/>
                <a:ea typeface="宋体" panose="02010600030101010101" pitchFamily="2" charset="-122"/>
              </a:rPr>
              <a:t>②把握矛盾的特殊性是解决矛盾的前提</a:t>
            </a:r>
            <a:endParaRPr lang="zh-CN" altLang="zh-CN" sz="2400" dirty="0">
              <a:solidFill>
                <a:schemeClr val="accent1"/>
              </a:solidFill>
              <a:latin typeface="宋体" panose="02010600030101010101" pitchFamily="2" charset="-122"/>
              <a:ea typeface="宋体" panose="02010600030101010101" pitchFamily="2" charset="-122"/>
            </a:endParaRPr>
          </a:p>
          <a:p>
            <a:pPr>
              <a:spcBef>
                <a:spcPts val="1000"/>
              </a:spcBef>
            </a:pPr>
            <a:r>
              <a:rPr lang="zh-CN" altLang="zh-CN" sz="2400" dirty="0">
                <a:solidFill>
                  <a:schemeClr val="accent1"/>
                </a:solidFill>
                <a:latin typeface="宋体" panose="02010600030101010101" pitchFamily="2" charset="-122"/>
                <a:ea typeface="宋体" panose="02010600030101010101" pitchFamily="2" charset="-122"/>
              </a:rPr>
              <a:t>③系统优化方法是着眼于事物整体性的重要方法论</a:t>
            </a:r>
            <a:endParaRPr lang="zh-CN" altLang="zh-CN" sz="2400" dirty="0">
              <a:solidFill>
                <a:schemeClr val="accent1"/>
              </a:solidFill>
              <a:latin typeface="宋体" panose="02010600030101010101" pitchFamily="2" charset="-122"/>
              <a:ea typeface="宋体" panose="02010600030101010101" pitchFamily="2" charset="-122"/>
            </a:endParaRPr>
          </a:p>
          <a:p>
            <a:pPr>
              <a:spcBef>
                <a:spcPts val="1000"/>
              </a:spcBef>
            </a:pPr>
            <a:r>
              <a:rPr lang="zh-CN" altLang="zh-CN" sz="2400" dirty="0">
                <a:solidFill>
                  <a:schemeClr val="accent1"/>
                </a:solidFill>
                <a:latin typeface="宋体" panose="02010600030101010101" pitchFamily="2" charset="-122"/>
                <a:ea typeface="宋体" panose="02010600030101010101" pitchFamily="2" charset="-122"/>
              </a:rPr>
              <a:t>④关键部分的功能在一定条件下对整体的功能起决定作用</a:t>
            </a:r>
            <a:endParaRPr lang="zh-CN" altLang="zh-CN" sz="2400" dirty="0">
              <a:solidFill>
                <a:schemeClr val="accent1"/>
              </a:solidFill>
              <a:latin typeface="宋体" panose="02010600030101010101" pitchFamily="2" charset="-122"/>
              <a:ea typeface="宋体" panose="02010600030101010101" pitchFamily="2" charset="-122"/>
            </a:endParaRPr>
          </a:p>
          <a:p>
            <a:pPr>
              <a:spcBef>
                <a:spcPts val="1000"/>
              </a:spcBef>
            </a:pPr>
            <a:r>
              <a:rPr lang="zh-CN" altLang="zh-CN" sz="2400" dirty="0">
                <a:solidFill>
                  <a:schemeClr val="accent1"/>
                </a:solidFill>
                <a:latin typeface="宋体" panose="02010600030101010101" pitchFamily="2" charset="-122"/>
                <a:ea typeface="宋体" panose="02010600030101010101" pitchFamily="2" charset="-122"/>
              </a:rPr>
              <a:t>A.①②    B.①④    C.②③    D.③④</a:t>
            </a:r>
            <a:endParaRPr lang="zh-CN" altLang="zh-CN" sz="2400" dirty="0">
              <a:solidFill>
                <a:schemeClr val="accent1"/>
              </a:solidFill>
              <a:latin typeface="宋体" panose="02010600030101010101" pitchFamily="2" charset="-122"/>
              <a:ea typeface="宋体" panose="02010600030101010101" pitchFamily="2" charset="-122"/>
            </a:endParaRPr>
          </a:p>
          <a:p>
            <a:endParaRPr lang="zh-CN" altLang="zh-CN" dirty="0"/>
          </a:p>
          <a:p>
            <a:pPr indent="304800" algn="just">
              <a:lnSpc>
                <a:spcPct val="130000"/>
              </a:lnSpc>
              <a:spcAft>
                <a:spcPts val="0"/>
              </a:spcAft>
            </a:pPr>
            <a:endParaRPr lang="zh-CN" altLang="zh-CN" sz="1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文本框 4"/>
          <p:cNvSpPr txBox="1"/>
          <p:nvPr/>
        </p:nvSpPr>
        <p:spPr>
          <a:xfrm>
            <a:off x="7640883" y="2490526"/>
            <a:ext cx="3301659" cy="707886"/>
          </a:xfrm>
          <a:prstGeom prst="rect">
            <a:avLst/>
          </a:prstGeom>
          <a:noFill/>
        </p:spPr>
        <p:txBody>
          <a:bodyPr wrap="square" rtlCol="0">
            <a:spAutoFit/>
          </a:bodyPr>
          <a:lstStyle/>
          <a:p>
            <a:r>
              <a:rPr lang="zh-CN" altLang="en-US" sz="4000" dirty="0">
                <a:solidFill>
                  <a:srgbClr val="FF0000"/>
                </a:solidFill>
              </a:rPr>
              <a:t>答案：</a:t>
            </a:r>
            <a:r>
              <a:rPr lang="en-US" altLang="zh-CN" sz="4000" dirty="0">
                <a:solidFill>
                  <a:srgbClr val="FF0000"/>
                </a:solidFill>
              </a:rPr>
              <a:t>C</a:t>
            </a:r>
            <a:endParaRPr lang="zh-CN" altLang="en-US" sz="4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500"/>
                                  </p:stCondLst>
                                  <p:childTnLst>
                                    <p:set>
                                      <p:cBhvr>
                                        <p:cTn id="6" dur="1" fill="hold">
                                          <p:stCondLst>
                                            <p:cond delay="9"/>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screen"/>
          <a:srcRect l="26383" t="38431"/>
          <a:stretch>
            <a:fillRect/>
          </a:stretch>
        </p:blipFill>
        <p:spPr>
          <a:xfrm>
            <a:off x="-29497" y="401638"/>
            <a:ext cx="11027090" cy="5474180"/>
          </a:xfrm>
          <a:prstGeom prst="rect">
            <a:avLst/>
          </a:prstGeom>
        </p:spPr>
      </p:pic>
      <p:sp>
        <p:nvSpPr>
          <p:cNvPr id="7" name="文本框 6"/>
          <p:cNvSpPr txBox="1"/>
          <p:nvPr/>
        </p:nvSpPr>
        <p:spPr>
          <a:xfrm>
            <a:off x="4048431" y="1813185"/>
            <a:ext cx="3659531" cy="90360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r>
              <a:rPr lang="zh-CN" altLang="en-US" sz="4400" dirty="0">
                <a:latin typeface="华文琥珀" panose="02010800040101010101" pitchFamily="2" charset="-122"/>
                <a:ea typeface="华文琥珀" panose="02010800040101010101" pitchFamily="2" charset="-122"/>
              </a:rPr>
              <a:t>高 考  链 接</a:t>
            </a:r>
            <a:endParaRPr lang="zh-CN" altLang="en-US" sz="4400" dirty="0">
              <a:latin typeface="华文琥珀" panose="02010800040101010101" pitchFamily="2" charset="-122"/>
              <a:ea typeface="华文琥珀" panose="02010800040101010101" pitchFamily="2" charset="-122"/>
            </a:endParaRPr>
          </a:p>
        </p:txBody>
      </p:sp>
      <p:sp>
        <p:nvSpPr>
          <p:cNvPr id="9" name="文本框 8"/>
          <p:cNvSpPr txBox="1"/>
          <p:nvPr/>
        </p:nvSpPr>
        <p:spPr>
          <a:xfrm>
            <a:off x="7416800" y="3684293"/>
            <a:ext cx="1127232" cy="1107996"/>
          </a:xfrm>
          <a:prstGeom prst="rect">
            <a:avLst/>
          </a:prstGeom>
          <a:noFill/>
        </p:spPr>
        <p:txBody>
          <a:bodyPr wrap="none" rtlCol="0">
            <a:spAutoFit/>
            <a:scene3d>
              <a:camera prst="orthographicFront"/>
              <a:lightRig rig="threePt" dir="t"/>
            </a:scene3d>
            <a:sp3d contourW="12700"/>
          </a:bodyPr>
          <a:lstStyle/>
          <a:p>
            <a:pPr algn="ctr"/>
            <a:r>
              <a:rPr lang="en-US" altLang="zh-CN" sz="6600" b="1" dirty="0">
                <a:solidFill>
                  <a:schemeClr val="tx1">
                    <a:lumMod val="65000"/>
                    <a:lumOff val="35000"/>
                  </a:schemeClr>
                </a:solidFill>
                <a:ea typeface="汉仪趣黑W" panose="00020600040101010101" pitchFamily="18" charset="-122"/>
              </a:rPr>
              <a:t>01</a:t>
            </a:r>
            <a:endParaRPr lang="zh-CN" altLang="en-US" sz="6600" b="1" dirty="0">
              <a:solidFill>
                <a:schemeClr val="tx1">
                  <a:lumMod val="65000"/>
                  <a:lumOff val="35000"/>
                </a:schemeClr>
              </a:solidFill>
              <a:ea typeface="汉仪趣黑W"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750" fill="hold"/>
                                        <p:tgtEl>
                                          <p:spTgt spid="9"/>
                                        </p:tgtEl>
                                        <p:attrNameLst>
                                          <p:attrName>ppt_w</p:attrName>
                                        </p:attrNameLst>
                                      </p:cBhvr>
                                      <p:tavLst>
                                        <p:tav tm="0">
                                          <p:val>
                                            <p:fltVal val="0"/>
                                          </p:val>
                                        </p:tav>
                                        <p:tav tm="100000">
                                          <p:val>
                                            <p:strVal val="#ppt_w"/>
                                          </p:val>
                                        </p:tav>
                                      </p:tavLst>
                                    </p:anim>
                                    <p:anim calcmode="lin" valueType="num">
                                      <p:cBhvr>
                                        <p:cTn id="13" dur="750" fill="hold"/>
                                        <p:tgtEl>
                                          <p:spTgt spid="9"/>
                                        </p:tgtEl>
                                        <p:attrNameLst>
                                          <p:attrName>ppt_h</p:attrName>
                                        </p:attrNameLst>
                                      </p:cBhvr>
                                      <p:tavLst>
                                        <p:tav tm="0">
                                          <p:val>
                                            <p:fltVal val="0"/>
                                          </p:val>
                                        </p:tav>
                                        <p:tav tm="100000">
                                          <p:val>
                                            <p:strVal val="#ppt_h"/>
                                          </p:val>
                                        </p:tav>
                                      </p:tavLst>
                                    </p:anim>
                                    <p:animEffect transition="in" filter="fade">
                                      <p:cBhvr>
                                        <p:cTn id="14" dur="750"/>
                                        <p:tgtEl>
                                          <p:spTgt spid="9"/>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47104" y="1092737"/>
            <a:ext cx="9697792" cy="4505464"/>
          </a:xfrm>
          <a:prstGeom prst="rect">
            <a:avLst/>
          </a:prstGeom>
        </p:spPr>
        <p:txBody>
          <a:bodyPr wrap="square">
            <a:spAutoFit/>
          </a:bodyPr>
          <a:lstStyle/>
          <a:p>
            <a:pPr>
              <a:lnSpc>
                <a:spcPct val="130000"/>
              </a:lnSpc>
            </a:pPr>
            <a:r>
              <a:rPr lang="en-US" altLang="zh-CN" sz="2400" dirty="0">
                <a:latin typeface="黑体" panose="02010609060101010101" pitchFamily="49" charset="-122"/>
                <a:ea typeface="黑体" panose="02010609060101010101" pitchFamily="49" charset="-122"/>
                <a:sym typeface="宋体" panose="02010600030101010101" pitchFamily="2" charset="-122"/>
              </a:rPr>
              <a:t>(2019·</a:t>
            </a:r>
            <a:r>
              <a:rPr lang="zh-CN" altLang="en-US" sz="2400" dirty="0">
                <a:latin typeface="黑体" panose="02010609060101010101" pitchFamily="49" charset="-122"/>
                <a:ea typeface="黑体" panose="02010609060101010101" pitchFamily="49" charset="-122"/>
                <a:sym typeface="宋体" panose="02010600030101010101" pitchFamily="2" charset="-122"/>
              </a:rPr>
              <a:t>全国</a:t>
            </a:r>
            <a:r>
              <a:rPr lang="en-US" altLang="zh-CN" sz="2400" dirty="0">
                <a:latin typeface="黑体" panose="02010609060101010101" pitchFamily="49" charset="-122"/>
                <a:ea typeface="黑体" panose="02010609060101010101" pitchFamily="49" charset="-122"/>
                <a:sym typeface="宋体" panose="02010600030101010101" pitchFamily="2" charset="-122"/>
              </a:rPr>
              <a:t>1</a:t>
            </a:r>
            <a:r>
              <a:rPr lang="zh-CN" altLang="en-US" sz="2400" dirty="0">
                <a:latin typeface="黑体" panose="02010609060101010101" pitchFamily="49" charset="-122"/>
                <a:ea typeface="黑体" panose="02010609060101010101" pitchFamily="49" charset="-122"/>
                <a:sym typeface="宋体" panose="02010600030101010101" pitchFamily="2" charset="-122"/>
              </a:rPr>
              <a:t>卷</a:t>
            </a:r>
            <a:r>
              <a:rPr lang="en-US" altLang="zh-CN" sz="2400" dirty="0">
                <a:latin typeface="黑体" panose="02010609060101010101" pitchFamily="49" charset="-122"/>
                <a:ea typeface="黑体" panose="02010609060101010101" pitchFamily="49" charset="-122"/>
                <a:sym typeface="宋体" panose="02010600030101010101" pitchFamily="2" charset="-122"/>
              </a:rPr>
              <a:t>,22)</a:t>
            </a:r>
            <a:r>
              <a:rPr lang="zh-CN" altLang="zh-CN" sz="2400" dirty="0">
                <a:latin typeface="黑体" panose="02010609060101010101" pitchFamily="49" charset="-122"/>
                <a:ea typeface="黑体" panose="02010609060101010101" pitchFamily="49" charset="-122"/>
                <a:sym typeface="宋体" panose="02010600030101010101" pitchFamily="2" charset="-122"/>
              </a:rPr>
              <a:t>在科技创新中，时常存在“管理孤岛”“资源孤岛”“信息孤岛”“技术孤岛”等现象，各子系统之间的资源、信息、人才等流动不畅，导致科技创新效率低下。消除科技创新中的“孤岛现象”，就要</a:t>
            </a:r>
            <a:r>
              <a:rPr lang="zh-CN" altLang="en-US" sz="2400" dirty="0">
                <a:latin typeface="黑体" panose="02010609060101010101" pitchFamily="49" charset="-122"/>
                <a:ea typeface="黑体" panose="02010609060101010101" pitchFamily="49" charset="-122"/>
                <a:sym typeface="宋体" panose="02010600030101010101" pitchFamily="2" charset="-122"/>
              </a:rPr>
              <a:t>（   ）</a:t>
            </a:r>
            <a:endParaRPr lang="en-US" altLang="zh-CN" sz="2400" dirty="0">
              <a:latin typeface="黑体" panose="02010609060101010101" pitchFamily="49" charset="-122"/>
              <a:ea typeface="黑体" panose="02010609060101010101" pitchFamily="49" charset="-122"/>
              <a:sym typeface="宋体" panose="02010600030101010101" pitchFamily="2" charset="-122"/>
            </a:endParaRPr>
          </a:p>
          <a:p>
            <a:pPr>
              <a:lnSpc>
                <a:spcPct val="130000"/>
              </a:lnSpc>
            </a:pPr>
            <a:endParaRPr lang="zh-CN" altLang="zh-CN" sz="800" dirty="0">
              <a:latin typeface="黑体" panose="02010609060101010101" pitchFamily="49" charset="-122"/>
              <a:ea typeface="黑体" panose="02010609060101010101" pitchFamily="49" charset="-122"/>
              <a:sym typeface="宋体" panose="02010600030101010101" pitchFamily="2" charset="-122"/>
            </a:endParaRPr>
          </a:p>
          <a:p>
            <a:pPr>
              <a:lnSpc>
                <a:spcPct val="130000"/>
              </a:lnSpc>
            </a:pPr>
            <a:r>
              <a:rPr lang="zh-CN" altLang="zh-CN" sz="2400" dirty="0">
                <a:solidFill>
                  <a:schemeClr val="accent1"/>
                </a:solidFill>
                <a:latin typeface="黑体" panose="02010609060101010101" pitchFamily="49" charset="-122"/>
                <a:ea typeface="黑体" panose="02010609060101010101" pitchFamily="49" charset="-122"/>
                <a:sym typeface="宋体" panose="02010600030101010101" pitchFamily="2" charset="-122"/>
              </a:rPr>
              <a:t>①立足关键部分，充分发挥其对整体功能的决定作用</a:t>
            </a:r>
            <a:endParaRPr lang="zh-CN" altLang="zh-CN" sz="2400" dirty="0">
              <a:solidFill>
                <a:schemeClr val="accent1"/>
              </a:solidFill>
              <a:latin typeface="黑体" panose="02010609060101010101" pitchFamily="49" charset="-122"/>
              <a:ea typeface="黑体" panose="02010609060101010101" pitchFamily="49" charset="-122"/>
              <a:sym typeface="宋体" panose="02010600030101010101" pitchFamily="2" charset="-122"/>
            </a:endParaRPr>
          </a:p>
          <a:p>
            <a:pPr>
              <a:lnSpc>
                <a:spcPct val="130000"/>
              </a:lnSpc>
            </a:pPr>
            <a:r>
              <a:rPr lang="zh-CN" altLang="zh-CN" sz="2400" dirty="0">
                <a:solidFill>
                  <a:schemeClr val="accent1"/>
                </a:solidFill>
                <a:latin typeface="黑体" panose="02010609060101010101" pitchFamily="49" charset="-122"/>
                <a:ea typeface="黑体" panose="02010609060101010101" pitchFamily="49" charset="-122"/>
                <a:sym typeface="宋体" panose="02010600030101010101" pitchFamily="2" charset="-122"/>
              </a:rPr>
              <a:t>②克服封闭观念，实现系统中各个要素功能的最大化</a:t>
            </a:r>
            <a:endParaRPr lang="zh-CN" altLang="zh-CN" sz="2400" dirty="0">
              <a:solidFill>
                <a:schemeClr val="accent1"/>
              </a:solidFill>
              <a:latin typeface="黑体" panose="02010609060101010101" pitchFamily="49" charset="-122"/>
              <a:ea typeface="黑体" panose="02010609060101010101" pitchFamily="49" charset="-122"/>
              <a:sym typeface="宋体" panose="02010600030101010101" pitchFamily="2" charset="-122"/>
            </a:endParaRPr>
          </a:p>
          <a:p>
            <a:pPr>
              <a:lnSpc>
                <a:spcPct val="130000"/>
              </a:lnSpc>
            </a:pPr>
            <a:r>
              <a:rPr lang="zh-CN" altLang="zh-CN" sz="2400" dirty="0">
                <a:solidFill>
                  <a:schemeClr val="accent1"/>
                </a:solidFill>
                <a:latin typeface="黑体" panose="02010609060101010101" pitchFamily="49" charset="-122"/>
                <a:ea typeface="黑体" panose="02010609060101010101" pitchFamily="49" charset="-122"/>
                <a:sym typeface="宋体" panose="02010600030101010101" pitchFamily="2" charset="-122"/>
              </a:rPr>
              <a:t>③用综合的思维方式来认识和处理问题，促进系统优化</a:t>
            </a:r>
            <a:endParaRPr lang="zh-CN" altLang="zh-CN" sz="2400" dirty="0">
              <a:solidFill>
                <a:schemeClr val="accent1"/>
              </a:solidFill>
              <a:latin typeface="黑体" panose="02010609060101010101" pitchFamily="49" charset="-122"/>
              <a:ea typeface="黑体" panose="02010609060101010101" pitchFamily="49" charset="-122"/>
              <a:sym typeface="宋体" panose="02010600030101010101" pitchFamily="2" charset="-122"/>
            </a:endParaRPr>
          </a:p>
          <a:p>
            <a:pPr>
              <a:lnSpc>
                <a:spcPct val="130000"/>
              </a:lnSpc>
            </a:pPr>
            <a:r>
              <a:rPr lang="zh-CN" altLang="zh-CN" sz="2400" dirty="0">
                <a:solidFill>
                  <a:schemeClr val="accent1"/>
                </a:solidFill>
                <a:latin typeface="黑体" panose="02010609060101010101" pitchFamily="49" charset="-122"/>
                <a:ea typeface="黑体" panose="02010609060101010101" pitchFamily="49" charset="-122"/>
                <a:sym typeface="宋体" panose="02010600030101010101" pitchFamily="2" charset="-122"/>
              </a:rPr>
              <a:t>④破除体制机制障碍，达到整体功能大于部分功能之和的效果</a:t>
            </a:r>
            <a:endParaRPr lang="zh-CN" altLang="zh-CN" sz="2400" dirty="0">
              <a:solidFill>
                <a:schemeClr val="accent1"/>
              </a:solidFill>
              <a:latin typeface="黑体" panose="02010609060101010101" pitchFamily="49" charset="-122"/>
              <a:ea typeface="黑体" panose="02010609060101010101" pitchFamily="49" charset="-122"/>
              <a:sym typeface="宋体" panose="02010600030101010101" pitchFamily="2" charset="-122"/>
            </a:endParaRPr>
          </a:p>
          <a:p>
            <a:pPr>
              <a:lnSpc>
                <a:spcPct val="130000"/>
              </a:lnSpc>
            </a:pPr>
            <a:r>
              <a:rPr lang="zh-CN" altLang="zh-CN" sz="2400" dirty="0">
                <a:solidFill>
                  <a:schemeClr val="accent1"/>
                </a:solidFill>
                <a:latin typeface="黑体" panose="02010609060101010101" pitchFamily="49" charset="-122"/>
                <a:ea typeface="黑体" panose="02010609060101010101" pitchFamily="49" charset="-122"/>
                <a:sym typeface="宋体" panose="02010600030101010101" pitchFamily="2" charset="-122"/>
              </a:rPr>
              <a:t>A.①②  </a:t>
            </a:r>
            <a:r>
              <a:rPr lang="en-US" altLang="zh-CN" sz="2400" dirty="0">
                <a:solidFill>
                  <a:schemeClr val="accent1"/>
                </a:solidFill>
                <a:latin typeface="黑体" panose="02010609060101010101" pitchFamily="49" charset="-122"/>
                <a:ea typeface="黑体" panose="02010609060101010101" pitchFamily="49" charset="-122"/>
                <a:sym typeface="宋体" panose="02010600030101010101" pitchFamily="2" charset="-122"/>
              </a:rPr>
              <a:t> </a:t>
            </a:r>
            <a:r>
              <a:rPr lang="zh-CN" altLang="zh-CN" sz="2400" dirty="0">
                <a:solidFill>
                  <a:schemeClr val="accent1"/>
                </a:solidFill>
                <a:latin typeface="黑体" panose="02010609060101010101" pitchFamily="49" charset="-122"/>
                <a:ea typeface="黑体" panose="02010609060101010101" pitchFamily="49" charset="-122"/>
                <a:sym typeface="宋体" panose="02010600030101010101" pitchFamily="2" charset="-122"/>
              </a:rPr>
              <a:t>  B.①④   </a:t>
            </a:r>
            <a:r>
              <a:rPr lang="en-US" altLang="zh-CN" sz="2400" dirty="0">
                <a:solidFill>
                  <a:schemeClr val="accent1"/>
                </a:solidFill>
                <a:latin typeface="黑体" panose="02010609060101010101" pitchFamily="49" charset="-122"/>
                <a:ea typeface="黑体" panose="02010609060101010101" pitchFamily="49" charset="-122"/>
                <a:sym typeface="宋体" panose="02010600030101010101" pitchFamily="2" charset="-122"/>
              </a:rPr>
              <a:t> </a:t>
            </a:r>
            <a:r>
              <a:rPr lang="zh-CN" altLang="zh-CN" sz="2400" dirty="0">
                <a:solidFill>
                  <a:schemeClr val="accent1"/>
                </a:solidFill>
                <a:latin typeface="黑体" panose="02010609060101010101" pitchFamily="49" charset="-122"/>
                <a:ea typeface="黑体" panose="02010609060101010101" pitchFamily="49" charset="-122"/>
                <a:sym typeface="宋体" panose="02010600030101010101" pitchFamily="2" charset="-122"/>
              </a:rPr>
              <a:t> C.②③  </a:t>
            </a:r>
            <a:r>
              <a:rPr lang="en-US" altLang="zh-CN" sz="2400" dirty="0">
                <a:solidFill>
                  <a:schemeClr val="accent1"/>
                </a:solidFill>
                <a:latin typeface="黑体" panose="02010609060101010101" pitchFamily="49" charset="-122"/>
                <a:ea typeface="黑体" panose="02010609060101010101" pitchFamily="49" charset="-122"/>
                <a:sym typeface="宋体" panose="02010600030101010101" pitchFamily="2" charset="-122"/>
              </a:rPr>
              <a:t> </a:t>
            </a:r>
            <a:r>
              <a:rPr lang="zh-CN" altLang="zh-CN" sz="2400" dirty="0">
                <a:solidFill>
                  <a:schemeClr val="accent1"/>
                </a:solidFill>
                <a:latin typeface="黑体" panose="02010609060101010101" pitchFamily="49" charset="-122"/>
                <a:ea typeface="黑体" panose="02010609060101010101" pitchFamily="49" charset="-122"/>
                <a:sym typeface="宋体" panose="02010600030101010101" pitchFamily="2" charset="-122"/>
              </a:rPr>
              <a:t>  D.③④</a:t>
            </a:r>
            <a:endParaRPr lang="zh-CN" altLang="zh-CN" sz="2400" dirty="0">
              <a:solidFill>
                <a:schemeClr val="accent1"/>
              </a:solidFill>
              <a:latin typeface="黑体" panose="02010609060101010101" pitchFamily="49" charset="-122"/>
              <a:ea typeface="黑体" panose="02010609060101010101" pitchFamily="49" charset="-122"/>
              <a:sym typeface="宋体" panose="02010600030101010101" pitchFamily="2" charset="-122"/>
            </a:endParaRPr>
          </a:p>
        </p:txBody>
      </p:sp>
      <p:sp>
        <p:nvSpPr>
          <p:cNvPr id="3" name="文本框 2"/>
          <p:cNvSpPr txBox="1"/>
          <p:nvPr/>
        </p:nvSpPr>
        <p:spPr>
          <a:xfrm>
            <a:off x="675034" y="627434"/>
            <a:ext cx="1680882" cy="707886"/>
          </a:xfrm>
          <a:prstGeom prst="rect">
            <a:avLst/>
          </a:prstGeom>
          <a:noFill/>
        </p:spPr>
        <p:txBody>
          <a:bodyPr wrap="square" rtlCol="0">
            <a:spAutoFit/>
          </a:bodyPr>
          <a:lstStyle/>
          <a:p>
            <a:r>
              <a:rPr lang="zh-CN" altLang="en-US" sz="4000" dirty="0">
                <a:solidFill>
                  <a:srgbClr val="C00000"/>
                </a:solidFill>
              </a:rPr>
              <a:t>例</a:t>
            </a:r>
            <a:r>
              <a:rPr lang="en-US" altLang="zh-CN" sz="4000" dirty="0">
                <a:solidFill>
                  <a:srgbClr val="C00000"/>
                </a:solidFill>
              </a:rPr>
              <a:t>7</a:t>
            </a:r>
            <a:r>
              <a:rPr lang="zh-CN" altLang="en-US" sz="4000" dirty="0">
                <a:solidFill>
                  <a:srgbClr val="C00000"/>
                </a:solidFill>
              </a:rPr>
              <a:t>：</a:t>
            </a:r>
            <a:endParaRPr lang="zh-CN" altLang="en-US" sz="4000" dirty="0">
              <a:solidFill>
                <a:srgbClr val="C00000"/>
              </a:solidFill>
            </a:endParaRPr>
          </a:p>
        </p:txBody>
      </p:sp>
      <p:sp>
        <p:nvSpPr>
          <p:cNvPr id="4" name="文本框 3"/>
          <p:cNvSpPr txBox="1"/>
          <p:nvPr/>
        </p:nvSpPr>
        <p:spPr>
          <a:xfrm>
            <a:off x="5406398" y="2464768"/>
            <a:ext cx="3301659" cy="707886"/>
          </a:xfrm>
          <a:prstGeom prst="rect">
            <a:avLst/>
          </a:prstGeom>
          <a:noFill/>
        </p:spPr>
        <p:txBody>
          <a:bodyPr wrap="square" rtlCol="0">
            <a:spAutoFit/>
          </a:bodyPr>
          <a:lstStyle/>
          <a:p>
            <a:r>
              <a:rPr lang="zh-CN" altLang="en-US" sz="4000" dirty="0">
                <a:solidFill>
                  <a:srgbClr val="FF0000"/>
                </a:solidFill>
              </a:rPr>
              <a:t>答案：</a:t>
            </a:r>
            <a:r>
              <a:rPr lang="en-US" altLang="zh-CN" sz="4000" dirty="0">
                <a:solidFill>
                  <a:srgbClr val="FF0000"/>
                </a:solidFill>
              </a:rPr>
              <a:t>D</a:t>
            </a:r>
            <a:endParaRPr lang="zh-CN" altLang="en-US" sz="4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500"/>
                                  </p:stCondLst>
                                  <p:childTnLst>
                                    <p:set>
                                      <p:cBhvr>
                                        <p:cTn id="6" dur="1" fill="hold">
                                          <p:stCondLst>
                                            <p:cond delay="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Box 5"/>
          <p:cNvSpPr>
            <a:spLocks noChangeArrowheads="1"/>
          </p:cNvSpPr>
          <p:nvPr/>
        </p:nvSpPr>
        <p:spPr bwMode="auto">
          <a:xfrm>
            <a:off x="1629961" y="136379"/>
            <a:ext cx="2348720" cy="523220"/>
          </a:xfrm>
          <a:prstGeom prst="rect">
            <a:avLst/>
          </a:prstGeom>
          <a:solidFill>
            <a:schemeClr val="bg1"/>
          </a:solidFill>
          <a:ln w="28575">
            <a:solidFill>
              <a:srgbClr val="000000"/>
            </a:solidFill>
            <a:miter lim="800000"/>
          </a:ln>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a:solidFill>
                  <a:srgbClr val="000000"/>
                </a:solidFill>
                <a:ea typeface="黑体" panose="02010609060101010101" pitchFamily="49" charset="-122"/>
              </a:rPr>
              <a:t>联系的</a:t>
            </a:r>
            <a:r>
              <a:rPr lang="zh-CN" altLang="en-US" sz="2800" b="1" dirty="0">
                <a:solidFill>
                  <a:srgbClr val="0000CC"/>
                </a:solidFill>
                <a:ea typeface="黑体" panose="02010609060101010101" pitchFamily="49" charset="-122"/>
              </a:rPr>
              <a:t>普遍性</a:t>
            </a:r>
            <a:endParaRPr lang="zh-CN" altLang="en-US" dirty="0">
              <a:solidFill>
                <a:srgbClr val="0000CC"/>
              </a:solidFill>
            </a:endParaRPr>
          </a:p>
        </p:txBody>
      </p:sp>
      <p:sp>
        <p:nvSpPr>
          <p:cNvPr id="57348" name="Text Box 6"/>
          <p:cNvSpPr>
            <a:spLocks noChangeArrowheads="1"/>
          </p:cNvSpPr>
          <p:nvPr/>
        </p:nvSpPr>
        <p:spPr bwMode="auto">
          <a:xfrm>
            <a:off x="5019234" y="54863"/>
            <a:ext cx="5148262" cy="646331"/>
          </a:xfrm>
          <a:prstGeom prst="rect">
            <a:avLst/>
          </a:prstGeom>
          <a:solidFill>
            <a:schemeClr val="accent3">
              <a:lumMod val="20000"/>
              <a:lumOff val="80000"/>
            </a:schemeClr>
          </a:solidFill>
          <a:ln w="28575">
            <a:solidFill>
              <a:srgbClr val="000000"/>
            </a:solidFill>
            <a:miter lim="800000"/>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b="1">
                <a:solidFill>
                  <a:srgbClr val="000000"/>
                </a:solidFill>
                <a:ea typeface="黑体" panose="02010609060101010101" pitchFamily="49" charset="-122"/>
              </a:rPr>
              <a:t>用联系的观点看问题。</a:t>
            </a:r>
            <a:endParaRPr lang="zh-CN" altLang="en-US" b="1">
              <a:solidFill>
                <a:srgbClr val="000000"/>
              </a:solidFill>
              <a:ea typeface="黑体" panose="02010609060101010101" pitchFamily="49" charset="-122"/>
            </a:endParaRPr>
          </a:p>
          <a:p>
            <a:r>
              <a:rPr lang="zh-CN" altLang="en-US" b="1">
                <a:solidFill>
                  <a:srgbClr val="000000"/>
                </a:solidFill>
                <a:ea typeface="黑体" panose="02010609060101010101" pitchFamily="49" charset="-122"/>
              </a:rPr>
              <a:t>反对用孤立的观点看问题</a:t>
            </a:r>
            <a:endParaRPr lang="zh-CN" altLang="en-US"/>
          </a:p>
        </p:txBody>
      </p:sp>
      <p:sp>
        <p:nvSpPr>
          <p:cNvPr id="57349" name="Text Box 7"/>
          <p:cNvSpPr>
            <a:spLocks noChangeArrowheads="1"/>
          </p:cNvSpPr>
          <p:nvPr/>
        </p:nvSpPr>
        <p:spPr bwMode="auto">
          <a:xfrm>
            <a:off x="1629961" y="1058724"/>
            <a:ext cx="2348720" cy="523220"/>
          </a:xfrm>
          <a:prstGeom prst="rect">
            <a:avLst/>
          </a:prstGeom>
          <a:solidFill>
            <a:schemeClr val="bg1"/>
          </a:solidFill>
          <a:ln w="28575">
            <a:solidFill>
              <a:srgbClr val="000000"/>
            </a:solidFill>
            <a:miter lim="800000"/>
          </a:ln>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a:solidFill>
                  <a:srgbClr val="000000"/>
                </a:solidFill>
                <a:ea typeface="黑体" panose="02010609060101010101" pitchFamily="49" charset="-122"/>
              </a:rPr>
              <a:t>联系的</a:t>
            </a:r>
            <a:r>
              <a:rPr lang="zh-CN" altLang="en-US" sz="2800" b="1" dirty="0">
                <a:solidFill>
                  <a:srgbClr val="0000CC"/>
                </a:solidFill>
                <a:ea typeface="黑体" panose="02010609060101010101" pitchFamily="49" charset="-122"/>
              </a:rPr>
              <a:t>客观性</a:t>
            </a:r>
            <a:endParaRPr lang="zh-CN" altLang="en-US" dirty="0">
              <a:solidFill>
                <a:srgbClr val="0000CC"/>
              </a:solidFill>
            </a:endParaRPr>
          </a:p>
        </p:txBody>
      </p:sp>
      <p:sp>
        <p:nvSpPr>
          <p:cNvPr id="57350" name="Text Box 8"/>
          <p:cNvSpPr>
            <a:spLocks noChangeArrowheads="1"/>
          </p:cNvSpPr>
          <p:nvPr/>
        </p:nvSpPr>
        <p:spPr bwMode="auto">
          <a:xfrm>
            <a:off x="5019234" y="868303"/>
            <a:ext cx="5164137" cy="400110"/>
          </a:xfrm>
          <a:prstGeom prst="rect">
            <a:avLst/>
          </a:prstGeom>
          <a:solidFill>
            <a:schemeClr val="accent6">
              <a:lumMod val="20000"/>
              <a:lumOff val="80000"/>
            </a:schemeClr>
          </a:solidFill>
          <a:ln w="28575">
            <a:solidFill>
              <a:srgbClr val="000000"/>
            </a:solidFill>
            <a:miter lim="800000"/>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b="1" dirty="0">
                <a:solidFill>
                  <a:srgbClr val="000000"/>
                </a:solidFill>
                <a:ea typeface="黑体" panose="02010609060101010101" pitchFamily="49" charset="-122"/>
              </a:rPr>
              <a:t>从固有的联系中把握事物，忌主观随意性；</a:t>
            </a:r>
            <a:endParaRPr lang="zh-CN" altLang="en-US" dirty="0"/>
          </a:p>
        </p:txBody>
      </p:sp>
      <p:sp>
        <p:nvSpPr>
          <p:cNvPr id="57351" name="Text Box 9"/>
          <p:cNvSpPr>
            <a:spLocks noChangeArrowheads="1"/>
          </p:cNvSpPr>
          <p:nvPr/>
        </p:nvSpPr>
        <p:spPr bwMode="auto">
          <a:xfrm>
            <a:off x="1629961" y="2185911"/>
            <a:ext cx="2348720" cy="523220"/>
          </a:xfrm>
          <a:prstGeom prst="rect">
            <a:avLst/>
          </a:prstGeom>
          <a:solidFill>
            <a:schemeClr val="bg1"/>
          </a:solidFill>
          <a:ln w="28575">
            <a:solidFill>
              <a:srgbClr val="000000"/>
            </a:solidFill>
            <a:miter lim="800000"/>
          </a:ln>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a:solidFill>
                  <a:srgbClr val="000000"/>
                </a:solidFill>
                <a:ea typeface="黑体" panose="02010609060101010101" pitchFamily="49" charset="-122"/>
              </a:rPr>
              <a:t>联系的</a:t>
            </a:r>
            <a:r>
              <a:rPr lang="zh-CN" altLang="en-US" sz="2800" b="1" dirty="0">
                <a:solidFill>
                  <a:srgbClr val="0000CC"/>
                </a:solidFill>
                <a:ea typeface="黑体" panose="02010609060101010101" pitchFamily="49" charset="-122"/>
              </a:rPr>
              <a:t>多样性</a:t>
            </a:r>
            <a:endParaRPr lang="zh-CN" altLang="en-US" dirty="0">
              <a:solidFill>
                <a:srgbClr val="0000CC"/>
              </a:solidFill>
            </a:endParaRPr>
          </a:p>
        </p:txBody>
      </p:sp>
      <p:sp>
        <p:nvSpPr>
          <p:cNvPr id="57352" name="Text Box 10"/>
          <p:cNvSpPr>
            <a:spLocks noChangeArrowheads="1"/>
          </p:cNvSpPr>
          <p:nvPr/>
        </p:nvSpPr>
        <p:spPr bwMode="auto">
          <a:xfrm>
            <a:off x="5019234" y="2171037"/>
            <a:ext cx="5148262" cy="730250"/>
          </a:xfrm>
          <a:prstGeom prst="rect">
            <a:avLst/>
          </a:prstGeom>
          <a:solidFill>
            <a:schemeClr val="accent6">
              <a:lumMod val="20000"/>
              <a:lumOff val="80000"/>
            </a:schemeClr>
          </a:solidFill>
          <a:ln w="28575">
            <a:solidFill>
              <a:srgbClr val="000000"/>
            </a:solidFill>
            <a:miter lim="800000"/>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b="1" dirty="0">
                <a:solidFill>
                  <a:srgbClr val="000000"/>
                </a:solidFill>
                <a:ea typeface="黑体" panose="02010609060101010101" pitchFamily="49" charset="-122"/>
              </a:rPr>
              <a:t>注意分析和把握事物存在和发展的各种条件，一切以时间、地点、条件为转移。</a:t>
            </a:r>
            <a:endParaRPr lang="zh-CN" altLang="en-US" dirty="0"/>
          </a:p>
        </p:txBody>
      </p:sp>
      <p:sp>
        <p:nvSpPr>
          <p:cNvPr id="57353" name="Text Box 11"/>
          <p:cNvSpPr>
            <a:spLocks noChangeArrowheads="1"/>
          </p:cNvSpPr>
          <p:nvPr/>
        </p:nvSpPr>
        <p:spPr bwMode="auto">
          <a:xfrm>
            <a:off x="1631828" y="3512328"/>
            <a:ext cx="1368425" cy="1401763"/>
          </a:xfrm>
          <a:prstGeom prst="rect">
            <a:avLst/>
          </a:prstGeom>
          <a:solidFill>
            <a:schemeClr val="bg1"/>
          </a:solidFill>
          <a:ln w="28575">
            <a:solidFill>
              <a:srgbClr val="000000"/>
            </a:solidFill>
            <a:miter lim="800000"/>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a:ea typeface="黑体" panose="02010609060101010101" pitchFamily="49" charset="-122"/>
              </a:rPr>
              <a:t>整体和部分辩证关系</a:t>
            </a:r>
            <a:endParaRPr lang="zh-CN" altLang="en-US" dirty="0"/>
          </a:p>
        </p:txBody>
      </p:sp>
      <p:sp>
        <p:nvSpPr>
          <p:cNvPr id="57354" name="Text Box 12"/>
          <p:cNvSpPr>
            <a:spLocks noChangeArrowheads="1"/>
          </p:cNvSpPr>
          <p:nvPr/>
        </p:nvSpPr>
        <p:spPr bwMode="auto">
          <a:xfrm>
            <a:off x="3411928" y="2945634"/>
            <a:ext cx="3523127" cy="1323439"/>
          </a:xfrm>
          <a:prstGeom prst="rect">
            <a:avLst/>
          </a:prstGeom>
          <a:solidFill>
            <a:srgbClr val="99FFCC"/>
          </a:solidFill>
          <a:ln w="28575">
            <a:solidFill>
              <a:srgbClr val="000000"/>
            </a:solidFill>
            <a:miter lim="800000"/>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b="1" dirty="0">
                <a:solidFill>
                  <a:srgbClr val="000000"/>
                </a:solidFill>
                <a:ea typeface="黑体" panose="02010609060101010101" pitchFamily="49" charset="-122"/>
              </a:rPr>
              <a:t>整体处于主导地位，整体统帅部分，整体具有部分所不具备的功能。整体的功能状态及变化会影响部分</a:t>
            </a:r>
            <a:endParaRPr lang="zh-CN" altLang="en-US" dirty="0"/>
          </a:p>
        </p:txBody>
      </p:sp>
      <p:sp>
        <p:nvSpPr>
          <p:cNvPr id="57355" name="Text Box 13"/>
          <p:cNvSpPr>
            <a:spLocks noChangeArrowheads="1"/>
          </p:cNvSpPr>
          <p:nvPr/>
        </p:nvSpPr>
        <p:spPr bwMode="auto">
          <a:xfrm>
            <a:off x="7608888" y="3141663"/>
            <a:ext cx="3059112" cy="1035050"/>
          </a:xfrm>
          <a:prstGeom prst="rect">
            <a:avLst/>
          </a:prstGeom>
          <a:solidFill>
            <a:schemeClr val="accent4">
              <a:lumMod val="40000"/>
              <a:lumOff val="60000"/>
            </a:schemeClr>
          </a:solidFill>
          <a:ln w="28575">
            <a:solidFill>
              <a:srgbClr val="000000"/>
            </a:solidFill>
            <a:miter lim="800000"/>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b="1" dirty="0">
                <a:solidFill>
                  <a:srgbClr val="000000"/>
                </a:solidFill>
                <a:ea typeface="黑体" panose="02010609060101010101" pitchFamily="49" charset="-122"/>
              </a:rPr>
              <a:t>树立全局观念，立足整体，统筹全局，选择最佳方案，寻求最优目标</a:t>
            </a:r>
            <a:endParaRPr lang="zh-CN" altLang="en-US" dirty="0"/>
          </a:p>
        </p:txBody>
      </p:sp>
      <p:sp>
        <p:nvSpPr>
          <p:cNvPr id="57356" name="Text Box 14"/>
          <p:cNvSpPr>
            <a:spLocks noChangeArrowheads="1"/>
          </p:cNvSpPr>
          <p:nvPr/>
        </p:nvSpPr>
        <p:spPr bwMode="auto">
          <a:xfrm>
            <a:off x="3411928" y="4329907"/>
            <a:ext cx="3529013" cy="1339850"/>
          </a:xfrm>
          <a:prstGeom prst="rect">
            <a:avLst/>
          </a:prstGeom>
          <a:solidFill>
            <a:srgbClr val="99FFCC"/>
          </a:solidFill>
          <a:ln w="28575">
            <a:solidFill>
              <a:srgbClr val="000000"/>
            </a:solidFill>
            <a:miter lim="800000"/>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b="1" dirty="0">
                <a:solidFill>
                  <a:srgbClr val="000000"/>
                </a:solidFill>
                <a:ea typeface="黑体" panose="02010609060101010101" pitchFamily="49" charset="-122"/>
              </a:rPr>
              <a:t>部分的功能及其变化会影响到整体，关键部分的功能及其变化甚至对整体的功能起决定作用</a:t>
            </a:r>
            <a:endParaRPr lang="zh-CN" altLang="en-US" dirty="0"/>
          </a:p>
        </p:txBody>
      </p:sp>
      <p:sp>
        <p:nvSpPr>
          <p:cNvPr id="57357" name="Text Box 15"/>
          <p:cNvSpPr>
            <a:spLocks noChangeArrowheads="1"/>
          </p:cNvSpPr>
          <p:nvPr/>
        </p:nvSpPr>
        <p:spPr bwMode="auto">
          <a:xfrm>
            <a:off x="7635083" y="4692069"/>
            <a:ext cx="3032917" cy="707886"/>
          </a:xfrm>
          <a:prstGeom prst="rect">
            <a:avLst/>
          </a:prstGeom>
          <a:solidFill>
            <a:schemeClr val="accent4">
              <a:lumMod val="40000"/>
              <a:lumOff val="60000"/>
            </a:schemeClr>
          </a:solidFill>
          <a:ln w="28575">
            <a:solidFill>
              <a:srgbClr val="000000"/>
            </a:solidFill>
            <a:miter lim="800000"/>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b="1" dirty="0">
                <a:solidFill>
                  <a:srgbClr val="000000"/>
                </a:solidFill>
                <a:ea typeface="黑体" panose="02010609060101010101" pitchFamily="49" charset="-122"/>
              </a:rPr>
              <a:t>搞好局部，用局部的发展推动整体的发展</a:t>
            </a:r>
            <a:endParaRPr lang="zh-CN" altLang="en-US" dirty="0"/>
          </a:p>
        </p:txBody>
      </p:sp>
      <p:sp>
        <p:nvSpPr>
          <p:cNvPr id="57358" name="Text Box 16"/>
          <p:cNvSpPr>
            <a:spLocks noChangeArrowheads="1"/>
          </p:cNvSpPr>
          <p:nvPr/>
        </p:nvSpPr>
        <p:spPr bwMode="auto">
          <a:xfrm>
            <a:off x="1598863" y="5799276"/>
            <a:ext cx="1488423" cy="830997"/>
          </a:xfrm>
          <a:prstGeom prst="rect">
            <a:avLst/>
          </a:prstGeom>
          <a:solidFill>
            <a:schemeClr val="bg1"/>
          </a:solidFill>
          <a:ln w="28575">
            <a:solidFill>
              <a:srgbClr val="000000"/>
            </a:solidFill>
            <a:miter lim="800000"/>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dirty="0">
                <a:ea typeface="黑体" panose="02010609060101010101" pitchFamily="49" charset="-122"/>
              </a:rPr>
              <a:t>系统优化的方法</a:t>
            </a:r>
            <a:endParaRPr lang="zh-CN" altLang="en-US" sz="2400" dirty="0"/>
          </a:p>
        </p:txBody>
      </p:sp>
      <p:sp>
        <p:nvSpPr>
          <p:cNvPr id="57359" name="Text Box 17"/>
          <p:cNvSpPr>
            <a:spLocks noChangeArrowheads="1"/>
          </p:cNvSpPr>
          <p:nvPr/>
        </p:nvSpPr>
        <p:spPr bwMode="auto">
          <a:xfrm>
            <a:off x="3835670" y="5915311"/>
            <a:ext cx="8123203" cy="707886"/>
          </a:xfrm>
          <a:prstGeom prst="rect">
            <a:avLst/>
          </a:prstGeom>
          <a:solidFill>
            <a:schemeClr val="accent4">
              <a:lumMod val="40000"/>
              <a:lumOff val="60000"/>
            </a:schemeClr>
          </a:solidFill>
          <a:ln w="28575">
            <a:solidFill>
              <a:srgbClr val="000000"/>
            </a:solidFill>
            <a:miter lim="800000"/>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b="1">
                <a:solidFill>
                  <a:srgbClr val="000000"/>
                </a:solidFill>
                <a:ea typeface="黑体" panose="02010609060101010101" pitchFamily="49" charset="-122"/>
              </a:rPr>
              <a:t>着眼于事物的整体性、注意遵循系统内部结构的有序性、注重系统内部结构的优化趋向；用综合的思维方式来认识事物，着眼整体，优化组合。</a:t>
            </a:r>
            <a:endParaRPr lang="zh-CN" altLang="en-US"/>
          </a:p>
        </p:txBody>
      </p:sp>
      <p:sp>
        <p:nvSpPr>
          <p:cNvPr id="57360" name="Text Box 18"/>
          <p:cNvSpPr>
            <a:spLocks noChangeArrowheads="1"/>
          </p:cNvSpPr>
          <p:nvPr/>
        </p:nvSpPr>
        <p:spPr bwMode="auto">
          <a:xfrm>
            <a:off x="5019234" y="1322970"/>
            <a:ext cx="5148262" cy="730250"/>
          </a:xfrm>
          <a:prstGeom prst="rect">
            <a:avLst/>
          </a:prstGeom>
          <a:solidFill>
            <a:schemeClr val="accent6">
              <a:lumMod val="20000"/>
              <a:lumOff val="80000"/>
            </a:schemeClr>
          </a:solidFill>
          <a:ln w="28575">
            <a:solidFill>
              <a:srgbClr val="000000"/>
            </a:solidFill>
            <a:miter lim="800000"/>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b="1" dirty="0">
                <a:solidFill>
                  <a:srgbClr val="000000"/>
                </a:solidFill>
                <a:ea typeface="黑体" panose="02010609060101010101" pitchFamily="49" charset="-122"/>
              </a:rPr>
              <a:t>人们可以根据事物固有的联系，改变事物的状态，调整原有联系，建立新的联系。</a:t>
            </a:r>
            <a:endParaRPr lang="zh-CN" altLang="en-US" dirty="0"/>
          </a:p>
        </p:txBody>
      </p:sp>
      <p:sp>
        <p:nvSpPr>
          <p:cNvPr id="2384913" name="AutoShape 19"/>
          <p:cNvSpPr/>
          <p:nvPr/>
        </p:nvSpPr>
        <p:spPr bwMode="auto">
          <a:xfrm>
            <a:off x="1104476" y="478045"/>
            <a:ext cx="267073" cy="5583997"/>
          </a:xfrm>
          <a:prstGeom prst="leftBrace">
            <a:avLst>
              <a:gd name="adj1" fmla="val 211157"/>
              <a:gd name="adj2" fmla="val 50000"/>
            </a:avLst>
          </a:prstGeom>
          <a:noFill/>
          <a:ln w="38100">
            <a:solidFill>
              <a:schemeClr val="tx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sym typeface="Arial" panose="020B0604020202020204" pitchFamily="34" charset="0"/>
            </a:endParaRPr>
          </a:p>
        </p:txBody>
      </p:sp>
      <p:sp>
        <p:nvSpPr>
          <p:cNvPr id="57362" name="AutoShape 20"/>
          <p:cNvSpPr>
            <a:spLocks noChangeArrowheads="1"/>
          </p:cNvSpPr>
          <p:nvPr/>
        </p:nvSpPr>
        <p:spPr bwMode="auto">
          <a:xfrm>
            <a:off x="4116389" y="333582"/>
            <a:ext cx="755650" cy="144463"/>
          </a:xfrm>
          <a:prstGeom prst="rightArrow">
            <a:avLst>
              <a:gd name="adj1" fmla="val 50000"/>
              <a:gd name="adj2" fmla="val 143821"/>
            </a:avLst>
          </a:prstGeom>
          <a:solidFill>
            <a:srgbClr val="FF0000"/>
          </a:solidFill>
          <a:ln w="9525">
            <a:solidFill>
              <a:schemeClr val="tx1"/>
            </a:solidFill>
            <a:miter lim="800000"/>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sym typeface="Arial" panose="020B0604020202020204" pitchFamily="34" charset="0"/>
            </a:endParaRPr>
          </a:p>
        </p:txBody>
      </p:sp>
      <p:sp>
        <p:nvSpPr>
          <p:cNvPr id="57363" name="AutoShape 21"/>
          <p:cNvSpPr>
            <a:spLocks noChangeArrowheads="1"/>
          </p:cNvSpPr>
          <p:nvPr/>
        </p:nvSpPr>
        <p:spPr bwMode="auto">
          <a:xfrm>
            <a:off x="4135438" y="2390214"/>
            <a:ext cx="728323" cy="144463"/>
          </a:xfrm>
          <a:prstGeom prst="rightArrow">
            <a:avLst>
              <a:gd name="adj1" fmla="val 50000"/>
              <a:gd name="adj2" fmla="val 50000"/>
            </a:avLst>
          </a:prstGeom>
          <a:solidFill>
            <a:srgbClr val="FF0000"/>
          </a:solidFill>
          <a:ln w="9525">
            <a:solidFill>
              <a:schemeClr val="tx1"/>
            </a:solidFill>
            <a:miter lim="800000"/>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sym typeface="Arial" panose="020B0604020202020204" pitchFamily="34" charset="0"/>
            </a:endParaRPr>
          </a:p>
        </p:txBody>
      </p:sp>
      <p:sp>
        <p:nvSpPr>
          <p:cNvPr id="57364" name="AutoShape 22"/>
          <p:cNvSpPr/>
          <p:nvPr/>
        </p:nvSpPr>
        <p:spPr bwMode="auto">
          <a:xfrm rot="19140000" flipH="1" flipV="1">
            <a:off x="5180014" y="1330325"/>
            <a:ext cx="376237" cy="503238"/>
          </a:xfrm>
          <a:custGeom>
            <a:avLst/>
            <a:gdLst/>
            <a:ahLst/>
            <a:cxnLst/>
            <a:rect l="0" t="0" r="0" b="0"/>
            <a:pathLst/>
          </a:custGeom>
          <a:solidFill>
            <a:srgbClr val="FF0000"/>
          </a:solidFill>
          <a:ln w="9525" cap="flat" cmpd="sng">
            <a:solidFill>
              <a:schemeClr val="tx1"/>
            </a:solidFill>
            <a:prstDash val="solid"/>
            <a:miter lim="800000"/>
            <a:headEnd type="none" w="med" len="med"/>
            <a:tailEnd type="none" w="med" len="med"/>
          </a:ln>
        </p:spPr>
        <p:txBody>
          <a:bodyPr/>
          <a:lstStyle/>
          <a:p>
            <a:endParaRPr lang="zh-CN" altLang="en-US"/>
          </a:p>
        </p:txBody>
      </p:sp>
      <p:sp>
        <p:nvSpPr>
          <p:cNvPr id="57366" name="AutoShape 24"/>
          <p:cNvSpPr>
            <a:spLocks noChangeArrowheads="1"/>
          </p:cNvSpPr>
          <p:nvPr/>
        </p:nvSpPr>
        <p:spPr bwMode="auto">
          <a:xfrm>
            <a:off x="7053274" y="4871723"/>
            <a:ext cx="469475" cy="220469"/>
          </a:xfrm>
          <a:prstGeom prst="rightArrow">
            <a:avLst>
              <a:gd name="adj1" fmla="val 50000"/>
              <a:gd name="adj2" fmla="val 32950"/>
            </a:avLst>
          </a:prstGeom>
          <a:solidFill>
            <a:srgbClr val="FF0000"/>
          </a:solidFill>
          <a:ln w="9525">
            <a:solidFill>
              <a:schemeClr val="tx1"/>
            </a:solidFill>
            <a:miter lim="800000"/>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sym typeface="Arial" panose="020B0604020202020204" pitchFamily="34" charset="0"/>
            </a:endParaRPr>
          </a:p>
        </p:txBody>
      </p:sp>
      <p:sp>
        <p:nvSpPr>
          <p:cNvPr id="57368" name="AutoShape 26"/>
          <p:cNvSpPr/>
          <p:nvPr/>
        </p:nvSpPr>
        <p:spPr bwMode="auto">
          <a:xfrm>
            <a:off x="3087286" y="3313098"/>
            <a:ext cx="271463" cy="1800225"/>
          </a:xfrm>
          <a:prstGeom prst="leftBrace">
            <a:avLst>
              <a:gd name="adj1" fmla="val 55202"/>
              <a:gd name="adj2" fmla="val 50000"/>
            </a:avLst>
          </a:prstGeom>
          <a:noFill/>
          <a:ln w="38100">
            <a:solidFill>
              <a:schemeClr val="tx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sym typeface="Arial" panose="020B0604020202020204" pitchFamily="34" charset="0"/>
            </a:endParaRPr>
          </a:p>
        </p:txBody>
      </p:sp>
      <p:sp>
        <p:nvSpPr>
          <p:cNvPr id="2" name="文本框 1"/>
          <p:cNvSpPr txBox="1"/>
          <p:nvPr/>
        </p:nvSpPr>
        <p:spPr>
          <a:xfrm>
            <a:off x="466310" y="1643078"/>
            <a:ext cx="677108" cy="4435445"/>
          </a:xfrm>
          <a:prstGeom prst="rect">
            <a:avLst/>
          </a:prstGeom>
          <a:noFill/>
        </p:spPr>
        <p:txBody>
          <a:bodyPr vert="eaVert" wrap="square" rtlCol="0">
            <a:spAutoFit/>
          </a:bodyPr>
          <a:lstStyle/>
          <a:p>
            <a:r>
              <a:rPr lang="zh-CN" altLang="en-US" sz="3200" b="1" dirty="0">
                <a:solidFill>
                  <a:srgbClr val="000000"/>
                </a:solidFill>
                <a:latin typeface="华文隶书" panose="02010800040101010101" pitchFamily="2" charset="-122"/>
                <a:ea typeface="华文隶书" panose="02010800040101010101" pitchFamily="2" charset="-122"/>
              </a:rPr>
              <a:t>唯物辩证法的</a:t>
            </a:r>
            <a:r>
              <a:rPr lang="zh-CN" altLang="en-US" sz="3200" b="1" dirty="0">
                <a:solidFill>
                  <a:srgbClr val="0000CC"/>
                </a:solidFill>
                <a:latin typeface="华文隶书" panose="02010800040101010101" pitchFamily="2" charset="-122"/>
                <a:ea typeface="华文隶书" panose="02010800040101010101" pitchFamily="2" charset="-122"/>
              </a:rPr>
              <a:t>联系观</a:t>
            </a:r>
            <a:endParaRPr lang="zh-CN" altLang="en-US" sz="3200" dirty="0">
              <a:solidFill>
                <a:srgbClr val="0000CC"/>
              </a:solidFill>
              <a:latin typeface="华文隶书" panose="02010800040101010101" pitchFamily="2" charset="-122"/>
              <a:ea typeface="华文隶书" panose="02010800040101010101" pitchFamily="2" charset="-122"/>
            </a:endParaRPr>
          </a:p>
        </p:txBody>
      </p:sp>
      <p:sp>
        <p:nvSpPr>
          <p:cNvPr id="26" name="AutoShape 20"/>
          <p:cNvSpPr>
            <a:spLocks noChangeArrowheads="1"/>
          </p:cNvSpPr>
          <p:nvPr/>
        </p:nvSpPr>
        <p:spPr bwMode="auto">
          <a:xfrm>
            <a:off x="4108112" y="1237689"/>
            <a:ext cx="755650" cy="144463"/>
          </a:xfrm>
          <a:prstGeom prst="rightArrow">
            <a:avLst>
              <a:gd name="adj1" fmla="val 50000"/>
              <a:gd name="adj2" fmla="val 143821"/>
            </a:avLst>
          </a:prstGeom>
          <a:solidFill>
            <a:srgbClr val="FF0000"/>
          </a:solidFill>
          <a:ln w="9525">
            <a:solidFill>
              <a:schemeClr val="tx1"/>
            </a:solidFill>
            <a:miter lim="800000"/>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sym typeface="Arial" panose="020B0604020202020204" pitchFamily="34" charset="0"/>
            </a:endParaRPr>
          </a:p>
        </p:txBody>
      </p:sp>
      <p:sp>
        <p:nvSpPr>
          <p:cNvPr id="27" name="AutoShape 24"/>
          <p:cNvSpPr>
            <a:spLocks noChangeArrowheads="1"/>
          </p:cNvSpPr>
          <p:nvPr/>
        </p:nvSpPr>
        <p:spPr bwMode="auto">
          <a:xfrm>
            <a:off x="3177190" y="6104539"/>
            <a:ext cx="469475" cy="220469"/>
          </a:xfrm>
          <a:prstGeom prst="rightArrow">
            <a:avLst>
              <a:gd name="adj1" fmla="val 50000"/>
              <a:gd name="adj2" fmla="val 32950"/>
            </a:avLst>
          </a:prstGeom>
          <a:solidFill>
            <a:srgbClr val="FF0000"/>
          </a:solidFill>
          <a:ln w="9525">
            <a:solidFill>
              <a:schemeClr val="tx1"/>
            </a:solidFill>
            <a:miter lim="800000"/>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sym typeface="Arial" panose="020B0604020202020204" pitchFamily="34" charset="0"/>
            </a:endParaRPr>
          </a:p>
        </p:txBody>
      </p:sp>
      <p:sp>
        <p:nvSpPr>
          <p:cNvPr id="28" name="AutoShape 24"/>
          <p:cNvSpPr>
            <a:spLocks noChangeArrowheads="1"/>
          </p:cNvSpPr>
          <p:nvPr/>
        </p:nvSpPr>
        <p:spPr bwMode="auto">
          <a:xfrm>
            <a:off x="7053274" y="3524630"/>
            <a:ext cx="469475" cy="220469"/>
          </a:xfrm>
          <a:prstGeom prst="rightArrow">
            <a:avLst>
              <a:gd name="adj1" fmla="val 50000"/>
              <a:gd name="adj2" fmla="val 32950"/>
            </a:avLst>
          </a:prstGeom>
          <a:solidFill>
            <a:srgbClr val="FF0000"/>
          </a:solidFill>
          <a:ln w="9525">
            <a:solidFill>
              <a:schemeClr val="tx1"/>
            </a:solidFill>
            <a:miter lim="800000"/>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solidFill>
                <a:srgbClr val="000000"/>
              </a:solidFill>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 calcmode="lin" valueType="num">
                                      <p:cBhvr>
                                        <p:cTn id="7" dur="500" fill="hold"/>
                                        <p:tgtEl>
                                          <p:spTgt spid="57347"/>
                                        </p:tgtEl>
                                        <p:attrNameLst>
                                          <p:attrName>ppt_w</p:attrName>
                                        </p:attrNameLst>
                                      </p:cBhvr>
                                      <p:tavLst>
                                        <p:tav tm="0">
                                          <p:val>
                                            <p:fltVal val="0"/>
                                          </p:val>
                                        </p:tav>
                                        <p:tav tm="100000">
                                          <p:val>
                                            <p:strVal val="#ppt_w"/>
                                          </p:val>
                                        </p:tav>
                                      </p:tavLst>
                                    </p:anim>
                                    <p:anim calcmode="lin" valueType="num">
                                      <p:cBhvr>
                                        <p:cTn id="8" dur="500" fill="hold"/>
                                        <p:tgtEl>
                                          <p:spTgt spid="5734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5736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grpId="0" nodeType="clickEffect">
                                  <p:stCondLst>
                                    <p:cond delay="0"/>
                                  </p:stCondLst>
                                  <p:childTnLst>
                                    <p:set>
                                      <p:cBhvr>
                                        <p:cTn id="15" dur="1" fill="hold">
                                          <p:stCondLst>
                                            <p:cond delay="0"/>
                                          </p:stCondLst>
                                        </p:cTn>
                                        <p:tgtEl>
                                          <p:spTgt spid="57348"/>
                                        </p:tgtEl>
                                        <p:attrNameLst>
                                          <p:attrName>style.visibility</p:attrName>
                                        </p:attrNameLst>
                                      </p:cBhvr>
                                      <p:to>
                                        <p:strVal val="visible"/>
                                      </p:to>
                                    </p:set>
                                    <p:anim calcmode="lin" valueType="num">
                                      <p:cBhvr>
                                        <p:cTn id="16" dur="500" fill="hold"/>
                                        <p:tgtEl>
                                          <p:spTgt spid="57348"/>
                                        </p:tgtEl>
                                        <p:attrNameLst>
                                          <p:attrName>ppt_w</p:attrName>
                                        </p:attrNameLst>
                                      </p:cBhvr>
                                      <p:tavLst>
                                        <p:tav tm="0">
                                          <p:val>
                                            <p:fltVal val="0"/>
                                          </p:val>
                                        </p:tav>
                                        <p:tav tm="100000">
                                          <p:val>
                                            <p:strVal val="#ppt_w"/>
                                          </p:val>
                                        </p:tav>
                                      </p:tavLst>
                                    </p:anim>
                                    <p:anim calcmode="lin" valueType="num">
                                      <p:cBhvr>
                                        <p:cTn id="17" dur="500" fill="hold"/>
                                        <p:tgtEl>
                                          <p:spTgt spid="57348"/>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57349"/>
                                        </p:tgtEl>
                                        <p:attrNameLst>
                                          <p:attrName>style.visibility</p:attrName>
                                        </p:attrNameLst>
                                      </p:cBhvr>
                                      <p:to>
                                        <p:strVal val="visible"/>
                                      </p:to>
                                    </p:set>
                                    <p:anim calcmode="lin" valueType="num">
                                      <p:cBhvr>
                                        <p:cTn id="22" dur="500" fill="hold"/>
                                        <p:tgtEl>
                                          <p:spTgt spid="57349"/>
                                        </p:tgtEl>
                                        <p:attrNameLst>
                                          <p:attrName>ppt_w</p:attrName>
                                        </p:attrNameLst>
                                      </p:cBhvr>
                                      <p:tavLst>
                                        <p:tav tm="0">
                                          <p:val>
                                            <p:fltVal val="0"/>
                                          </p:val>
                                        </p:tav>
                                        <p:tav tm="100000">
                                          <p:val>
                                            <p:strVal val="#ppt_w"/>
                                          </p:val>
                                        </p:tav>
                                      </p:tavLst>
                                    </p:anim>
                                    <p:anim calcmode="lin" valueType="num">
                                      <p:cBhvr>
                                        <p:cTn id="23" dur="500" fill="hold"/>
                                        <p:tgtEl>
                                          <p:spTgt spid="57349"/>
                                        </p:tgtEl>
                                        <p:attrNameLst>
                                          <p:attrName>ppt_h</p:attrName>
                                        </p:attrNameLst>
                                      </p:cBhvr>
                                      <p:tavLst>
                                        <p:tav tm="0">
                                          <p:val>
                                            <p:strVal val="#ppt_h"/>
                                          </p:val>
                                        </p:tav>
                                        <p:tav tm="100000">
                                          <p:val>
                                            <p:strVal val="#ppt_h"/>
                                          </p:val>
                                        </p:tav>
                                      </p:tavLst>
                                    </p:anim>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57364"/>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grpId="0" nodeType="clickEffect">
                                  <p:stCondLst>
                                    <p:cond delay="0"/>
                                  </p:stCondLst>
                                  <p:childTnLst>
                                    <p:set>
                                      <p:cBhvr>
                                        <p:cTn id="33" dur="1" fill="hold">
                                          <p:stCondLst>
                                            <p:cond delay="0"/>
                                          </p:stCondLst>
                                        </p:cTn>
                                        <p:tgtEl>
                                          <p:spTgt spid="57350"/>
                                        </p:tgtEl>
                                        <p:attrNameLst>
                                          <p:attrName>style.visibility</p:attrName>
                                        </p:attrNameLst>
                                      </p:cBhvr>
                                      <p:to>
                                        <p:strVal val="visible"/>
                                      </p:to>
                                    </p:set>
                                    <p:anim calcmode="lin" valueType="num">
                                      <p:cBhvr>
                                        <p:cTn id="34" dur="500" fill="hold"/>
                                        <p:tgtEl>
                                          <p:spTgt spid="57350"/>
                                        </p:tgtEl>
                                        <p:attrNameLst>
                                          <p:attrName>ppt_w</p:attrName>
                                        </p:attrNameLst>
                                      </p:cBhvr>
                                      <p:tavLst>
                                        <p:tav tm="0">
                                          <p:val>
                                            <p:fltVal val="0"/>
                                          </p:val>
                                        </p:tav>
                                        <p:tav tm="100000">
                                          <p:val>
                                            <p:strVal val="#ppt_w"/>
                                          </p:val>
                                        </p:tav>
                                      </p:tavLst>
                                    </p:anim>
                                    <p:anim calcmode="lin" valueType="num">
                                      <p:cBhvr>
                                        <p:cTn id="35" dur="500" fill="hold"/>
                                        <p:tgtEl>
                                          <p:spTgt spid="57350"/>
                                        </p:tgtEl>
                                        <p:attrNameLst>
                                          <p:attrName>ppt_h</p:attrName>
                                        </p:attrNameLst>
                                      </p:cBhvr>
                                      <p:tavLst>
                                        <p:tav tm="0">
                                          <p:val>
                                            <p:strVal val="#ppt_h"/>
                                          </p:val>
                                        </p:tav>
                                        <p:tav tm="100000">
                                          <p:val>
                                            <p:strVal val="#ppt_h"/>
                                          </p:val>
                                        </p:tav>
                                      </p:tavLst>
                                    </p:anim>
                                  </p:childTnLst>
                                </p:cTn>
                              </p:par>
                              <p:par>
                                <p:cTn id="36" presetID="17" presetClass="entr" presetSubtype="10" fill="hold" grpId="0" nodeType="withEffect">
                                  <p:stCondLst>
                                    <p:cond delay="0"/>
                                  </p:stCondLst>
                                  <p:childTnLst>
                                    <p:set>
                                      <p:cBhvr>
                                        <p:cTn id="37" dur="1" fill="hold">
                                          <p:stCondLst>
                                            <p:cond delay="0"/>
                                          </p:stCondLst>
                                        </p:cTn>
                                        <p:tgtEl>
                                          <p:spTgt spid="57360"/>
                                        </p:tgtEl>
                                        <p:attrNameLst>
                                          <p:attrName>style.visibility</p:attrName>
                                        </p:attrNameLst>
                                      </p:cBhvr>
                                      <p:to>
                                        <p:strVal val="visible"/>
                                      </p:to>
                                    </p:set>
                                    <p:anim calcmode="lin" valueType="num">
                                      <p:cBhvr>
                                        <p:cTn id="38" dur="500" fill="hold"/>
                                        <p:tgtEl>
                                          <p:spTgt spid="57360"/>
                                        </p:tgtEl>
                                        <p:attrNameLst>
                                          <p:attrName>ppt_w</p:attrName>
                                        </p:attrNameLst>
                                      </p:cBhvr>
                                      <p:tavLst>
                                        <p:tav tm="0">
                                          <p:val>
                                            <p:fltVal val="0"/>
                                          </p:val>
                                        </p:tav>
                                        <p:tav tm="100000">
                                          <p:val>
                                            <p:strVal val="#ppt_w"/>
                                          </p:val>
                                        </p:tav>
                                      </p:tavLst>
                                    </p:anim>
                                    <p:anim calcmode="lin" valueType="num">
                                      <p:cBhvr>
                                        <p:cTn id="39" dur="500" fill="hold"/>
                                        <p:tgtEl>
                                          <p:spTgt spid="57360"/>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grpId="0" nodeType="clickEffect">
                                  <p:stCondLst>
                                    <p:cond delay="0"/>
                                  </p:stCondLst>
                                  <p:childTnLst>
                                    <p:set>
                                      <p:cBhvr>
                                        <p:cTn id="43" dur="1" fill="hold">
                                          <p:stCondLst>
                                            <p:cond delay="0"/>
                                          </p:stCondLst>
                                        </p:cTn>
                                        <p:tgtEl>
                                          <p:spTgt spid="57351"/>
                                        </p:tgtEl>
                                        <p:attrNameLst>
                                          <p:attrName>style.visibility</p:attrName>
                                        </p:attrNameLst>
                                      </p:cBhvr>
                                      <p:to>
                                        <p:strVal val="visible"/>
                                      </p:to>
                                    </p:set>
                                    <p:anim calcmode="lin" valueType="num">
                                      <p:cBhvr>
                                        <p:cTn id="44" dur="500" fill="hold"/>
                                        <p:tgtEl>
                                          <p:spTgt spid="57351"/>
                                        </p:tgtEl>
                                        <p:attrNameLst>
                                          <p:attrName>ppt_w</p:attrName>
                                        </p:attrNameLst>
                                      </p:cBhvr>
                                      <p:tavLst>
                                        <p:tav tm="0">
                                          <p:val>
                                            <p:fltVal val="0"/>
                                          </p:val>
                                        </p:tav>
                                        <p:tav tm="100000">
                                          <p:val>
                                            <p:strVal val="#ppt_w"/>
                                          </p:val>
                                        </p:tav>
                                      </p:tavLst>
                                    </p:anim>
                                    <p:anim calcmode="lin" valueType="num">
                                      <p:cBhvr>
                                        <p:cTn id="45" dur="500" fill="hold"/>
                                        <p:tgtEl>
                                          <p:spTgt spid="57351"/>
                                        </p:tgtEl>
                                        <p:attrNameLst>
                                          <p:attrName>ppt_h</p:attrName>
                                        </p:attrNameLst>
                                      </p:cBhvr>
                                      <p:tavLst>
                                        <p:tav tm="0">
                                          <p:val>
                                            <p:fltVal val="0"/>
                                          </p:val>
                                        </p:tav>
                                        <p:tav tm="100000">
                                          <p:val>
                                            <p:strVal val="#ppt_h"/>
                                          </p:val>
                                        </p:tav>
                                      </p:tavLst>
                                    </p:anim>
                                  </p:childTnLst>
                                </p:cTn>
                              </p:par>
                            </p:childTnLst>
                          </p:cTn>
                        </p:par>
                        <p:par>
                          <p:cTn id="46" fill="hold">
                            <p:stCondLst>
                              <p:cond delay="500"/>
                            </p:stCondLst>
                            <p:childTnLst>
                              <p:par>
                                <p:cTn id="47" presetID="1" presetClass="entr" presetSubtype="0" fill="hold" grpId="0" nodeType="afterEffect">
                                  <p:stCondLst>
                                    <p:cond delay="0"/>
                                  </p:stCondLst>
                                  <p:childTnLst>
                                    <p:set>
                                      <p:cBhvr>
                                        <p:cTn id="48" dur="1" fill="hold">
                                          <p:stCondLst>
                                            <p:cond delay="0"/>
                                          </p:stCondLst>
                                        </p:cTn>
                                        <p:tgtEl>
                                          <p:spTgt spid="5736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57352"/>
                                        </p:tgtEl>
                                        <p:attrNameLst>
                                          <p:attrName>style.visibility</p:attrName>
                                        </p:attrNameLst>
                                      </p:cBhvr>
                                      <p:to>
                                        <p:strVal val="visible"/>
                                      </p:to>
                                    </p:set>
                                    <p:anim calcmode="lin" valueType="num">
                                      <p:cBhvr>
                                        <p:cTn id="53" dur="500" fill="hold"/>
                                        <p:tgtEl>
                                          <p:spTgt spid="57352"/>
                                        </p:tgtEl>
                                        <p:attrNameLst>
                                          <p:attrName>ppt_w</p:attrName>
                                        </p:attrNameLst>
                                      </p:cBhvr>
                                      <p:tavLst>
                                        <p:tav tm="0">
                                          <p:val>
                                            <p:fltVal val="0"/>
                                          </p:val>
                                        </p:tav>
                                        <p:tav tm="100000">
                                          <p:val>
                                            <p:strVal val="#ppt_w"/>
                                          </p:val>
                                        </p:tav>
                                      </p:tavLst>
                                    </p:anim>
                                    <p:anim calcmode="lin" valueType="num">
                                      <p:cBhvr>
                                        <p:cTn id="54" dur="500" fill="hold"/>
                                        <p:tgtEl>
                                          <p:spTgt spid="57352"/>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57353"/>
                                        </p:tgtEl>
                                        <p:attrNameLst>
                                          <p:attrName>style.visibility</p:attrName>
                                        </p:attrNameLst>
                                      </p:cBhvr>
                                      <p:to>
                                        <p:strVal val="visible"/>
                                      </p:to>
                                    </p:set>
                                    <p:anim calcmode="lin" valueType="num">
                                      <p:cBhvr>
                                        <p:cTn id="59" dur="500" fill="hold"/>
                                        <p:tgtEl>
                                          <p:spTgt spid="57353"/>
                                        </p:tgtEl>
                                        <p:attrNameLst>
                                          <p:attrName>ppt_w</p:attrName>
                                        </p:attrNameLst>
                                      </p:cBhvr>
                                      <p:tavLst>
                                        <p:tav tm="0">
                                          <p:val>
                                            <p:fltVal val="0"/>
                                          </p:val>
                                        </p:tav>
                                        <p:tav tm="100000">
                                          <p:val>
                                            <p:strVal val="#ppt_w"/>
                                          </p:val>
                                        </p:tav>
                                      </p:tavLst>
                                    </p:anim>
                                    <p:anim calcmode="lin" valueType="num">
                                      <p:cBhvr>
                                        <p:cTn id="60" dur="500" fill="hold"/>
                                        <p:tgtEl>
                                          <p:spTgt spid="57353"/>
                                        </p:tgtEl>
                                        <p:attrNameLst>
                                          <p:attrName>ppt_h</p:attrName>
                                        </p:attrNameLst>
                                      </p:cBhvr>
                                      <p:tavLst>
                                        <p:tav tm="0">
                                          <p:val>
                                            <p:fltVal val="0"/>
                                          </p:val>
                                        </p:tav>
                                        <p:tav tm="100000">
                                          <p:val>
                                            <p:strVal val="#ppt_h"/>
                                          </p:val>
                                        </p:tav>
                                      </p:tavLst>
                                    </p:anim>
                                  </p:childTnLst>
                                </p:cTn>
                              </p:par>
                            </p:childTnLst>
                          </p:cTn>
                        </p:par>
                        <p:par>
                          <p:cTn id="61" fill="hold">
                            <p:stCondLst>
                              <p:cond delay="500"/>
                            </p:stCondLst>
                            <p:childTnLst>
                              <p:par>
                                <p:cTn id="62" presetID="1" presetClass="entr" presetSubtype="0" fill="hold" grpId="0" nodeType="afterEffect">
                                  <p:stCondLst>
                                    <p:cond delay="0"/>
                                  </p:stCondLst>
                                  <p:childTnLst>
                                    <p:set>
                                      <p:cBhvr>
                                        <p:cTn id="63" dur="1" fill="hold">
                                          <p:stCondLst>
                                            <p:cond delay="0"/>
                                          </p:stCondLst>
                                        </p:cTn>
                                        <p:tgtEl>
                                          <p:spTgt spid="5736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57354"/>
                                        </p:tgtEl>
                                        <p:attrNameLst>
                                          <p:attrName>style.visibility</p:attrName>
                                        </p:attrNameLst>
                                      </p:cBhvr>
                                      <p:to>
                                        <p:strVal val="visible"/>
                                      </p:to>
                                    </p:set>
                                    <p:animEffect filter="dissolve">
                                      <p:cBhvr>
                                        <p:cTn id="68" dur="500"/>
                                        <p:tgtEl>
                                          <p:spTgt spid="57354"/>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57355"/>
                                        </p:tgtEl>
                                        <p:attrNameLst>
                                          <p:attrName>style.visibility</p:attrName>
                                        </p:attrNameLst>
                                      </p:cBhvr>
                                      <p:to>
                                        <p:strVal val="visible"/>
                                      </p:to>
                                    </p:set>
                                    <p:animEffect filter="dissolve">
                                      <p:cBhvr>
                                        <p:cTn id="77" dur="500"/>
                                        <p:tgtEl>
                                          <p:spTgt spid="57355"/>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57356"/>
                                        </p:tgtEl>
                                        <p:attrNameLst>
                                          <p:attrName>style.visibility</p:attrName>
                                        </p:attrNameLst>
                                      </p:cBhvr>
                                      <p:to>
                                        <p:strVal val="visible"/>
                                      </p:to>
                                    </p:set>
                                    <p:animEffect filter="dissolve">
                                      <p:cBhvr>
                                        <p:cTn id="82" dur="500"/>
                                        <p:tgtEl>
                                          <p:spTgt spid="57356"/>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736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57357"/>
                                        </p:tgtEl>
                                        <p:attrNameLst>
                                          <p:attrName>style.visibility</p:attrName>
                                        </p:attrNameLst>
                                      </p:cBhvr>
                                      <p:to>
                                        <p:strVal val="visible"/>
                                      </p:to>
                                    </p:set>
                                    <p:animEffect filter="dissolve">
                                      <p:cBhvr>
                                        <p:cTn id="91" dur="500"/>
                                        <p:tgtEl>
                                          <p:spTgt spid="57357"/>
                                        </p:tgtEl>
                                      </p:cBhvr>
                                    </p:animEffect>
                                  </p:childTnLst>
                                </p:cTn>
                              </p:par>
                            </p:childTnLst>
                          </p:cTn>
                        </p:par>
                      </p:childTnLst>
                    </p:cTn>
                  </p:par>
                  <p:par>
                    <p:cTn id="92" fill="hold">
                      <p:stCondLst>
                        <p:cond delay="indefinite"/>
                      </p:stCondLst>
                      <p:childTnLst>
                        <p:par>
                          <p:cTn id="93" fill="hold">
                            <p:stCondLst>
                              <p:cond delay="0"/>
                            </p:stCondLst>
                            <p:childTnLst>
                              <p:par>
                                <p:cTn id="94" presetID="4" presetClass="entr" presetSubtype="16" fill="hold" grpId="0" nodeType="clickEffect">
                                  <p:stCondLst>
                                    <p:cond delay="0"/>
                                  </p:stCondLst>
                                  <p:childTnLst>
                                    <p:set>
                                      <p:cBhvr>
                                        <p:cTn id="95" dur="1" fill="hold">
                                          <p:stCondLst>
                                            <p:cond delay="0"/>
                                          </p:stCondLst>
                                        </p:cTn>
                                        <p:tgtEl>
                                          <p:spTgt spid="57358"/>
                                        </p:tgtEl>
                                        <p:attrNameLst>
                                          <p:attrName>style.visibility</p:attrName>
                                        </p:attrNameLst>
                                      </p:cBhvr>
                                      <p:to>
                                        <p:strVal val="visible"/>
                                      </p:to>
                                    </p:set>
                                    <p:animEffect filter="box(in)">
                                      <p:cBhvr>
                                        <p:cTn id="96" dur="500"/>
                                        <p:tgtEl>
                                          <p:spTgt spid="57358"/>
                                        </p:tgtEl>
                                      </p:cBhvr>
                                    </p:animEffec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7"/>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4" presetClass="entr" presetSubtype="16" fill="hold" grpId="0" nodeType="clickEffect">
                                  <p:stCondLst>
                                    <p:cond delay="0"/>
                                  </p:stCondLst>
                                  <p:childTnLst>
                                    <p:set>
                                      <p:cBhvr>
                                        <p:cTn id="104" dur="1" fill="hold">
                                          <p:stCondLst>
                                            <p:cond delay="0"/>
                                          </p:stCondLst>
                                        </p:cTn>
                                        <p:tgtEl>
                                          <p:spTgt spid="57359"/>
                                        </p:tgtEl>
                                        <p:attrNameLst>
                                          <p:attrName>style.visibility</p:attrName>
                                        </p:attrNameLst>
                                      </p:cBhvr>
                                      <p:to>
                                        <p:strVal val="visible"/>
                                      </p:to>
                                    </p:set>
                                    <p:animEffect filter="box(in)">
                                      <p:cBhvr>
                                        <p:cTn id="105" dur="500"/>
                                        <p:tgtEl>
                                          <p:spTgt spid="57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ldLvl="0" animBg="1"/>
      <p:bldP spid="57348" grpId="0" bldLvl="0" animBg="1"/>
      <p:bldP spid="57349" grpId="0" bldLvl="0" animBg="1"/>
      <p:bldP spid="57350" grpId="0" bldLvl="0" animBg="1"/>
      <p:bldP spid="57351" grpId="0" bldLvl="0" animBg="1"/>
      <p:bldP spid="57352" grpId="0" bldLvl="0" animBg="1"/>
      <p:bldP spid="57353" grpId="0" bldLvl="0" animBg="1"/>
      <p:bldP spid="57354" grpId="0" bldLvl="0" animBg="1"/>
      <p:bldP spid="57355" grpId="0" bldLvl="0" animBg="1"/>
      <p:bldP spid="57356" grpId="0" bldLvl="0" animBg="1"/>
      <p:bldP spid="57357" grpId="0" bldLvl="0" animBg="1"/>
      <p:bldP spid="57358" grpId="0" bldLvl="0" animBg="1"/>
      <p:bldP spid="57359" grpId="0" bldLvl="0" animBg="1"/>
      <p:bldP spid="57360" grpId="0" bldLvl="0" animBg="1"/>
      <p:bldP spid="57362" grpId="0" bldLvl="0" animBg="1"/>
      <p:bldP spid="57363" grpId="0" bldLvl="0" animBg="1"/>
      <p:bldP spid="57366" grpId="0" bldLvl="0" animBg="1"/>
      <p:bldP spid="57368" grpId="0" bldLvl="0" animBg="1"/>
      <p:bldP spid="26" grpId="0" bldLvl="0" animBg="1"/>
      <p:bldP spid="27" grpId="0" bldLvl="0" animBg="1"/>
      <p:bldP spid="28"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screen"/>
          <a:srcRect l="26383" t="38431"/>
          <a:stretch>
            <a:fillRect/>
          </a:stretch>
        </p:blipFill>
        <p:spPr>
          <a:xfrm>
            <a:off x="-29497" y="401638"/>
            <a:ext cx="11027090" cy="5474180"/>
          </a:xfrm>
          <a:prstGeom prst="rect">
            <a:avLst/>
          </a:prstGeom>
        </p:spPr>
      </p:pic>
      <p:sp>
        <p:nvSpPr>
          <p:cNvPr id="7" name="文本框 6"/>
          <p:cNvSpPr txBox="1"/>
          <p:nvPr/>
        </p:nvSpPr>
        <p:spPr>
          <a:xfrm>
            <a:off x="4208390" y="2182765"/>
            <a:ext cx="3557571" cy="90360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r>
              <a:rPr lang="zh-CN" altLang="en-US" sz="4400" dirty="0">
                <a:latin typeface="华文琥珀" panose="02010800040101010101" pitchFamily="2" charset="-122"/>
                <a:ea typeface="华文琥珀" panose="02010800040101010101" pitchFamily="2" charset="-122"/>
              </a:rPr>
              <a:t> 热 点 透 视</a:t>
            </a:r>
            <a:endParaRPr lang="en-US" altLang="zh-CN" sz="1100" dirty="0">
              <a:latin typeface="华文琥珀" panose="02010800040101010101" pitchFamily="2" charset="-122"/>
              <a:ea typeface="华文琥珀" panose="02010800040101010101" pitchFamily="2" charset="-122"/>
            </a:endParaRPr>
          </a:p>
        </p:txBody>
      </p:sp>
      <p:sp>
        <p:nvSpPr>
          <p:cNvPr id="9" name="文本框 8"/>
          <p:cNvSpPr txBox="1"/>
          <p:nvPr/>
        </p:nvSpPr>
        <p:spPr>
          <a:xfrm>
            <a:off x="7416799" y="3684293"/>
            <a:ext cx="1127233" cy="1107996"/>
          </a:xfrm>
          <a:prstGeom prst="rect">
            <a:avLst/>
          </a:prstGeom>
          <a:noFill/>
        </p:spPr>
        <p:txBody>
          <a:bodyPr wrap="none" rtlCol="0">
            <a:spAutoFit/>
            <a:scene3d>
              <a:camera prst="orthographicFront"/>
              <a:lightRig rig="threePt" dir="t"/>
            </a:scene3d>
            <a:sp3d contourW="12700"/>
          </a:bodyPr>
          <a:lstStyle/>
          <a:p>
            <a:pPr algn="ctr"/>
            <a:r>
              <a:rPr lang="en-US" altLang="zh-CN" sz="6600" b="1" dirty="0">
                <a:solidFill>
                  <a:schemeClr val="tx1">
                    <a:lumMod val="65000"/>
                    <a:lumOff val="35000"/>
                  </a:schemeClr>
                </a:solidFill>
                <a:ea typeface="汉仪趣黑W" panose="00020600040101010101" pitchFamily="18" charset="-122"/>
              </a:rPr>
              <a:t>04</a:t>
            </a:r>
            <a:endParaRPr lang="zh-CN" altLang="en-US" sz="6600" b="1" dirty="0">
              <a:solidFill>
                <a:schemeClr val="tx1">
                  <a:lumMod val="65000"/>
                  <a:lumOff val="35000"/>
                </a:schemeClr>
              </a:solidFill>
              <a:ea typeface="汉仪趣黑W"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750" fill="hold"/>
                                        <p:tgtEl>
                                          <p:spTgt spid="9"/>
                                        </p:tgtEl>
                                        <p:attrNameLst>
                                          <p:attrName>ppt_w</p:attrName>
                                        </p:attrNameLst>
                                      </p:cBhvr>
                                      <p:tavLst>
                                        <p:tav tm="0">
                                          <p:val>
                                            <p:fltVal val="0"/>
                                          </p:val>
                                        </p:tav>
                                        <p:tav tm="100000">
                                          <p:val>
                                            <p:strVal val="#ppt_w"/>
                                          </p:val>
                                        </p:tav>
                                      </p:tavLst>
                                    </p:anim>
                                    <p:anim calcmode="lin" valueType="num">
                                      <p:cBhvr>
                                        <p:cTn id="13" dur="750" fill="hold"/>
                                        <p:tgtEl>
                                          <p:spTgt spid="9"/>
                                        </p:tgtEl>
                                        <p:attrNameLst>
                                          <p:attrName>ppt_h</p:attrName>
                                        </p:attrNameLst>
                                      </p:cBhvr>
                                      <p:tavLst>
                                        <p:tav tm="0">
                                          <p:val>
                                            <p:fltVal val="0"/>
                                          </p:val>
                                        </p:tav>
                                        <p:tav tm="100000">
                                          <p:val>
                                            <p:strVal val="#ppt_h"/>
                                          </p:val>
                                        </p:tav>
                                      </p:tavLst>
                                    </p:anim>
                                    <p:animEffect transition="in" filter="fade">
                                      <p:cBhvr>
                                        <p:cTn id="14" dur="750"/>
                                        <p:tgtEl>
                                          <p:spTgt spid="9"/>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1068" y="0"/>
            <a:ext cx="11606254" cy="5032147"/>
          </a:xfrm>
          <a:prstGeom prst="rect">
            <a:avLst/>
          </a:prstGeom>
        </p:spPr>
        <p:txBody>
          <a:bodyPr wrap="square">
            <a:spAutoFit/>
          </a:bodyPr>
          <a:lstStyle/>
          <a:p>
            <a:pPr>
              <a:lnSpc>
                <a:spcPts val="4500"/>
              </a:lnSpc>
            </a:pPr>
            <a:r>
              <a:rPr lang="en-US" altLang="zh-CN" sz="2400" dirty="0">
                <a:solidFill>
                  <a:srgbClr val="FF0000"/>
                </a:solidFill>
              </a:rPr>
              <a:t>【</a:t>
            </a:r>
            <a:r>
              <a:rPr lang="zh-CN" altLang="en-US" sz="2400" dirty="0">
                <a:solidFill>
                  <a:srgbClr val="FF0000"/>
                </a:solidFill>
              </a:rPr>
              <a:t>时政背景</a:t>
            </a:r>
            <a:r>
              <a:rPr lang="en-US" altLang="zh-CN" sz="2400" dirty="0">
                <a:solidFill>
                  <a:srgbClr val="FF0000"/>
                </a:solidFill>
              </a:rPr>
              <a:t>】</a:t>
            </a:r>
            <a:r>
              <a:rPr lang="zh-CN" altLang="en-US" sz="2400" dirty="0"/>
              <a:t>备战</a:t>
            </a:r>
            <a:r>
              <a:rPr lang="en-US" altLang="zh-CN" sz="2400" dirty="0"/>
              <a:t>!</a:t>
            </a:r>
            <a:r>
              <a:rPr lang="zh-CN" altLang="en-US" sz="2400" dirty="0"/>
              <a:t>全国一盘棋  中央号令，举国动员。全国一盘棋，一竿子插到底。在以习近平同志为核心的党中央坚强领导下，全国各地全面总动员，投身这场必须打贏的疫情防控阻击战。这不是一个城、一群人的战役，而是我们所有人的战役，我们都是彼此的坚强后盾。全国人民在抗击“新型冠状病毒肺炎”疫情面前做到了“一方有难，八方支援”。</a:t>
            </a:r>
            <a:endParaRPr lang="en-US" altLang="zh-CN" sz="2400" dirty="0"/>
          </a:p>
          <a:p>
            <a:pPr>
              <a:lnSpc>
                <a:spcPts val="4500"/>
              </a:lnSpc>
            </a:pPr>
            <a:r>
              <a:rPr lang="en-US" altLang="zh-CN" sz="2400" dirty="0">
                <a:solidFill>
                  <a:schemeClr val="accent1"/>
                </a:solidFill>
              </a:rPr>
              <a:t>【</a:t>
            </a:r>
            <a:r>
              <a:rPr lang="zh-CN" altLang="en-US" sz="2400" dirty="0">
                <a:solidFill>
                  <a:schemeClr val="accent1"/>
                </a:solidFill>
              </a:rPr>
              <a:t>与本课相关的命题角度猜想</a:t>
            </a:r>
            <a:r>
              <a:rPr lang="en-US" altLang="zh-CN" sz="2400" dirty="0">
                <a:solidFill>
                  <a:schemeClr val="accent1"/>
                </a:solidFill>
              </a:rPr>
              <a:t>】</a:t>
            </a:r>
            <a:endParaRPr lang="en-US" altLang="zh-CN" sz="2400" dirty="0">
              <a:solidFill>
                <a:srgbClr val="FF0000"/>
              </a:solidFill>
            </a:endParaRPr>
          </a:p>
          <a:p>
            <a:endParaRPr lang="en-US" altLang="zh-CN" sz="2400" dirty="0"/>
          </a:p>
          <a:p>
            <a:endParaRPr lang="en-US" altLang="zh-CN" sz="2400" dirty="0">
              <a:solidFill>
                <a:srgbClr val="FF0000"/>
              </a:solidFill>
            </a:endParaRPr>
          </a:p>
          <a:p>
            <a:endParaRPr lang="en-US" altLang="zh-CN" sz="2400" dirty="0"/>
          </a:p>
          <a:p>
            <a:endParaRPr lang="en-US" altLang="zh-CN" sz="2400" dirty="0"/>
          </a:p>
        </p:txBody>
      </p:sp>
      <p:sp>
        <p:nvSpPr>
          <p:cNvPr id="3" name="矩形 2"/>
          <p:cNvSpPr/>
          <p:nvPr/>
        </p:nvSpPr>
        <p:spPr>
          <a:xfrm>
            <a:off x="201433" y="3635734"/>
            <a:ext cx="11725523" cy="2906052"/>
          </a:xfrm>
          <a:prstGeom prst="rect">
            <a:avLst/>
          </a:prstGeom>
        </p:spPr>
        <p:txBody>
          <a:bodyPr wrap="square">
            <a:spAutoFit/>
          </a:bodyPr>
          <a:lstStyle/>
          <a:p>
            <a:pPr>
              <a:lnSpc>
                <a:spcPts val="4500"/>
              </a:lnSpc>
            </a:pPr>
            <a:r>
              <a:rPr lang="en-US" altLang="zh-CN" sz="2400" dirty="0">
                <a:solidFill>
                  <a:srgbClr val="FF0000"/>
                </a:solidFill>
              </a:rPr>
              <a:t>【</a:t>
            </a:r>
            <a:r>
              <a:rPr lang="zh-CN" altLang="en-US" sz="2400" dirty="0">
                <a:solidFill>
                  <a:srgbClr val="FF0000"/>
                </a:solidFill>
              </a:rPr>
              <a:t>时政背景</a:t>
            </a:r>
            <a:r>
              <a:rPr lang="en-US" altLang="zh-CN" sz="2400" dirty="0">
                <a:solidFill>
                  <a:srgbClr val="FF0000"/>
                </a:solidFill>
              </a:rPr>
              <a:t>】</a:t>
            </a:r>
            <a:r>
              <a:rPr lang="zh-CN" altLang="en-US" sz="2400" dirty="0"/>
              <a:t>面对疫情浙江、广东、湖南、湖北、安徽</a:t>
            </a:r>
            <a:r>
              <a:rPr lang="en-US" altLang="zh-CN" sz="2400" dirty="0"/>
              <a:t>....31 </a:t>
            </a:r>
            <a:r>
              <a:rPr lang="zh-CN" altLang="en-US" sz="2400" dirty="0"/>
              <a:t>个省区市启动重大突发公共卫生事件一级响应</a:t>
            </a:r>
            <a:r>
              <a:rPr lang="en-US" altLang="zh-CN" sz="2400" dirty="0"/>
              <a:t>,</a:t>
            </a:r>
            <a:r>
              <a:rPr lang="zh-CN" altLang="en-US" sz="2400" dirty="0"/>
              <a:t>依法科学加强联防联控、群防群控，全力遏制疫情扩散蔓延。为避免人员聚集引发交叉感染，春节假期延长，多地取消庙会、灯会、游园会等大型活动，以及市、区文艺演出等室内外聚集性活动，娱乐场所暂停营业。</a:t>
            </a:r>
            <a:endParaRPr lang="en-US" altLang="zh-CN" sz="2400" dirty="0"/>
          </a:p>
          <a:p>
            <a:pPr>
              <a:lnSpc>
                <a:spcPts val="4500"/>
              </a:lnSpc>
            </a:pPr>
            <a:r>
              <a:rPr lang="en-US" altLang="zh-CN" sz="2400" dirty="0">
                <a:solidFill>
                  <a:schemeClr val="accent1"/>
                </a:solidFill>
              </a:rPr>
              <a:t>【</a:t>
            </a:r>
            <a:r>
              <a:rPr lang="zh-CN" altLang="en-US" sz="2400" dirty="0">
                <a:solidFill>
                  <a:schemeClr val="accent1"/>
                </a:solidFill>
              </a:rPr>
              <a:t>与本课相关的命题角度猜想</a:t>
            </a:r>
            <a:r>
              <a:rPr lang="en-US" altLang="zh-CN" sz="2400" dirty="0">
                <a:solidFill>
                  <a:schemeClr val="accent1"/>
                </a:solidFill>
              </a:rPr>
              <a:t>】</a:t>
            </a:r>
            <a:endParaRPr lang="en-US" altLang="zh-CN" sz="2400" dirty="0">
              <a:solidFill>
                <a:srgbClr val="FF0000"/>
              </a:solidFill>
            </a:endParaRPr>
          </a:p>
        </p:txBody>
      </p:sp>
      <p:sp>
        <p:nvSpPr>
          <p:cNvPr id="4" name="文本框 3"/>
          <p:cNvSpPr txBox="1"/>
          <p:nvPr/>
        </p:nvSpPr>
        <p:spPr>
          <a:xfrm>
            <a:off x="4964761" y="2991433"/>
            <a:ext cx="5173417" cy="461665"/>
          </a:xfrm>
          <a:prstGeom prst="rect">
            <a:avLst/>
          </a:prstGeom>
          <a:noFill/>
        </p:spPr>
        <p:txBody>
          <a:bodyPr wrap="square" rtlCol="0">
            <a:spAutoFit/>
          </a:bodyPr>
          <a:lstStyle/>
          <a:p>
            <a:r>
              <a:rPr lang="zh-CN" altLang="en-US" sz="2400" dirty="0">
                <a:solidFill>
                  <a:srgbClr val="FF0000"/>
                </a:solidFill>
              </a:rPr>
              <a:t>整体和部分的关系，系统优化的方法</a:t>
            </a:r>
            <a:endParaRPr lang="zh-CN" altLang="en-US" sz="2400" dirty="0"/>
          </a:p>
        </p:txBody>
      </p:sp>
      <p:sp>
        <p:nvSpPr>
          <p:cNvPr id="5" name="文本框 4"/>
          <p:cNvSpPr txBox="1"/>
          <p:nvPr/>
        </p:nvSpPr>
        <p:spPr>
          <a:xfrm>
            <a:off x="4725424" y="6075199"/>
            <a:ext cx="4050362" cy="461665"/>
          </a:xfrm>
          <a:prstGeom prst="rect">
            <a:avLst/>
          </a:prstGeom>
          <a:noFill/>
        </p:spPr>
        <p:txBody>
          <a:bodyPr wrap="square" rtlCol="0">
            <a:spAutoFit/>
          </a:bodyPr>
          <a:lstStyle/>
          <a:p>
            <a:r>
              <a:rPr lang="zh-CN" altLang="en-US" sz="2400" dirty="0">
                <a:solidFill>
                  <a:srgbClr val="FF0000"/>
                </a:solidFill>
              </a:rPr>
              <a:t>联系普遍性、多样性</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500"/>
                                  </p:stCondLst>
                                  <p:childTnLst>
                                    <p:set>
                                      <p:cBhvr>
                                        <p:cTn id="23" dur="1" fill="hold">
                                          <p:stCondLst>
                                            <p:cond delay="24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9369" y="968576"/>
            <a:ext cx="10956897" cy="2918235"/>
          </a:xfrm>
          <a:prstGeom prst="rect">
            <a:avLst/>
          </a:prstGeom>
        </p:spPr>
        <p:txBody>
          <a:bodyPr wrap="square">
            <a:spAutoFit/>
          </a:bodyPr>
          <a:lstStyle/>
          <a:p>
            <a:pPr>
              <a:lnSpc>
                <a:spcPts val="4500"/>
              </a:lnSpc>
            </a:pPr>
            <a:r>
              <a:rPr lang="en-US" altLang="zh-CN" sz="2800" dirty="0">
                <a:solidFill>
                  <a:srgbClr val="FF0000"/>
                </a:solidFill>
              </a:rPr>
              <a:t>【</a:t>
            </a:r>
            <a:r>
              <a:rPr lang="zh-CN" altLang="en-US" sz="2800" dirty="0">
                <a:solidFill>
                  <a:srgbClr val="FF0000"/>
                </a:solidFill>
              </a:rPr>
              <a:t>时政背景</a:t>
            </a:r>
            <a:r>
              <a:rPr lang="en-US" altLang="zh-CN" sz="2800" dirty="0">
                <a:solidFill>
                  <a:srgbClr val="FF0000"/>
                </a:solidFill>
              </a:rPr>
              <a:t>】</a:t>
            </a:r>
            <a:r>
              <a:rPr lang="zh-CN" altLang="en-US" sz="2800" dirty="0"/>
              <a:t>科技部会同相关部门成立以钟南山院士为组长、</a:t>
            </a:r>
            <a:r>
              <a:rPr lang="en-US" altLang="zh-CN" sz="2800" dirty="0"/>
              <a:t>14</a:t>
            </a:r>
            <a:r>
              <a:rPr lang="zh-CN" altLang="en-US" sz="2800" dirty="0"/>
              <a:t>位专家组成的疫情联防联控工作机制科研攻关专家组，加紧科技研发攻关。目前部分疫苗品种已经进入动物试验阶段。</a:t>
            </a:r>
            <a:endParaRPr lang="en-US" altLang="zh-CN" sz="2800" dirty="0"/>
          </a:p>
          <a:p>
            <a:pPr>
              <a:lnSpc>
                <a:spcPts val="4500"/>
              </a:lnSpc>
            </a:pPr>
            <a:endParaRPr lang="en-US" altLang="zh-CN" sz="2800" dirty="0"/>
          </a:p>
          <a:p>
            <a:pPr>
              <a:lnSpc>
                <a:spcPts val="4500"/>
              </a:lnSpc>
            </a:pPr>
            <a:r>
              <a:rPr lang="en-US" altLang="zh-CN" sz="2800" dirty="0">
                <a:solidFill>
                  <a:schemeClr val="accent1"/>
                </a:solidFill>
              </a:rPr>
              <a:t>【</a:t>
            </a:r>
            <a:r>
              <a:rPr lang="zh-CN" altLang="en-US" sz="2800" dirty="0">
                <a:solidFill>
                  <a:schemeClr val="accent1"/>
                </a:solidFill>
              </a:rPr>
              <a:t>与本课相关命题角度猜想</a:t>
            </a:r>
            <a:r>
              <a:rPr lang="en-US" altLang="zh-CN" sz="2800" dirty="0">
                <a:solidFill>
                  <a:schemeClr val="accent1"/>
                </a:solidFill>
              </a:rPr>
              <a:t>】</a:t>
            </a:r>
            <a:endParaRPr lang="zh-CN" altLang="en-US" sz="2800" dirty="0">
              <a:solidFill>
                <a:srgbClr val="FF0000"/>
              </a:solidFill>
            </a:endParaRPr>
          </a:p>
        </p:txBody>
      </p:sp>
      <p:sp>
        <p:nvSpPr>
          <p:cNvPr id="3" name="文本框 2"/>
          <p:cNvSpPr txBox="1"/>
          <p:nvPr/>
        </p:nvSpPr>
        <p:spPr>
          <a:xfrm>
            <a:off x="5504810" y="3304727"/>
            <a:ext cx="3774201" cy="523220"/>
          </a:xfrm>
          <a:prstGeom prst="rect">
            <a:avLst/>
          </a:prstGeom>
          <a:noFill/>
        </p:spPr>
        <p:txBody>
          <a:bodyPr wrap="square" rtlCol="0">
            <a:spAutoFit/>
          </a:bodyPr>
          <a:lstStyle/>
          <a:p>
            <a:r>
              <a:rPr lang="zh-CN" altLang="en-US" sz="2800" dirty="0">
                <a:solidFill>
                  <a:srgbClr val="FF0000"/>
                </a:solidFill>
              </a:rPr>
              <a:t>联系的客观性</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24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41289" y="67711"/>
            <a:ext cx="11230378" cy="6863417"/>
          </a:xfrm>
          <a:prstGeom prst="rect">
            <a:avLst/>
          </a:prstGeom>
        </p:spPr>
        <p:txBody>
          <a:bodyPr wrap="square">
            <a:spAutoFit/>
          </a:bodyPr>
          <a:lstStyle/>
          <a:p>
            <a:r>
              <a:rPr lang="en-US" altLang="zh-CN" sz="2400" b="1" dirty="0">
                <a:solidFill>
                  <a:srgbClr val="FF0000"/>
                </a:solidFill>
                <a:latin typeface="新宋体" panose="02010609030101010101" charset="-122"/>
                <a:ea typeface="新宋体" panose="02010609030101010101" charset="-122"/>
              </a:rPr>
              <a:t>【</a:t>
            </a:r>
            <a:r>
              <a:rPr lang="zh-CN" altLang="en-US" sz="2400" b="1" dirty="0">
                <a:solidFill>
                  <a:srgbClr val="FF0000"/>
                </a:solidFill>
                <a:latin typeface="新宋体" panose="02010609030101010101" charset="-122"/>
                <a:ea typeface="新宋体" panose="02010609030101010101" charset="-122"/>
              </a:rPr>
              <a:t>时政背景</a:t>
            </a:r>
            <a:r>
              <a:rPr lang="en-US" altLang="zh-CN" sz="2400" b="1" dirty="0">
                <a:solidFill>
                  <a:srgbClr val="FF0000"/>
                </a:solidFill>
                <a:latin typeface="新宋体" panose="02010609030101010101" charset="-122"/>
                <a:ea typeface="新宋体" panose="02010609030101010101" charset="-122"/>
              </a:rPr>
              <a:t>】</a:t>
            </a:r>
            <a:r>
              <a:rPr lang="zh-CN" altLang="en-US" sz="2400" dirty="0">
                <a:solidFill>
                  <a:srgbClr val="003366"/>
                </a:solidFill>
                <a:latin typeface="新宋体" panose="02010609030101010101" charset="-122"/>
                <a:ea typeface="新宋体" panose="02010609030101010101" charset="-122"/>
              </a:rPr>
              <a:t>近期，湖北省武汉市等多个地区发生</a:t>
            </a:r>
            <a:r>
              <a:rPr lang="zh-CN" altLang="en-US" sz="2400" b="1" dirty="0">
                <a:solidFill>
                  <a:srgbClr val="0000FF"/>
                </a:solidFill>
                <a:latin typeface="新宋体" panose="02010609030101010101" charset="-122"/>
                <a:ea typeface="新宋体" panose="02010609030101010101" charset="-122"/>
              </a:rPr>
              <a:t>新型冠状病毒肺炎疫情</a:t>
            </a:r>
            <a:r>
              <a:rPr lang="zh-CN" altLang="en-US" sz="2400" dirty="0">
                <a:solidFill>
                  <a:srgbClr val="003366"/>
                </a:solidFill>
                <a:latin typeface="新宋体" panose="02010609030101010101" charset="-122"/>
                <a:ea typeface="新宋体" panose="02010609030101010101" charset="-122"/>
              </a:rPr>
              <a:t>。并迅速蔓延至国内外多地。</a:t>
            </a:r>
            <a:endParaRPr lang="zh-CN" altLang="en-US" sz="2400" dirty="0">
              <a:solidFill>
                <a:srgbClr val="003366"/>
              </a:solidFill>
              <a:latin typeface="宋体" panose="02010600030101010101" pitchFamily="2" charset="-122"/>
              <a:ea typeface="宋体" panose="02010600030101010101" pitchFamily="2" charset="-122"/>
            </a:endParaRPr>
          </a:p>
          <a:p>
            <a:r>
              <a:rPr lang="zh-CN" altLang="en-US" sz="2400" dirty="0">
                <a:solidFill>
                  <a:srgbClr val="003366"/>
                </a:solidFill>
                <a:latin typeface="新宋体" panose="02010609030101010101" charset="-122"/>
                <a:ea typeface="新宋体" panose="02010609030101010101" charset="-122"/>
              </a:rPr>
              <a:t>    疫情发生后，党中央、国务院高度重视。中共中央总书记、国家主席、中央军委主席习近平作出重要指示，湖北武汉市等地近期陆续发生新型冠状病毒肺炎疫情，必须引起高度重视，全力做好防控工作。各级党委和政府及有关部门要把人民群众生命安全和身体健康放在第一位，制定周密方案，组织各方力量开展防控，采取切实有效措施，坚决遏制疫情蔓延势头。要全力救治患者，尽快查明病毒感染和传播原因，加强病例监测，规范处置流程。要及时发布疫情信息，深化国际合作。要加强舆论引导，加强有关政策措施宣传解读工作，坚决维护社会大局稳定，确保人民群众度过一个安定祥和的新春佳节。</a:t>
            </a:r>
            <a:endParaRPr lang="zh-CN" altLang="en-US" sz="2400" dirty="0">
              <a:solidFill>
                <a:srgbClr val="003366"/>
              </a:solidFill>
              <a:latin typeface="宋体" panose="02010600030101010101" pitchFamily="2" charset="-122"/>
              <a:ea typeface="宋体" panose="02010600030101010101" pitchFamily="2" charset="-122"/>
            </a:endParaRPr>
          </a:p>
          <a:p>
            <a:r>
              <a:rPr lang="zh-CN" altLang="en-US" sz="2400" dirty="0">
                <a:solidFill>
                  <a:srgbClr val="003366"/>
                </a:solidFill>
                <a:latin typeface="新宋体" panose="02010609030101010101" charset="-122"/>
                <a:ea typeface="新宋体" panose="02010609030101010101" charset="-122"/>
              </a:rPr>
              <a:t>    中共中央政治局常委、国务院总理李克强作出批示，各相关部门和地方要以对人民群众健康高度负责的态度，完善应对方案，全力以赴做好防控工作，落实早发现、早报告、早隔离、早治疗和集中救治措施。加快查明病毒源头和感染、传播等机理，及时客观发布疫情和防控工作信息，科学宣传疫情防护知识。做好与世界卫生组织、有关国家和港澳台地区的沟通协调，密切协作形成合力，坚决防止疫情扩散蔓延。</a:t>
            </a:r>
            <a:endParaRPr lang="en-US" altLang="zh-CN" sz="2400" dirty="0">
              <a:solidFill>
                <a:srgbClr val="003366"/>
              </a:solidFill>
              <a:latin typeface="新宋体" panose="02010609030101010101" charset="-122"/>
              <a:ea typeface="新宋体" panose="02010609030101010101" charset="-122"/>
            </a:endParaRPr>
          </a:p>
          <a:p>
            <a:endParaRPr lang="en-US" altLang="zh-CN" sz="800" dirty="0">
              <a:solidFill>
                <a:srgbClr val="003366"/>
              </a:solidFill>
              <a:latin typeface="新宋体" panose="02010609030101010101" charset="-122"/>
              <a:ea typeface="新宋体" panose="02010609030101010101" charset="-122"/>
            </a:endParaRPr>
          </a:p>
          <a:p>
            <a:r>
              <a:rPr lang="en-US" altLang="zh-CN" sz="2400" dirty="0">
                <a:solidFill>
                  <a:srgbClr val="FF0000"/>
                </a:solidFill>
                <a:latin typeface="新宋体" panose="02010609030101010101" charset="-122"/>
                <a:ea typeface="新宋体" panose="02010609030101010101" charset="-122"/>
              </a:rPr>
              <a:t>【</a:t>
            </a:r>
            <a:r>
              <a:rPr lang="zh-CN" altLang="en-US" sz="2400" dirty="0">
                <a:solidFill>
                  <a:srgbClr val="FF0000"/>
                </a:solidFill>
                <a:latin typeface="新宋体" panose="02010609030101010101" charset="-122"/>
                <a:ea typeface="新宋体" panose="02010609030101010101" charset="-122"/>
              </a:rPr>
              <a:t>设问猜想</a:t>
            </a:r>
            <a:r>
              <a:rPr lang="en-US" altLang="zh-CN" sz="2400" dirty="0">
                <a:solidFill>
                  <a:srgbClr val="FF0000"/>
                </a:solidFill>
                <a:latin typeface="新宋体" panose="02010609030101010101" charset="-122"/>
                <a:ea typeface="新宋体" panose="02010609030101010101" charset="-122"/>
              </a:rPr>
              <a:t>】</a:t>
            </a:r>
            <a:r>
              <a:rPr lang="zh-CN" altLang="en-US" sz="2400" dirty="0">
                <a:solidFill>
                  <a:schemeClr val="accent1"/>
                </a:solidFill>
                <a:latin typeface="新宋体" panose="02010609030101010101" charset="-122"/>
                <a:ea typeface="新宋体" panose="02010609030101010101" charset="-122"/>
              </a:rPr>
              <a:t>联系材料，运用唯物辩证法的联系观的有关知识说明材料中防控工作的哲学依据</a:t>
            </a:r>
            <a:endParaRPr lang="zh-CN" altLang="en-US" sz="2400" dirty="0">
              <a:solidFill>
                <a:schemeClr val="accent1"/>
              </a:solidFill>
              <a:latin typeface="宋体" panose="02010600030101010101" pitchFamily="2" charset="-122"/>
              <a:ea typeface="宋体" panose="02010600030101010101" pitchFamily="2" charset="-122"/>
            </a:endParaRPr>
          </a:p>
        </p:txBody>
      </p:sp>
      <p:cxnSp>
        <p:nvCxnSpPr>
          <p:cNvPr id="8" name="直接连接符 7"/>
          <p:cNvCxnSpPr/>
          <p:nvPr/>
        </p:nvCxnSpPr>
        <p:spPr>
          <a:xfrm flipV="1">
            <a:off x="4942686" y="2292592"/>
            <a:ext cx="6478074" cy="45076"/>
          </a:xfrm>
          <a:prstGeom prst="line">
            <a:avLst/>
          </a:prstGeom>
          <a:ln w="571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直接连接符 8"/>
          <p:cNvCxnSpPr/>
          <p:nvPr/>
        </p:nvCxnSpPr>
        <p:spPr>
          <a:xfrm flipV="1">
            <a:off x="5658267" y="3018723"/>
            <a:ext cx="5786908" cy="45076"/>
          </a:xfrm>
          <a:prstGeom prst="line">
            <a:avLst/>
          </a:prstGeom>
          <a:ln w="571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直接连接符 10"/>
          <p:cNvCxnSpPr/>
          <p:nvPr/>
        </p:nvCxnSpPr>
        <p:spPr>
          <a:xfrm>
            <a:off x="447158" y="3429000"/>
            <a:ext cx="9461680" cy="0"/>
          </a:xfrm>
          <a:prstGeom prst="line">
            <a:avLst/>
          </a:prstGeom>
          <a:ln w="571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直接连接符 12"/>
          <p:cNvCxnSpPr/>
          <p:nvPr/>
        </p:nvCxnSpPr>
        <p:spPr>
          <a:xfrm>
            <a:off x="501201" y="5618609"/>
            <a:ext cx="10910553" cy="0"/>
          </a:xfrm>
          <a:prstGeom prst="line">
            <a:avLst/>
          </a:prstGeom>
          <a:ln w="571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直接连接符 15"/>
          <p:cNvCxnSpPr/>
          <p:nvPr/>
        </p:nvCxnSpPr>
        <p:spPr>
          <a:xfrm>
            <a:off x="9580426" y="5247070"/>
            <a:ext cx="1777285" cy="0"/>
          </a:xfrm>
          <a:prstGeom prst="line">
            <a:avLst/>
          </a:prstGeom>
          <a:ln w="571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直接连接符 17"/>
          <p:cNvCxnSpPr/>
          <p:nvPr/>
        </p:nvCxnSpPr>
        <p:spPr>
          <a:xfrm>
            <a:off x="447158" y="6069354"/>
            <a:ext cx="839274" cy="0"/>
          </a:xfrm>
          <a:prstGeom prst="line">
            <a:avLst/>
          </a:prstGeom>
          <a:ln w="571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直接连接符 20"/>
          <p:cNvCxnSpPr/>
          <p:nvPr/>
        </p:nvCxnSpPr>
        <p:spPr>
          <a:xfrm>
            <a:off x="8046720" y="2647185"/>
            <a:ext cx="3398455" cy="0"/>
          </a:xfrm>
          <a:prstGeom prst="line">
            <a:avLst/>
          </a:prstGeom>
          <a:ln w="571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直接连接符 22"/>
          <p:cNvCxnSpPr/>
          <p:nvPr/>
        </p:nvCxnSpPr>
        <p:spPr>
          <a:xfrm flipV="1">
            <a:off x="6893781" y="4865999"/>
            <a:ext cx="4608379" cy="26479"/>
          </a:xfrm>
          <a:prstGeom prst="line">
            <a:avLst/>
          </a:prstGeom>
          <a:ln w="571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2852" y="336711"/>
            <a:ext cx="11877127" cy="618457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nSpc>
                <a:spcPts val="4000"/>
              </a:lnSpc>
            </a:pPr>
            <a:r>
              <a:rPr lang="en-US" altLang="zh-CN" sz="3000" dirty="0">
                <a:solidFill>
                  <a:srgbClr val="FF0000"/>
                </a:solidFill>
                <a:latin typeface="楷体" panose="02010609060101010101" pitchFamily="49" charset="-122"/>
                <a:ea typeface="楷体" panose="02010609060101010101" pitchFamily="49" charset="-122"/>
              </a:rPr>
              <a:t>1</a:t>
            </a:r>
            <a:r>
              <a:rPr lang="zh-CN" altLang="en-US" sz="3000" dirty="0">
                <a:solidFill>
                  <a:srgbClr val="FF0000"/>
                </a:solidFill>
                <a:latin typeface="楷体" panose="02010609060101010101" pitchFamily="49" charset="-122"/>
                <a:ea typeface="楷体" panose="02010609060101010101" pitchFamily="49" charset="-122"/>
              </a:rPr>
              <a:t>、联系具有普遍性，我们要用联系的观点看问题。</a:t>
            </a:r>
            <a:r>
              <a:rPr lang="zh-CN" altLang="en-US" sz="3000" dirty="0">
                <a:solidFill>
                  <a:schemeClr val="tx1"/>
                </a:solidFill>
                <a:latin typeface="楷体" panose="02010609060101010101" pitchFamily="49" charset="-122"/>
                <a:ea typeface="楷体" panose="02010609060101010101" pitchFamily="49" charset="-122"/>
              </a:rPr>
              <a:t>湖北武汉市等地近期陆续发生新型冠状病毒肺炎疫情，必须引起高度重视，全力做好防控工作。</a:t>
            </a:r>
            <a:endParaRPr lang="en-US" altLang="zh-CN" sz="800" dirty="0">
              <a:solidFill>
                <a:schemeClr val="tx1"/>
              </a:solidFill>
              <a:latin typeface="楷体" panose="02010609060101010101" pitchFamily="49" charset="-122"/>
              <a:ea typeface="楷体" panose="02010609060101010101" pitchFamily="49" charset="-122"/>
            </a:endParaRPr>
          </a:p>
          <a:p>
            <a:pPr>
              <a:lnSpc>
                <a:spcPts val="4000"/>
              </a:lnSpc>
            </a:pPr>
            <a:r>
              <a:rPr lang="en-US" altLang="zh-CN" sz="3000" dirty="0">
                <a:solidFill>
                  <a:srgbClr val="FF0000"/>
                </a:solidFill>
                <a:latin typeface="楷体" panose="02010609060101010101" pitchFamily="49" charset="-122"/>
                <a:ea typeface="楷体" panose="02010609060101010101" pitchFamily="49" charset="-122"/>
              </a:rPr>
              <a:t>2</a:t>
            </a:r>
            <a:r>
              <a:rPr lang="zh-CN" altLang="en-US" sz="3000" dirty="0">
                <a:solidFill>
                  <a:srgbClr val="FF0000"/>
                </a:solidFill>
                <a:latin typeface="楷体" panose="02010609060101010101" pitchFamily="49" charset="-122"/>
                <a:ea typeface="楷体" panose="02010609060101010101" pitchFamily="49" charset="-122"/>
              </a:rPr>
              <a:t>、联系具有客观性，要求我们从事物固有的联系中把握事物。</a:t>
            </a:r>
            <a:r>
              <a:rPr lang="zh-CN" altLang="en-US" sz="3000" dirty="0">
                <a:solidFill>
                  <a:schemeClr val="tx1"/>
                </a:solidFill>
                <a:latin typeface="楷体" panose="02010609060101010101" pitchFamily="49" charset="-122"/>
                <a:ea typeface="楷体" panose="02010609060101010101" pitchFamily="49" charset="-122"/>
              </a:rPr>
              <a:t>加快查明病毒源头和感染、传播等机理，及时客观发布疫情和防控工作信息。</a:t>
            </a:r>
            <a:endParaRPr lang="en-US" altLang="zh-CN" sz="3000" dirty="0">
              <a:solidFill>
                <a:schemeClr val="tx1"/>
              </a:solidFill>
              <a:latin typeface="楷体" panose="02010609060101010101" pitchFamily="49" charset="-122"/>
              <a:ea typeface="楷体" panose="02010609060101010101" pitchFamily="49" charset="-122"/>
            </a:endParaRPr>
          </a:p>
          <a:p>
            <a:pPr>
              <a:lnSpc>
                <a:spcPts val="4000"/>
              </a:lnSpc>
            </a:pPr>
            <a:r>
              <a:rPr lang="en-US" altLang="zh-CN" sz="3000" dirty="0">
                <a:solidFill>
                  <a:srgbClr val="FF0000"/>
                </a:solidFill>
                <a:latin typeface="楷体" panose="02010609060101010101" pitchFamily="49" charset="-122"/>
                <a:ea typeface="楷体" panose="02010609060101010101" pitchFamily="49" charset="-122"/>
              </a:rPr>
              <a:t>3</a:t>
            </a:r>
            <a:r>
              <a:rPr lang="zh-CN" altLang="en-US" sz="3000" dirty="0">
                <a:solidFill>
                  <a:srgbClr val="FF0000"/>
                </a:solidFill>
                <a:latin typeface="楷体" panose="02010609060101010101" pitchFamily="49" charset="-122"/>
                <a:ea typeface="楷体" panose="02010609060101010101" pitchFamily="49" charset="-122"/>
              </a:rPr>
              <a:t>、整体居于主导地位，整体统帅部分，具有部分所不具备的功能，要求我们树立全局观念立足整体，统筹全局，选择最佳方案，寻求最优目标。</a:t>
            </a:r>
            <a:r>
              <a:rPr lang="zh-CN" altLang="en-US" sz="3000" dirty="0">
                <a:solidFill>
                  <a:schemeClr val="tx1"/>
                </a:solidFill>
                <a:latin typeface="楷体" panose="02010609060101010101" pitchFamily="49" charset="-122"/>
                <a:ea typeface="楷体" panose="02010609060101010101" pitchFamily="49" charset="-122"/>
              </a:rPr>
              <a:t>组织各方力量开展防控</a:t>
            </a:r>
            <a:r>
              <a:rPr lang="en-US" altLang="zh-CN" sz="3000" dirty="0">
                <a:solidFill>
                  <a:schemeClr val="tx1"/>
                </a:solidFill>
                <a:latin typeface="楷体" panose="02010609060101010101" pitchFamily="49" charset="-122"/>
                <a:ea typeface="楷体" panose="02010609060101010101" pitchFamily="49" charset="-122"/>
              </a:rPr>
              <a:t>……</a:t>
            </a:r>
            <a:r>
              <a:rPr lang="zh-CN" altLang="en-US" sz="3000" dirty="0">
                <a:solidFill>
                  <a:schemeClr val="tx1"/>
                </a:solidFill>
                <a:latin typeface="楷体" panose="02010609060101010101" pitchFamily="49" charset="-122"/>
                <a:ea typeface="楷体" panose="02010609060101010101" pitchFamily="49" charset="-122"/>
              </a:rPr>
              <a:t>坚决维护社会大局稳定。</a:t>
            </a:r>
            <a:endParaRPr lang="en-US" altLang="zh-CN" sz="3000" dirty="0">
              <a:solidFill>
                <a:schemeClr val="tx1"/>
              </a:solidFill>
              <a:latin typeface="楷体" panose="02010609060101010101" pitchFamily="49" charset="-122"/>
              <a:ea typeface="楷体" panose="02010609060101010101" pitchFamily="49" charset="-122"/>
            </a:endParaRPr>
          </a:p>
          <a:p>
            <a:pPr>
              <a:lnSpc>
                <a:spcPts val="4000"/>
              </a:lnSpc>
            </a:pPr>
            <a:r>
              <a:rPr lang="en-US" altLang="zh-CN" sz="3000" dirty="0">
                <a:solidFill>
                  <a:srgbClr val="FF0000"/>
                </a:solidFill>
                <a:latin typeface="楷体" panose="02010609060101010101" pitchFamily="49" charset="-122"/>
                <a:ea typeface="楷体" panose="02010609060101010101" pitchFamily="49" charset="-122"/>
              </a:rPr>
              <a:t>4</a:t>
            </a:r>
            <a:r>
              <a:rPr lang="zh-CN" altLang="en-US" sz="3000" dirty="0">
                <a:solidFill>
                  <a:srgbClr val="FF0000"/>
                </a:solidFill>
                <a:latin typeface="楷体" panose="02010609060101010101" pitchFamily="49" charset="-122"/>
                <a:ea typeface="楷体" panose="02010609060101010101" pitchFamily="49" charset="-122"/>
              </a:rPr>
              <a:t>、系统优化的方法要求我们着眼于事物的整体性、内部结构的有序性和优化趋向，用综合的思维方式来认识事物，统筹考虑优化组合，形成最大合力。</a:t>
            </a:r>
            <a:r>
              <a:rPr lang="zh-CN" altLang="en-US" sz="3000" dirty="0">
                <a:solidFill>
                  <a:schemeClr val="tx1"/>
                </a:solidFill>
                <a:latin typeface="楷体" panose="02010609060101010101" pitchFamily="49" charset="-122"/>
                <a:ea typeface="楷体" panose="02010609060101010101" pitchFamily="49" charset="-122"/>
              </a:rPr>
              <a:t>做好与世界卫生组织、有关国家和港澳台地区的沟通协调，密切协作形成合力，坚决防止疫情扩散蔓延。</a:t>
            </a:r>
            <a:endParaRPr lang="en-US" altLang="zh-CN" sz="3000" dirty="0">
              <a:solidFill>
                <a:schemeClr val="tx1"/>
              </a:solidFill>
              <a:latin typeface="楷体" panose="02010609060101010101" pitchFamily="49" charset="-122"/>
              <a:ea typeface="楷体" panose="02010609060101010101" pitchFamily="49"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矩形: 圆角 9"/>
          <p:cNvSpPr/>
          <p:nvPr/>
        </p:nvSpPr>
        <p:spPr>
          <a:xfrm>
            <a:off x="1793383" y="927278"/>
            <a:ext cx="8184524" cy="8886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华文行楷" panose="02010800040101010101" pitchFamily="2" charset="-122"/>
                <a:ea typeface="华文行楷" panose="02010800040101010101" pitchFamily="2" charset="-122"/>
              </a:rPr>
              <a:t>祖国和我是一个整体，我们永远在一起！</a:t>
            </a:r>
            <a:endParaRPr lang="zh-CN" altLang="en-US" sz="3200" dirty="0">
              <a:latin typeface="华文行楷" panose="02010800040101010101" pitchFamily="2" charset="-122"/>
              <a:ea typeface="华文行楷" panose="02010800040101010101" pitchFamily="2" charset="-122"/>
            </a:endParaRPr>
          </a:p>
        </p:txBody>
      </p:sp>
      <p:sp>
        <p:nvSpPr>
          <p:cNvPr id="2" name="文本框 1"/>
          <p:cNvSpPr txBox="1"/>
          <p:nvPr/>
        </p:nvSpPr>
        <p:spPr>
          <a:xfrm>
            <a:off x="2870421" y="2902226"/>
            <a:ext cx="5613621" cy="1568450"/>
          </a:xfrm>
          <a:prstGeom prst="rect">
            <a:avLst/>
          </a:prstGeom>
          <a:noFill/>
        </p:spPr>
        <p:txBody>
          <a:bodyPr wrap="square" rtlCol="0">
            <a:spAutoFit/>
          </a:bodyPr>
          <a:lstStyle/>
          <a:p>
            <a:r>
              <a:rPr lang="zh-CN" altLang="en-US" sz="9600" dirty="0">
                <a:latin typeface="华文新魏" panose="02010800040101010101" pitchFamily="2" charset="-122"/>
                <a:ea typeface="华文新魏" panose="02010800040101010101" pitchFamily="2" charset="-122"/>
              </a:rPr>
              <a:t>感谢聆听</a:t>
            </a:r>
            <a:endParaRPr lang="zh-CN" altLang="en-US" sz="9600" dirty="0">
              <a:latin typeface="华文新魏" panose="02010800040101010101" pitchFamily="2" charset="-122"/>
              <a:ea typeface="华文新魏" panose="0201080004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321627" y="1020724"/>
          <a:ext cx="11089055" cy="5355889"/>
        </p:xfrm>
        <a:graphic>
          <a:graphicData uri="http://schemas.openxmlformats.org/drawingml/2006/table">
            <a:tbl>
              <a:tblPr/>
              <a:tblGrid>
                <a:gridCol w="7425015"/>
                <a:gridCol w="3664040"/>
              </a:tblGrid>
              <a:tr h="503711">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zh-CN" altLang="en-US" b="1" dirty="0">
                          <a:latin typeface="华文中宋" panose="02010600040101010101" pitchFamily="2" charset="-122"/>
                          <a:ea typeface="华文中宋" panose="02010600040101010101" pitchFamily="2" charset="-122"/>
                          <a:cs typeface="华文中宋" panose="02010600040101010101" pitchFamily="2" charset="-122"/>
                        </a:rPr>
                        <a:t>试题分布</a:t>
                      </a:r>
                      <a:r>
                        <a:rPr lang="en-US" altLang="zh-CN" b="1" dirty="0">
                          <a:solidFill>
                            <a:srgbClr val="FFFFFF"/>
                          </a:solidFill>
                          <a:latin typeface="华文中宋" panose="02010600040101010101" pitchFamily="2" charset="-122"/>
                          <a:ea typeface="华文中宋" panose="02010600040101010101" pitchFamily="2" charset="-122"/>
                          <a:cs typeface="华文中宋" panose="02010600040101010101" pitchFamily="2" charset="-122"/>
                        </a:rPr>
                        <a:t>]</a:t>
                      </a:r>
                      <a:endParaRPr lang="en-US" altLang="zh-CN" dirty="0">
                        <a:latin typeface="华文中宋" panose="02010600040101010101" pitchFamily="2" charset="-122"/>
                        <a:ea typeface="华文中宋" panose="02010600040101010101" pitchFamily="2" charset="-122"/>
                        <a:cs typeface="华文中宋" panose="0201060004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lvl="0" indent="0" algn="ctr">
                        <a:spcBef>
                          <a:spcPct val="0"/>
                        </a:spcBef>
                        <a:buNone/>
                      </a:pPr>
                      <a:r>
                        <a:rPr lang="zh-CN" altLang="en-US" sz="2800" b="1" dirty="0">
                          <a:latin typeface="华文中宋" panose="02010600040101010101" pitchFamily="2" charset="-122"/>
                          <a:ea typeface="华文中宋" panose="02010600040101010101" pitchFamily="2" charset="-122"/>
                          <a:cs typeface="华文中宋" panose="02010600040101010101" pitchFamily="2" charset="-122"/>
                        </a:rPr>
                        <a:t>考向分析</a:t>
                      </a:r>
                      <a:endParaRPr lang="zh-CN" altLang="en-US" sz="2800" b="1" dirty="0">
                        <a:latin typeface="华文中宋" panose="02010600040101010101" pitchFamily="2" charset="-122"/>
                        <a:ea typeface="华文中宋" panose="02010600040101010101" pitchFamily="2" charset="-122"/>
                        <a:cs typeface="华文中宋" panose="0201060004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837729">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marR="0" lvl="0" indent="0" algn="l" defTabSz="914400" rtl="0" eaLnBrk="1" fontAlgn="base" latinLnBrk="0" hangingPunct="1">
                        <a:lnSpc>
                          <a:spcPct val="120000"/>
                        </a:lnSpc>
                        <a:spcBef>
                          <a:spcPct val="0"/>
                        </a:spcBef>
                        <a:spcAft>
                          <a:spcPct val="0"/>
                        </a:spcAft>
                        <a:buClrTx/>
                        <a:buSzTx/>
                        <a:buFontTx/>
                        <a:buNone/>
                      </a:pPr>
                      <a:endParaRPr kumimoji="0" lang="en-US" altLang="zh-CN" sz="2400" b="1" i="0" u="none" strike="noStrike" cap="none" normalizeH="0" baseline="0" dirty="0">
                        <a:ln>
                          <a:noFill/>
                        </a:ln>
                        <a:solidFill>
                          <a:schemeClr val="tx1"/>
                        </a:solidFill>
                        <a:effectLst/>
                        <a:latin typeface="宋体" panose="02010600030101010101" pitchFamily="2" charset="-122"/>
                        <a:ea typeface="宋体" panose="02010600030101010101" pitchFamily="2" charset="-122"/>
                        <a:sym typeface="+mn-ea"/>
                      </a:endParaRPr>
                    </a:p>
                    <a:p>
                      <a:pPr marL="0" marR="0" lvl="0" indent="0" algn="l" defTabSz="914400" rtl="0" eaLnBrk="1" fontAlgn="base" latinLnBrk="0" hangingPunct="1">
                        <a:lnSpc>
                          <a:spcPct val="120000"/>
                        </a:lnSpc>
                        <a:spcBef>
                          <a:spcPct val="0"/>
                        </a:spcBef>
                        <a:spcAft>
                          <a:spcPct val="0"/>
                        </a:spcAft>
                        <a:buClrTx/>
                        <a:buSzTx/>
                        <a:buFontTx/>
                        <a:buNone/>
                      </a:pPr>
                      <a:endParaRPr kumimoji="0" lang="en-US" altLang="zh-CN" sz="2400" b="1" i="0" u="none" strike="noStrike" cap="none" normalizeH="0" baseline="0" dirty="0">
                        <a:ln>
                          <a:noFill/>
                        </a:ln>
                        <a:solidFill>
                          <a:schemeClr val="tx1"/>
                        </a:solidFill>
                        <a:effectLst/>
                        <a:latin typeface="宋体" panose="02010600030101010101" pitchFamily="2" charset="-122"/>
                        <a:ea typeface="宋体" panose="02010600030101010101" pitchFamily="2" charset="-122"/>
                        <a:sym typeface="+mn-ea"/>
                      </a:endParaRPr>
                    </a:p>
                    <a:p>
                      <a:pPr marL="0" marR="0" lvl="0" indent="0" algn="l" defTabSz="914400" rtl="0" eaLnBrk="1" fontAlgn="base" latinLnBrk="0" hangingPunct="1">
                        <a:lnSpc>
                          <a:spcPct val="120000"/>
                        </a:lnSpc>
                        <a:spcBef>
                          <a:spcPct val="0"/>
                        </a:spcBef>
                        <a:spcAft>
                          <a:spcPct val="0"/>
                        </a:spcAft>
                        <a:buClrTx/>
                        <a:buSzTx/>
                        <a:buFontTx/>
                        <a:buNone/>
                      </a:pPr>
                      <a:r>
                        <a:rPr kumimoji="0" lang="en-US" altLang="zh-CN" sz="2400" b="1" i="0" u="none" strike="noStrike" cap="none" normalizeH="0" baseline="0" dirty="0">
                          <a:ln>
                            <a:noFill/>
                          </a:ln>
                          <a:solidFill>
                            <a:schemeClr val="tx1"/>
                          </a:solidFill>
                          <a:effectLst/>
                          <a:latin typeface="宋体" panose="02010600030101010101" pitchFamily="2" charset="-122"/>
                          <a:ea typeface="宋体" panose="02010600030101010101" pitchFamily="2" charset="-122"/>
                          <a:sym typeface="+mn-ea"/>
                        </a:rPr>
                        <a:t>2019·全国Ⅰ卷,22;全国Ⅱ卷,21</a:t>
                      </a:r>
                      <a:r>
                        <a:rPr kumimoji="0" lang="zh-CN" altLang="en-US" sz="2400" b="1" i="0" u="none" strike="noStrike" cap="none" normalizeH="0" baseline="0" dirty="0">
                          <a:ln>
                            <a:noFill/>
                          </a:ln>
                          <a:solidFill>
                            <a:schemeClr val="tx1"/>
                          </a:solidFill>
                          <a:effectLst/>
                          <a:latin typeface="宋体" panose="02010600030101010101" pitchFamily="2" charset="-122"/>
                          <a:ea typeface="宋体" panose="02010600030101010101" pitchFamily="2" charset="-122"/>
                          <a:sym typeface="+mn-ea"/>
                        </a:rPr>
                        <a:t>、</a:t>
                      </a:r>
                      <a:r>
                        <a:rPr kumimoji="0" lang="en-US" altLang="zh-CN" sz="2400" b="1" i="0" u="none" strike="noStrike" cap="none" normalizeH="0" baseline="0" dirty="0">
                          <a:ln>
                            <a:noFill/>
                          </a:ln>
                          <a:solidFill>
                            <a:schemeClr val="tx1"/>
                          </a:solidFill>
                          <a:effectLst/>
                          <a:latin typeface="宋体" panose="02010600030101010101" pitchFamily="2" charset="-122"/>
                          <a:ea typeface="宋体" panose="02010600030101010101" pitchFamily="2" charset="-122"/>
                          <a:sym typeface="+mn-ea"/>
                        </a:rPr>
                        <a:t>22;全国Ⅲ卷,22;</a:t>
                      </a:r>
                      <a:endParaRPr kumimoji="0" lang="en-US" altLang="zh-CN" sz="2400" b="1" i="0" u="none" strike="noStrike" cap="none" normalizeH="0" baseline="0" dirty="0">
                        <a:ln>
                          <a:noFill/>
                        </a:ln>
                        <a:solidFill>
                          <a:schemeClr val="tx1"/>
                        </a:solidFill>
                        <a:effectLst/>
                        <a:latin typeface="宋体" panose="02010600030101010101" pitchFamily="2" charset="-122"/>
                        <a:ea typeface="宋体" panose="02010600030101010101" pitchFamily="2" charset="-122"/>
                        <a:sym typeface="+mn-ea"/>
                      </a:endParaRPr>
                    </a:p>
                    <a:p>
                      <a:pPr marL="0" marR="0" lvl="0" indent="0" algn="l" defTabSz="914400" rtl="0" eaLnBrk="1" fontAlgn="base" latinLnBrk="0" hangingPunct="1">
                        <a:lnSpc>
                          <a:spcPct val="120000"/>
                        </a:lnSpc>
                        <a:spcBef>
                          <a:spcPct val="0"/>
                        </a:spcBef>
                        <a:spcAft>
                          <a:spcPct val="0"/>
                        </a:spcAft>
                        <a:buClrTx/>
                        <a:buSzTx/>
                        <a:buFontTx/>
                        <a:buNone/>
                      </a:pPr>
                      <a:r>
                        <a:rPr kumimoji="0" lang="en-US" altLang="zh-CN" sz="2400" b="1" i="0" u="none" strike="noStrike" cap="none" normalizeH="0" baseline="0" dirty="0">
                          <a:ln>
                            <a:noFill/>
                          </a:ln>
                          <a:solidFill>
                            <a:schemeClr val="tx1"/>
                          </a:solidFill>
                          <a:effectLst/>
                          <a:latin typeface="宋体" panose="02010600030101010101" pitchFamily="2" charset="-122"/>
                          <a:ea typeface="宋体" panose="02010600030101010101" pitchFamily="2" charset="-122"/>
                        </a:rPr>
                        <a:t>2018·全国Ⅲ卷,21;</a:t>
                      </a:r>
                      <a:endParaRPr kumimoji="0" lang="en-US" altLang="zh-CN" sz="2400" b="1"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p>
                      <a:pPr marL="0" marR="0" lvl="0" indent="0" algn="l" defTabSz="914400" rtl="0" eaLnBrk="1" fontAlgn="base" latinLnBrk="0" hangingPunct="1">
                        <a:lnSpc>
                          <a:spcPct val="120000"/>
                        </a:lnSpc>
                        <a:spcBef>
                          <a:spcPct val="0"/>
                        </a:spcBef>
                        <a:spcAft>
                          <a:spcPct val="0"/>
                        </a:spcAft>
                        <a:buClrTx/>
                        <a:buSzTx/>
                        <a:buFontTx/>
                        <a:buNone/>
                      </a:pPr>
                      <a:r>
                        <a:rPr kumimoji="0" lang="en-US" altLang="zh-CN" sz="2400" b="1" i="0" u="none" strike="noStrike" cap="none" normalizeH="0" baseline="0" dirty="0">
                          <a:ln>
                            <a:noFill/>
                          </a:ln>
                          <a:solidFill>
                            <a:schemeClr val="tx1"/>
                          </a:solidFill>
                          <a:effectLst/>
                          <a:latin typeface="宋体" panose="02010600030101010101" pitchFamily="2" charset="-122"/>
                          <a:ea typeface="宋体" panose="02010600030101010101" pitchFamily="2" charset="-122"/>
                        </a:rPr>
                        <a:t>2017·全国Ⅰ卷,22;全国Ⅲ卷,39(2);</a:t>
                      </a:r>
                      <a:endParaRPr kumimoji="0" lang="en-US" altLang="zh-CN" sz="2400" b="1"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p>
                      <a:pPr marL="0" marR="0" lvl="0" indent="0" algn="l" defTabSz="914400" rtl="0" eaLnBrk="1" fontAlgn="base" latinLnBrk="0" hangingPunct="1">
                        <a:lnSpc>
                          <a:spcPct val="120000"/>
                        </a:lnSpc>
                        <a:spcBef>
                          <a:spcPct val="0"/>
                        </a:spcBef>
                        <a:spcAft>
                          <a:spcPct val="0"/>
                        </a:spcAft>
                        <a:buClrTx/>
                        <a:buSzTx/>
                        <a:buFontTx/>
                        <a:buNone/>
                      </a:pPr>
                      <a:r>
                        <a:rPr kumimoji="0" lang="en-US" altLang="zh-CN" sz="2400" b="1" i="0" u="none" strike="noStrike" cap="none" normalizeH="0" baseline="0" dirty="0">
                          <a:ln>
                            <a:noFill/>
                          </a:ln>
                          <a:solidFill>
                            <a:schemeClr val="tx1"/>
                          </a:solidFill>
                          <a:effectLst/>
                          <a:latin typeface="宋体" panose="02010600030101010101" pitchFamily="2" charset="-122"/>
                          <a:ea typeface="宋体" panose="02010600030101010101" pitchFamily="2" charset="-122"/>
                        </a:rPr>
                        <a:t>2016·全国Ⅰ卷,23;</a:t>
                      </a:r>
                      <a:endParaRPr kumimoji="0" lang="en-US" altLang="zh-CN" sz="2400" b="1"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p>
                      <a:pPr marL="0" marR="0" lvl="0" indent="0" algn="l" defTabSz="914400" rtl="0" eaLnBrk="1" fontAlgn="base" latinLnBrk="0" hangingPunct="1">
                        <a:lnSpc>
                          <a:spcPct val="120000"/>
                        </a:lnSpc>
                        <a:spcBef>
                          <a:spcPct val="0"/>
                        </a:spcBef>
                        <a:spcAft>
                          <a:spcPct val="0"/>
                        </a:spcAft>
                        <a:buClrTx/>
                        <a:buSzTx/>
                        <a:buFontTx/>
                        <a:buNone/>
                      </a:pPr>
                      <a:r>
                        <a:rPr kumimoji="0" lang="en-US" altLang="zh-CN" sz="2400" b="1" i="0" u="none" strike="noStrike" cap="none" normalizeH="0" baseline="0" dirty="0">
                          <a:ln>
                            <a:noFill/>
                          </a:ln>
                          <a:solidFill>
                            <a:schemeClr val="tx1"/>
                          </a:solidFill>
                          <a:effectLst/>
                          <a:latin typeface="宋体" panose="02010600030101010101" pitchFamily="2" charset="-122"/>
                          <a:ea typeface="宋体" panose="02010600030101010101" pitchFamily="2" charset="-122"/>
                        </a:rPr>
                        <a:t>2015·全国Ⅰ卷,23;全国Ⅱ卷,22;</a:t>
                      </a:r>
                      <a:endParaRPr kumimoji="0" lang="en-US" altLang="zh-CN" sz="2400" b="1"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eaLnBrk="0" hangingPunct="0"/>
                      <a:endParaRPr lang="en-US" altLang="zh-CN" sz="2400" b="1" dirty="0">
                        <a:latin typeface="华文中宋" panose="02010600040101010101" pitchFamily="2" charset="-122"/>
                        <a:ea typeface="华文中宋" panose="02010600040101010101" pitchFamily="2" charset="-122"/>
                        <a:cs typeface="华文中宋" panose="02010600040101010101" pitchFamily="2" charset="-122"/>
                        <a:sym typeface="+mn-ea"/>
                      </a:endParaRPr>
                    </a:p>
                    <a:p>
                      <a:pPr eaLnBrk="0" hangingPunct="0"/>
                      <a:r>
                        <a:rPr lang="en-US" altLang="zh-CN" sz="2400" b="1" dirty="0">
                          <a:latin typeface="华文中宋" panose="02010600040101010101" pitchFamily="2" charset="-122"/>
                          <a:ea typeface="华文中宋" panose="02010600040101010101" pitchFamily="2" charset="-122"/>
                          <a:cs typeface="华文中宋" panose="02010600040101010101" pitchFamily="2" charset="-122"/>
                          <a:sym typeface="+mn-ea"/>
                        </a:rPr>
                        <a:t>      </a:t>
                      </a:r>
                      <a:r>
                        <a:rPr lang="en-US" altLang="zh-CN" sz="2400" b="1" dirty="0" err="1">
                          <a:latin typeface="华文中宋" panose="02010600040101010101" pitchFamily="2" charset="-122"/>
                          <a:ea typeface="华文中宋" panose="02010600040101010101" pitchFamily="2" charset="-122"/>
                          <a:cs typeface="华文中宋" panose="02010600040101010101" pitchFamily="2" charset="-122"/>
                          <a:sym typeface="+mn-ea"/>
                        </a:rPr>
                        <a:t>联系的</a:t>
                      </a:r>
                      <a:r>
                        <a:rPr lang="en-US" altLang="zh-CN" sz="2400" b="1" dirty="0" err="1">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rPr>
                        <a:t>客观性</a:t>
                      </a:r>
                      <a:r>
                        <a:rPr lang="en-US" altLang="zh-CN" sz="2400" b="1" dirty="0" err="1">
                          <a:latin typeface="华文中宋" panose="02010600040101010101" pitchFamily="2" charset="-122"/>
                          <a:ea typeface="华文中宋" panose="02010600040101010101" pitchFamily="2" charset="-122"/>
                          <a:cs typeface="华文中宋" panose="02010600040101010101" pitchFamily="2" charset="-122"/>
                          <a:sym typeface="+mn-ea"/>
                        </a:rPr>
                        <a:t>、联系的</a:t>
                      </a:r>
                      <a:r>
                        <a:rPr lang="en-US" altLang="zh-CN" sz="2400" b="1" dirty="0" err="1">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rPr>
                        <a:t>多样性</a:t>
                      </a:r>
                      <a:r>
                        <a:rPr lang="en-US" altLang="zh-CN" sz="2400" b="1" dirty="0" err="1">
                          <a:latin typeface="华文中宋" panose="02010600040101010101" pitchFamily="2" charset="-122"/>
                          <a:ea typeface="华文中宋" panose="02010600040101010101" pitchFamily="2" charset="-122"/>
                          <a:cs typeface="华文中宋" panose="02010600040101010101" pitchFamily="2" charset="-122"/>
                          <a:sym typeface="+mn-ea"/>
                        </a:rPr>
                        <a:t>、</a:t>
                      </a:r>
                      <a:r>
                        <a:rPr lang="en-US" altLang="zh-CN" sz="2400" b="1" dirty="0" err="1">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rPr>
                        <a:t>整体和部分的辩证关系</a:t>
                      </a:r>
                      <a:r>
                        <a:rPr lang="en-US" altLang="zh-CN" sz="2400" b="1" dirty="0" err="1">
                          <a:latin typeface="华文中宋" panose="02010600040101010101" pitchFamily="2" charset="-122"/>
                          <a:ea typeface="华文中宋" panose="02010600040101010101" pitchFamily="2" charset="-122"/>
                          <a:cs typeface="华文中宋" panose="02010600040101010101" pitchFamily="2" charset="-122"/>
                          <a:sym typeface="+mn-ea"/>
                        </a:rPr>
                        <a:t>是近五年全国卷</a:t>
                      </a:r>
                      <a:r>
                        <a:rPr lang="en-US" altLang="zh-CN" sz="2400" b="1" dirty="0" err="1">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rPr>
                        <a:t>高</a:t>
                      </a:r>
                      <a:r>
                        <a:rPr lang="zh-CN" altLang="en-US" sz="2400" b="1" dirty="0">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rPr>
                        <a:t>频考点</a:t>
                      </a:r>
                      <a:r>
                        <a:rPr lang="zh-CN" altLang="en-US" sz="2400" b="1" dirty="0">
                          <a:latin typeface="华文中宋" panose="02010600040101010101" pitchFamily="2" charset="-122"/>
                          <a:ea typeface="华文中宋" panose="02010600040101010101" pitchFamily="2" charset="-122"/>
                          <a:cs typeface="华文中宋" panose="02010600040101010101" pitchFamily="2" charset="-122"/>
                          <a:sym typeface="+mn-ea"/>
                        </a:rPr>
                        <a:t>。</a:t>
                      </a:r>
                      <a:endParaRPr lang="en-US" altLang="zh-CN" sz="2400" b="1" dirty="0">
                        <a:latin typeface="华文中宋" panose="02010600040101010101" pitchFamily="2" charset="-122"/>
                        <a:ea typeface="华文中宋" panose="02010600040101010101" pitchFamily="2" charset="-122"/>
                        <a:cs typeface="华文中宋" panose="02010600040101010101" pitchFamily="2" charset="-122"/>
                        <a:sym typeface="+mn-ea"/>
                      </a:endParaRPr>
                    </a:p>
                    <a:p>
                      <a:pPr eaLnBrk="0" hangingPunct="0"/>
                      <a:r>
                        <a:rPr lang="zh-CN" altLang="en-US" sz="2400" b="1" dirty="0">
                          <a:latin typeface="华文中宋" panose="02010600040101010101" pitchFamily="2" charset="-122"/>
                          <a:ea typeface="华文中宋" panose="02010600040101010101" pitchFamily="2" charset="-122"/>
                          <a:cs typeface="华文中宋" panose="02010600040101010101" pitchFamily="2" charset="-122"/>
                          <a:sym typeface="+mn-ea"/>
                        </a:rPr>
                        <a:t>    全国卷对本课的考查</a:t>
                      </a:r>
                      <a:r>
                        <a:rPr lang="zh-CN" altLang="en-US" sz="2400" b="1" dirty="0">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rPr>
                        <a:t>选择题</a:t>
                      </a:r>
                      <a:r>
                        <a:rPr lang="zh-CN" altLang="en-US" sz="2400" b="1" dirty="0">
                          <a:latin typeface="华文中宋" panose="02010600040101010101" pitchFamily="2" charset="-122"/>
                          <a:ea typeface="华文中宋" panose="02010600040101010101" pitchFamily="2" charset="-122"/>
                          <a:cs typeface="华文中宋" panose="02010600040101010101" pitchFamily="2" charset="-122"/>
                          <a:sym typeface="+mn-ea"/>
                        </a:rPr>
                        <a:t>多为体现类设问</a:t>
                      </a:r>
                      <a:r>
                        <a:rPr lang="en-US" altLang="zh-CN" sz="2400" b="1" dirty="0">
                          <a:latin typeface="华文中宋" panose="02010600040101010101" pitchFamily="2" charset="-122"/>
                          <a:ea typeface="华文中宋" panose="02010600040101010101" pitchFamily="2" charset="-122"/>
                          <a:cs typeface="华文中宋" panose="02010600040101010101" pitchFamily="2" charset="-122"/>
                          <a:sym typeface="+mn-ea"/>
                        </a:rPr>
                        <a:t>;</a:t>
                      </a:r>
                      <a:endParaRPr lang="en-US" altLang="zh-CN" sz="2400" b="1" dirty="0">
                        <a:latin typeface="华文中宋" panose="02010600040101010101" pitchFamily="2" charset="-122"/>
                        <a:ea typeface="华文中宋" panose="02010600040101010101" pitchFamily="2" charset="-122"/>
                        <a:cs typeface="华文中宋" panose="02010600040101010101" pitchFamily="2" charset="-122"/>
                        <a:sym typeface="+mn-ea"/>
                      </a:endParaRPr>
                    </a:p>
                    <a:p>
                      <a:pPr eaLnBrk="0" hangingPunct="0"/>
                      <a:r>
                        <a:rPr lang="zh-CN" altLang="en-US" sz="2400" b="1" dirty="0">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rPr>
                        <a:t>     主观题</a:t>
                      </a:r>
                      <a:r>
                        <a:rPr lang="zh-CN" altLang="en-US" sz="2400" b="1" dirty="0">
                          <a:latin typeface="华文中宋" panose="02010600040101010101" pitchFamily="2" charset="-122"/>
                          <a:ea typeface="华文中宋" panose="02010600040101010101" pitchFamily="2" charset="-122"/>
                          <a:cs typeface="华文中宋" panose="02010600040101010101" pitchFamily="2" charset="-122"/>
                          <a:sym typeface="+mn-ea"/>
                        </a:rPr>
                        <a:t>以</a:t>
                      </a:r>
                      <a:r>
                        <a:rPr lang="zh-CN" altLang="en-US" sz="2400" b="1" dirty="0">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rPr>
                        <a:t>小切口</a:t>
                      </a:r>
                      <a:r>
                        <a:rPr lang="zh-CN" altLang="en-US" sz="2400" b="1" dirty="0">
                          <a:latin typeface="华文中宋" panose="02010600040101010101" pitchFamily="2" charset="-122"/>
                          <a:ea typeface="华文中宋" panose="02010600040101010101" pitchFamily="2" charset="-122"/>
                          <a:cs typeface="华文中宋" panose="02010600040101010101" pitchFamily="2" charset="-122"/>
                          <a:sym typeface="+mn-ea"/>
                        </a:rPr>
                        <a:t>对</a:t>
                      </a:r>
                      <a:r>
                        <a:rPr lang="zh-CN" altLang="en-US" sz="2400" b="1" dirty="0">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rPr>
                        <a:t>整体与部分</a:t>
                      </a:r>
                      <a:r>
                        <a:rPr lang="zh-CN" altLang="en-US" sz="2400" b="1" dirty="0">
                          <a:latin typeface="华文中宋" panose="02010600040101010101" pitchFamily="2" charset="-122"/>
                          <a:ea typeface="华文中宋" panose="02010600040101010101" pitchFamily="2" charset="-122"/>
                          <a:cs typeface="华文中宋" panose="02010600040101010101" pitchFamily="2" charset="-122"/>
                          <a:sym typeface="+mn-ea"/>
                        </a:rPr>
                        <a:t>的关系进行深化考查</a:t>
                      </a:r>
                      <a:endParaRPr lang="zh-CN" altLang="en-US" sz="2400" b="1" dirty="0">
                        <a:latin typeface="华文中宋" panose="02010600040101010101" pitchFamily="2" charset="-122"/>
                        <a:ea typeface="华文中宋" panose="02010600040101010101" pitchFamily="2" charset="-122"/>
                        <a:cs typeface="华文中宋" panose="02010600040101010101" pitchFamily="2" charset="-122"/>
                        <a:sym typeface="+mn-ea"/>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347730" y="230246"/>
            <a:ext cx="7894749" cy="646331"/>
          </a:xfrm>
          <a:prstGeom prst="rect">
            <a:avLst/>
          </a:prstGeom>
          <a:noFill/>
        </p:spPr>
        <p:txBody>
          <a:bodyPr wrap="square" rtlCol="0">
            <a:spAutoFit/>
          </a:bodyPr>
          <a:lstStyle/>
          <a:p>
            <a:r>
              <a:rPr lang="zh-CN" altLang="en-US" sz="3600" dirty="0">
                <a:solidFill>
                  <a:schemeClr val="accent1"/>
                </a:solidFill>
                <a:latin typeface="华文琥珀" panose="02010800040101010101" pitchFamily="2" charset="-122"/>
                <a:ea typeface="华文琥珀" panose="02010800040101010101" pitchFamily="2" charset="-122"/>
              </a:rPr>
              <a:t>近 五 年 考 情 分 析</a:t>
            </a:r>
            <a:endParaRPr lang="zh-CN" altLang="en-US" sz="3600" dirty="0">
              <a:solidFill>
                <a:schemeClr val="accent1"/>
              </a:solidFill>
              <a:latin typeface="华文琥珀" panose="02010800040101010101" pitchFamily="2" charset="-122"/>
              <a:ea typeface="华文琥珀" panose="0201080004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screen"/>
          <a:srcRect l="26383" t="38431"/>
          <a:stretch>
            <a:fillRect/>
          </a:stretch>
        </p:blipFill>
        <p:spPr>
          <a:xfrm>
            <a:off x="-29497" y="401638"/>
            <a:ext cx="11027090" cy="5474180"/>
          </a:xfrm>
          <a:prstGeom prst="rect">
            <a:avLst/>
          </a:prstGeom>
        </p:spPr>
      </p:pic>
      <p:sp>
        <p:nvSpPr>
          <p:cNvPr id="7" name="文本框 6"/>
          <p:cNvSpPr txBox="1"/>
          <p:nvPr/>
        </p:nvSpPr>
        <p:spPr>
          <a:xfrm>
            <a:off x="4048431" y="1813185"/>
            <a:ext cx="3659531" cy="90360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r>
              <a:rPr lang="zh-CN" altLang="en-US" sz="4400" dirty="0">
                <a:latin typeface="华文琥珀" panose="02010800040101010101" pitchFamily="2" charset="-122"/>
                <a:ea typeface="华文琥珀" panose="02010800040101010101" pitchFamily="2" charset="-122"/>
              </a:rPr>
              <a:t>考  纲 引 领</a:t>
            </a:r>
            <a:endParaRPr lang="zh-CN" altLang="en-US" sz="4400" dirty="0">
              <a:latin typeface="华文琥珀" panose="02010800040101010101" pitchFamily="2" charset="-122"/>
              <a:ea typeface="华文琥珀" panose="02010800040101010101" pitchFamily="2" charset="-122"/>
            </a:endParaRPr>
          </a:p>
        </p:txBody>
      </p:sp>
      <p:sp>
        <p:nvSpPr>
          <p:cNvPr id="9" name="文本框 8"/>
          <p:cNvSpPr txBox="1"/>
          <p:nvPr/>
        </p:nvSpPr>
        <p:spPr>
          <a:xfrm>
            <a:off x="7416799" y="3684293"/>
            <a:ext cx="1127233" cy="1107996"/>
          </a:xfrm>
          <a:prstGeom prst="rect">
            <a:avLst/>
          </a:prstGeom>
          <a:noFill/>
        </p:spPr>
        <p:txBody>
          <a:bodyPr wrap="none" rtlCol="0">
            <a:spAutoFit/>
            <a:scene3d>
              <a:camera prst="orthographicFront"/>
              <a:lightRig rig="threePt" dir="t"/>
            </a:scene3d>
            <a:sp3d contourW="12700"/>
          </a:bodyPr>
          <a:lstStyle/>
          <a:p>
            <a:pPr algn="ctr"/>
            <a:r>
              <a:rPr lang="en-US" altLang="zh-CN" sz="6600" b="1" dirty="0">
                <a:solidFill>
                  <a:schemeClr val="tx1">
                    <a:lumMod val="65000"/>
                    <a:lumOff val="35000"/>
                  </a:schemeClr>
                </a:solidFill>
                <a:ea typeface="汉仪趣黑W" panose="00020600040101010101" pitchFamily="18" charset="-122"/>
              </a:rPr>
              <a:t>02</a:t>
            </a:r>
            <a:endParaRPr lang="zh-CN" altLang="en-US" sz="6600" b="1" dirty="0">
              <a:solidFill>
                <a:schemeClr val="tx1">
                  <a:lumMod val="65000"/>
                  <a:lumOff val="35000"/>
                </a:schemeClr>
              </a:solidFill>
              <a:ea typeface="汉仪趣黑W"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750" fill="hold"/>
                                        <p:tgtEl>
                                          <p:spTgt spid="9"/>
                                        </p:tgtEl>
                                        <p:attrNameLst>
                                          <p:attrName>ppt_w</p:attrName>
                                        </p:attrNameLst>
                                      </p:cBhvr>
                                      <p:tavLst>
                                        <p:tav tm="0">
                                          <p:val>
                                            <p:fltVal val="0"/>
                                          </p:val>
                                        </p:tav>
                                        <p:tav tm="100000">
                                          <p:val>
                                            <p:strVal val="#ppt_w"/>
                                          </p:val>
                                        </p:tav>
                                      </p:tavLst>
                                    </p:anim>
                                    <p:anim calcmode="lin" valueType="num">
                                      <p:cBhvr>
                                        <p:cTn id="13" dur="750" fill="hold"/>
                                        <p:tgtEl>
                                          <p:spTgt spid="9"/>
                                        </p:tgtEl>
                                        <p:attrNameLst>
                                          <p:attrName>ppt_h</p:attrName>
                                        </p:attrNameLst>
                                      </p:cBhvr>
                                      <p:tavLst>
                                        <p:tav tm="0">
                                          <p:val>
                                            <p:fltVal val="0"/>
                                          </p:val>
                                        </p:tav>
                                        <p:tav tm="100000">
                                          <p:val>
                                            <p:strVal val="#ppt_h"/>
                                          </p:val>
                                        </p:tav>
                                      </p:tavLst>
                                    </p:anim>
                                    <p:animEffect transition="in" filter="fade">
                                      <p:cBhvr>
                                        <p:cTn id="14" dur="750"/>
                                        <p:tgtEl>
                                          <p:spTgt spid="9"/>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771123" y="1542292"/>
          <a:ext cx="10649754" cy="4300558"/>
        </p:xfrm>
        <a:graphic>
          <a:graphicData uri="http://schemas.openxmlformats.org/drawingml/2006/table">
            <a:tbl>
              <a:tblPr/>
              <a:tblGrid>
                <a:gridCol w="2787204"/>
                <a:gridCol w="3606084"/>
                <a:gridCol w="4256466"/>
              </a:tblGrid>
              <a:tr h="502956">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en-US" altLang="zh-CN" sz="200" b="1" dirty="0">
                          <a:solidFill>
                            <a:srgbClr val="FFFFFF"/>
                          </a:solidFill>
                          <a:latin typeface="华文中宋" panose="02010600040101010101" pitchFamily="2" charset="-122"/>
                          <a:ea typeface="华文中宋" panose="02010600040101010101" pitchFamily="2" charset="-122"/>
                          <a:cs typeface="华文中宋" panose="02010600040101010101" pitchFamily="2" charset="-122"/>
                        </a:rPr>
                        <a:t>[</a:t>
                      </a:r>
                      <a:r>
                        <a:rPr lang="zh-CN" altLang="en-US" sz="200" b="1" dirty="0">
                          <a:solidFill>
                            <a:srgbClr val="FFFFFF"/>
                          </a:solidFill>
                          <a:latin typeface="华文中宋" panose="02010600040101010101" pitchFamily="2" charset="-122"/>
                          <a:ea typeface="华文中宋" panose="02010600040101010101" pitchFamily="2" charset="-122"/>
                          <a:cs typeface="华文中宋" panose="02010600040101010101" pitchFamily="2" charset="-122"/>
                        </a:rPr>
                        <a:t>来源</a:t>
                      </a:r>
                      <a:r>
                        <a:rPr lang="en-US" altLang="zh-CN" sz="200" b="1" dirty="0">
                          <a:solidFill>
                            <a:srgbClr val="FFFFFF"/>
                          </a:solidFill>
                          <a:latin typeface="华文中宋" panose="02010600040101010101" pitchFamily="2" charset="-122"/>
                          <a:ea typeface="华文中宋" panose="02010600040101010101" pitchFamily="2" charset="-122"/>
                          <a:cs typeface="华文中宋" panose="02010600040101010101" pitchFamily="2" charset="-122"/>
                        </a:rPr>
                        <a:t>:</a:t>
                      </a:r>
                      <a:r>
                        <a:rPr lang="zh-CN" altLang="en-US" sz="200" b="1" dirty="0">
                          <a:solidFill>
                            <a:srgbClr val="FFFFFF"/>
                          </a:solidFill>
                          <a:latin typeface="华文中宋" panose="02010600040101010101" pitchFamily="2" charset="-122"/>
                          <a:ea typeface="华文中宋" panose="02010600040101010101" pitchFamily="2" charset="-122"/>
                          <a:cs typeface="华文中宋" panose="02010600040101010101" pitchFamily="2" charset="-122"/>
                        </a:rPr>
                        <a:t>学</a:t>
                      </a:r>
                      <a:r>
                        <a:rPr lang="en-US" altLang="zh-CN" sz="200" b="1" dirty="0">
                          <a:solidFill>
                            <a:srgbClr val="FFFFFF"/>
                          </a:solidFill>
                          <a:latin typeface="华文中宋" panose="02010600040101010101" pitchFamily="2" charset="-122"/>
                          <a:ea typeface="华文中宋" panose="02010600040101010101" pitchFamily="2" charset="-122"/>
                          <a:cs typeface="华文中宋" panose="02010600040101010101" pitchFamily="2" charset="-122"/>
                        </a:rPr>
                        <a:t>_</a:t>
                      </a:r>
                      <a:r>
                        <a:rPr lang="zh-CN" altLang="en-US" sz="200" b="1" dirty="0">
                          <a:solidFill>
                            <a:srgbClr val="FFFFFF"/>
                          </a:solidFill>
                          <a:latin typeface="华文中宋" panose="02010600040101010101" pitchFamily="2" charset="-122"/>
                          <a:ea typeface="华文中宋" panose="02010600040101010101" pitchFamily="2" charset="-122"/>
                          <a:cs typeface="华文中宋" panose="02010600040101010101" pitchFamily="2" charset="-122"/>
                        </a:rPr>
                        <a:t>科</a:t>
                      </a:r>
                      <a:r>
                        <a:rPr lang="en-US" altLang="zh-CN" sz="200" b="1" dirty="0">
                          <a:solidFill>
                            <a:srgbClr val="FFFFFF"/>
                          </a:solidFill>
                          <a:latin typeface="华文中宋" panose="02010600040101010101" pitchFamily="2" charset="-122"/>
                          <a:ea typeface="华文中宋" panose="02010600040101010101" pitchFamily="2" charset="-122"/>
                          <a:cs typeface="华文中宋" panose="02010600040101010101" pitchFamily="2" charset="-122"/>
                        </a:rPr>
                        <a:t>_</a:t>
                      </a:r>
                      <a:r>
                        <a:rPr lang="zh-CN" altLang="en-US" sz="200" b="1" dirty="0">
                          <a:solidFill>
                            <a:srgbClr val="FFFFFF"/>
                          </a:solidFill>
                          <a:latin typeface="华文中宋" panose="02010600040101010101" pitchFamily="2" charset="-122"/>
                          <a:ea typeface="华文中宋" panose="02010600040101010101" pitchFamily="2" charset="-122"/>
                          <a:cs typeface="华文中宋" panose="02010600040101010101" pitchFamily="2" charset="-122"/>
                        </a:rPr>
                        <a:t>网</a:t>
                      </a:r>
                      <a:r>
                        <a:rPr lang="en-US" altLang="zh-CN" sz="200" b="1" dirty="0">
                          <a:solidFill>
                            <a:srgbClr val="FFFFFF"/>
                          </a:solidFill>
                          <a:latin typeface="华文中宋" panose="02010600040101010101" pitchFamily="2" charset="-122"/>
                          <a:ea typeface="华文中宋" panose="02010600040101010101" pitchFamily="2" charset="-122"/>
                          <a:cs typeface="华文中宋" panose="02010600040101010101" pitchFamily="2" charset="-122"/>
                        </a:rPr>
                        <a:t>Z_X_X_K]</a:t>
                      </a:r>
                      <a:endParaRPr lang="en-US" altLang="zh-CN" sz="1200" b="1" dirty="0">
                        <a:latin typeface="华文中宋" panose="02010600040101010101" pitchFamily="2" charset="-122"/>
                        <a:ea typeface="华文中宋" panose="02010600040101010101" pitchFamily="2" charset="-122"/>
                        <a:cs typeface="华文中宋" panose="02010600040101010101" pitchFamily="2" charset="-122"/>
                      </a:endParaRPr>
                    </a:p>
                    <a:p>
                      <a:pPr marL="0" lvl="0" indent="0" algn="ctr" eaLnBrk="0" hangingPunct="0">
                        <a:spcBef>
                          <a:spcPct val="0"/>
                        </a:spcBef>
                        <a:buNone/>
                      </a:pPr>
                      <a:r>
                        <a:rPr lang="zh-CN" altLang="en-US" b="1" dirty="0">
                          <a:latin typeface="华文中宋" panose="02010600040101010101" pitchFamily="2" charset="-122"/>
                          <a:ea typeface="华文中宋" panose="02010600040101010101" pitchFamily="2" charset="-122"/>
                          <a:cs typeface="华文中宋" panose="02010600040101010101" pitchFamily="2" charset="-122"/>
                        </a:rPr>
                        <a:t>课 标 要 求</a:t>
                      </a:r>
                      <a:endParaRPr lang="zh-CN" altLang="en-US" b="1" dirty="0">
                        <a:latin typeface="华文中宋" panose="02010600040101010101" pitchFamily="2" charset="-122"/>
                        <a:ea typeface="华文中宋" panose="02010600040101010101" pitchFamily="2" charset="-122"/>
                        <a:cs typeface="华文中宋" panose="0201060004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zh-CN" altLang="en-US" b="1" dirty="0">
                          <a:latin typeface="华文中宋" panose="02010600040101010101" pitchFamily="2" charset="-122"/>
                          <a:ea typeface="华文中宋" panose="02010600040101010101" pitchFamily="2" charset="-122"/>
                        </a:rPr>
                        <a:t>考纲考点分布</a:t>
                      </a:r>
                      <a:endParaRPr lang="zh-CN" altLang="en-US" b="1" dirty="0">
                        <a:latin typeface="华文中宋" panose="02010600040101010101" pitchFamily="2" charset="-122"/>
                        <a:ea typeface="华文中宋" panose="0201060004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tcPr>
                </a:tc>
              </a:tr>
              <a:tr h="642667">
                <a:tc rowSpan="5">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endParaRPr lang="en-US" altLang="zh-CN" sz="800" b="1" dirty="0">
                        <a:latin typeface="华文中宋" panose="02010600040101010101" pitchFamily="2" charset="-122"/>
                        <a:ea typeface="华文中宋" panose="02010600040101010101" pitchFamily="2" charset="-122"/>
                      </a:endParaRPr>
                    </a:p>
                    <a:p>
                      <a:pPr marL="0" lvl="0" indent="0" algn="ctr">
                        <a:spcBef>
                          <a:spcPct val="0"/>
                        </a:spcBef>
                        <a:buNone/>
                      </a:pPr>
                      <a:endParaRPr lang="en-US" altLang="zh-CN" sz="800" b="1" dirty="0">
                        <a:latin typeface="华文中宋" panose="02010600040101010101" pitchFamily="2" charset="-122"/>
                        <a:ea typeface="华文中宋" panose="02010600040101010101" pitchFamily="2" charset="-122"/>
                      </a:endParaRPr>
                    </a:p>
                    <a:p>
                      <a:pPr marL="0" lvl="0" indent="0" algn="ctr">
                        <a:spcBef>
                          <a:spcPct val="0"/>
                        </a:spcBef>
                        <a:buNone/>
                      </a:pPr>
                      <a:endParaRPr lang="en-US" altLang="zh-CN" sz="800" b="1" dirty="0">
                        <a:latin typeface="华文中宋" panose="02010600040101010101" pitchFamily="2" charset="-122"/>
                        <a:ea typeface="华文中宋" panose="02010600040101010101" pitchFamily="2" charset="-122"/>
                      </a:endParaRPr>
                    </a:p>
                    <a:p>
                      <a:pPr marL="0" lvl="0" indent="0" algn="ctr">
                        <a:spcBef>
                          <a:spcPct val="0"/>
                        </a:spcBef>
                        <a:buNone/>
                      </a:pPr>
                      <a:r>
                        <a:rPr lang="zh-CN" altLang="en-US" sz="2400" b="1" dirty="0">
                          <a:latin typeface="华文中宋" panose="02010600040101010101" pitchFamily="2" charset="-122"/>
                          <a:ea typeface="华文中宋" panose="02010600040101010101" pitchFamily="2" charset="-122"/>
                        </a:rPr>
                        <a:t>观察社会现象和自然现象，领会世界是普遍联系的，学会用联系的观点看问题；解析事物整体与部分的关系，尝试用系统优化的方法安排工作。</a:t>
                      </a:r>
                      <a:endParaRPr lang="en-US" altLang="zh-CN" sz="2400" b="1" dirty="0">
                        <a:latin typeface="华文中宋" panose="02010600040101010101" pitchFamily="2" charset="-122"/>
                        <a:ea typeface="华文中宋" panose="0201060004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endParaRPr lang="en-US" altLang="zh-CN" b="1" dirty="0">
                        <a:latin typeface="华文中宋" panose="02010600040101010101" pitchFamily="2" charset="-122"/>
                        <a:ea typeface="华文中宋" panose="02010600040101010101" pitchFamily="2" charset="-122"/>
                      </a:endParaRPr>
                    </a:p>
                    <a:p>
                      <a:pPr marL="0" lvl="0" indent="0" algn="ctr">
                        <a:spcBef>
                          <a:spcPct val="0"/>
                        </a:spcBef>
                        <a:buNone/>
                      </a:pPr>
                      <a:endParaRPr lang="en-US" altLang="zh-CN" sz="800" b="1" dirty="0">
                        <a:latin typeface="华文中宋" panose="02010600040101010101" pitchFamily="2" charset="-122"/>
                        <a:ea typeface="华文中宋" panose="02010600040101010101" pitchFamily="2" charset="-122"/>
                      </a:endParaRPr>
                    </a:p>
                    <a:p>
                      <a:pPr marL="0" lvl="0" indent="0" algn="ctr">
                        <a:spcBef>
                          <a:spcPct val="0"/>
                        </a:spcBef>
                        <a:buNone/>
                      </a:pPr>
                      <a:endParaRPr lang="en-US" altLang="zh-CN" sz="800" b="1" dirty="0">
                        <a:latin typeface="华文中宋" panose="02010600040101010101" pitchFamily="2" charset="-122"/>
                        <a:ea typeface="华文中宋" panose="02010600040101010101" pitchFamily="2" charset="-122"/>
                      </a:endParaRPr>
                    </a:p>
                    <a:p>
                      <a:pPr marL="0" lvl="0" indent="0" algn="ctr">
                        <a:spcBef>
                          <a:spcPct val="0"/>
                        </a:spcBef>
                        <a:buNone/>
                      </a:pPr>
                      <a:endParaRPr lang="en-US" altLang="zh-CN" sz="800" b="1" dirty="0">
                        <a:latin typeface="华文中宋" panose="02010600040101010101" pitchFamily="2" charset="-122"/>
                        <a:ea typeface="华文中宋" panose="02010600040101010101" pitchFamily="2" charset="-122"/>
                      </a:endParaRPr>
                    </a:p>
                    <a:p>
                      <a:pPr marL="0" lvl="0" indent="0" algn="ctr">
                        <a:spcBef>
                          <a:spcPct val="0"/>
                        </a:spcBef>
                        <a:buNone/>
                      </a:pPr>
                      <a:r>
                        <a:rPr lang="zh-CN" altLang="en-US" b="1" dirty="0">
                          <a:latin typeface="华文中宋" panose="02010600040101010101" pitchFamily="2" charset="-122"/>
                          <a:ea typeface="华文中宋" panose="02010600040101010101" pitchFamily="2" charset="-122"/>
                        </a:rPr>
                        <a:t>唯物辩证法的联系观</a:t>
                      </a:r>
                      <a:endParaRPr lang="zh-CN" altLang="en-US" b="1" dirty="0">
                        <a:latin typeface="华文中宋" panose="02010600040101010101" pitchFamily="2" charset="-122"/>
                        <a:ea typeface="华文中宋" panose="0201060004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endParaRPr lang="en-US" altLang="zh-CN" sz="800" b="1" dirty="0">
                        <a:latin typeface="华文中宋" panose="02010600040101010101" pitchFamily="2" charset="-122"/>
                        <a:ea typeface="华文中宋" panose="02010600040101010101" pitchFamily="2" charset="-122"/>
                      </a:endParaRPr>
                    </a:p>
                    <a:p>
                      <a:pPr marL="0" lvl="0" indent="0" algn="ctr">
                        <a:spcBef>
                          <a:spcPct val="0"/>
                        </a:spcBef>
                        <a:buNone/>
                      </a:pPr>
                      <a:r>
                        <a:rPr lang="zh-CN" altLang="en-US" sz="2400" b="1" dirty="0">
                          <a:latin typeface="华文中宋" panose="02010600040101010101" pitchFamily="2" charset="-122"/>
                          <a:ea typeface="华文中宋" panose="02010600040101010101" pitchFamily="2" charset="-122"/>
                        </a:rPr>
                        <a:t>联系的普遍性</a:t>
                      </a:r>
                      <a:endParaRPr lang="en-US" altLang="zh-CN" sz="2400" b="1" dirty="0">
                        <a:latin typeface="华文中宋" panose="02010600040101010101" pitchFamily="2" charset="-122"/>
                        <a:ea typeface="华文中宋" panose="02010600040101010101" pitchFamily="2" charset="-122"/>
                      </a:endParaRPr>
                    </a:p>
                    <a:p>
                      <a:pPr marL="0" lvl="0" indent="0" algn="ctr">
                        <a:spcBef>
                          <a:spcPct val="0"/>
                        </a:spcBef>
                        <a:buNone/>
                      </a:pPr>
                      <a:endParaRPr lang="zh-CN" altLang="en-US" sz="800" b="1" dirty="0">
                        <a:latin typeface="华文中宋" panose="02010600040101010101" pitchFamily="2" charset="-122"/>
                        <a:ea typeface="华文中宋" panose="0201060004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42667">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endParaRPr lang="en-US" altLang="zh-CN" sz="800" b="1" dirty="0">
                        <a:latin typeface="华文中宋" panose="02010600040101010101" pitchFamily="2" charset="-122"/>
                        <a:ea typeface="华文中宋" panose="02010600040101010101" pitchFamily="2" charset="-122"/>
                      </a:endParaRPr>
                    </a:p>
                    <a:p>
                      <a:pPr marL="0" lvl="0" indent="0" algn="ctr">
                        <a:spcBef>
                          <a:spcPct val="0"/>
                        </a:spcBef>
                        <a:buNone/>
                      </a:pPr>
                      <a:r>
                        <a:rPr lang="zh-CN" altLang="en-US" sz="2400" b="1" dirty="0">
                          <a:latin typeface="华文中宋" panose="02010600040101010101" pitchFamily="2" charset="-122"/>
                          <a:ea typeface="华文中宋" panose="02010600040101010101" pitchFamily="2" charset="-122"/>
                        </a:rPr>
                        <a:t>联系的客观性</a:t>
                      </a:r>
                      <a:endParaRPr lang="en-US" altLang="zh-CN" sz="2400" b="1" dirty="0">
                        <a:latin typeface="华文中宋" panose="02010600040101010101" pitchFamily="2" charset="-122"/>
                        <a:ea typeface="华文中宋" panose="02010600040101010101" pitchFamily="2" charset="-122"/>
                      </a:endParaRPr>
                    </a:p>
                    <a:p>
                      <a:pPr marL="0" lvl="0" indent="0" algn="ctr">
                        <a:spcBef>
                          <a:spcPct val="0"/>
                        </a:spcBef>
                        <a:buNone/>
                      </a:pPr>
                      <a:endParaRPr lang="zh-CN" altLang="en-US" sz="800" b="1" dirty="0">
                        <a:latin typeface="华文中宋" panose="02010600040101010101" pitchFamily="2" charset="-122"/>
                        <a:ea typeface="华文中宋" panose="0201060004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42667">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endParaRPr lang="en-US" altLang="zh-CN" sz="800" b="1" dirty="0">
                        <a:latin typeface="华文中宋" panose="02010600040101010101" pitchFamily="2" charset="-122"/>
                        <a:ea typeface="华文中宋" panose="02010600040101010101" pitchFamily="2" charset="-122"/>
                      </a:endParaRPr>
                    </a:p>
                    <a:p>
                      <a:pPr marL="0" lvl="0" indent="0" algn="ctr">
                        <a:spcBef>
                          <a:spcPct val="0"/>
                        </a:spcBef>
                        <a:buNone/>
                      </a:pPr>
                      <a:r>
                        <a:rPr lang="zh-CN" altLang="en-US" sz="2400" b="1" dirty="0">
                          <a:latin typeface="华文中宋" panose="02010600040101010101" pitchFamily="2" charset="-122"/>
                          <a:ea typeface="华文中宋" panose="02010600040101010101" pitchFamily="2" charset="-122"/>
                        </a:rPr>
                        <a:t>联系的多样性</a:t>
                      </a:r>
                      <a:endParaRPr lang="en-US" altLang="zh-CN" sz="2400" b="1" dirty="0">
                        <a:latin typeface="华文中宋" panose="02010600040101010101" pitchFamily="2" charset="-122"/>
                        <a:ea typeface="华文中宋" panose="02010600040101010101" pitchFamily="2" charset="-122"/>
                      </a:endParaRPr>
                    </a:p>
                    <a:p>
                      <a:pPr marL="0" lvl="0" indent="0" algn="ctr">
                        <a:spcBef>
                          <a:spcPct val="0"/>
                        </a:spcBef>
                        <a:buNone/>
                      </a:pPr>
                      <a:endParaRPr lang="zh-CN" altLang="en-US" sz="800" b="1" dirty="0">
                        <a:latin typeface="华文中宋" panose="02010600040101010101" pitchFamily="2" charset="-122"/>
                        <a:ea typeface="华文中宋" panose="0201060004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42667">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rowSpan="2">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endParaRPr lang="en-US" altLang="zh-CN" b="1" dirty="0">
                        <a:latin typeface="华文中宋" panose="02010600040101010101" pitchFamily="2" charset="-122"/>
                        <a:ea typeface="华文中宋" panose="02010600040101010101" pitchFamily="2" charset="-122"/>
                      </a:endParaRPr>
                    </a:p>
                    <a:p>
                      <a:pPr marL="0" lvl="0" indent="0" algn="ctr">
                        <a:spcBef>
                          <a:spcPct val="0"/>
                        </a:spcBef>
                        <a:buNone/>
                      </a:pPr>
                      <a:endParaRPr lang="en-US" altLang="zh-CN" sz="800" b="1" dirty="0">
                        <a:latin typeface="华文中宋" panose="02010600040101010101" pitchFamily="2" charset="-122"/>
                        <a:ea typeface="华文中宋" panose="02010600040101010101" pitchFamily="2" charset="-122"/>
                      </a:endParaRPr>
                    </a:p>
                    <a:p>
                      <a:pPr marL="0" lvl="0" indent="0" algn="ctr">
                        <a:spcBef>
                          <a:spcPct val="0"/>
                        </a:spcBef>
                        <a:buNone/>
                      </a:pPr>
                      <a:r>
                        <a:rPr lang="zh-CN" altLang="en-US" b="1" dirty="0">
                          <a:latin typeface="华文中宋" panose="02010600040101010101" pitchFamily="2" charset="-122"/>
                          <a:ea typeface="华文中宋" panose="02010600040101010101" pitchFamily="2" charset="-122"/>
                        </a:rPr>
                        <a:t>用联系的观点看问题</a:t>
                      </a:r>
                      <a:endParaRPr lang="en-US" altLang="zh-CN" b="1" dirty="0">
                        <a:latin typeface="华文中宋" panose="02010600040101010101" pitchFamily="2" charset="-122"/>
                        <a:ea typeface="华文中宋" panose="0201060004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endParaRPr lang="en-US" altLang="zh-CN" sz="800" b="1" dirty="0">
                        <a:latin typeface="华文中宋" panose="02010600040101010101" pitchFamily="2" charset="-122"/>
                        <a:ea typeface="华文中宋" panose="02010600040101010101" pitchFamily="2" charset="-122"/>
                      </a:endParaRPr>
                    </a:p>
                    <a:p>
                      <a:pPr marL="0" lvl="0" indent="0" algn="ctr">
                        <a:spcBef>
                          <a:spcPct val="0"/>
                        </a:spcBef>
                        <a:buNone/>
                      </a:pPr>
                      <a:r>
                        <a:rPr lang="zh-CN" altLang="en-US" sz="2400" b="1" dirty="0">
                          <a:latin typeface="华文中宋" panose="02010600040101010101" pitchFamily="2" charset="-122"/>
                          <a:ea typeface="华文中宋" panose="02010600040101010101" pitchFamily="2" charset="-122"/>
                        </a:rPr>
                        <a:t>整体和部分的关系</a:t>
                      </a:r>
                      <a:endParaRPr lang="en-US" altLang="zh-CN" sz="2400" b="1" dirty="0">
                        <a:latin typeface="华文中宋" panose="02010600040101010101" pitchFamily="2" charset="-122"/>
                        <a:ea typeface="华文中宋" panose="02010600040101010101" pitchFamily="2" charset="-122"/>
                      </a:endParaRPr>
                    </a:p>
                    <a:p>
                      <a:pPr marL="0" lvl="0" indent="0" algn="ctr">
                        <a:spcBef>
                          <a:spcPct val="0"/>
                        </a:spcBef>
                        <a:buNone/>
                      </a:pPr>
                      <a:endParaRPr lang="zh-CN" altLang="en-US" sz="800" b="1" dirty="0">
                        <a:latin typeface="华文中宋" panose="02010600040101010101" pitchFamily="2" charset="-122"/>
                        <a:ea typeface="华文中宋" panose="0201060004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47758">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endParaRPr lang="en-US" altLang="zh-CN" sz="800" b="1" dirty="0">
                        <a:latin typeface="华文中宋" panose="02010600040101010101" pitchFamily="2" charset="-122"/>
                        <a:ea typeface="华文中宋" panose="02010600040101010101" pitchFamily="2" charset="-122"/>
                      </a:endParaRPr>
                    </a:p>
                    <a:p>
                      <a:pPr marL="0" lvl="0" indent="0" algn="ctr">
                        <a:spcBef>
                          <a:spcPct val="0"/>
                        </a:spcBef>
                        <a:buNone/>
                      </a:pPr>
                      <a:r>
                        <a:rPr lang="zh-CN" altLang="en-US" sz="2400" b="1" dirty="0">
                          <a:latin typeface="华文中宋" panose="02010600040101010101" pitchFamily="2" charset="-122"/>
                          <a:ea typeface="华文中宋" panose="02010600040101010101" pitchFamily="2" charset="-122"/>
                        </a:rPr>
                        <a:t>系统优化的方法</a:t>
                      </a:r>
                      <a:endParaRPr lang="en-US" altLang="zh-CN" sz="2400" b="1" dirty="0">
                        <a:latin typeface="华文中宋" panose="02010600040101010101" pitchFamily="2" charset="-122"/>
                        <a:ea typeface="华文中宋" panose="0201060004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714778" y="462066"/>
            <a:ext cx="7894749" cy="646331"/>
          </a:xfrm>
          <a:prstGeom prst="rect">
            <a:avLst/>
          </a:prstGeom>
          <a:noFill/>
        </p:spPr>
        <p:txBody>
          <a:bodyPr wrap="square" rtlCol="0">
            <a:spAutoFit/>
          </a:bodyPr>
          <a:lstStyle/>
          <a:p>
            <a:r>
              <a:rPr lang="zh-CN" altLang="en-US" sz="3600" dirty="0">
                <a:solidFill>
                  <a:schemeClr val="accent1"/>
                </a:solidFill>
                <a:latin typeface="华文琥珀" panose="02010800040101010101" pitchFamily="2" charset="-122"/>
                <a:ea typeface="华文琥珀" panose="02010800040101010101" pitchFamily="2" charset="-122"/>
              </a:rPr>
              <a:t>考纲课标要求</a:t>
            </a:r>
            <a:endParaRPr lang="zh-CN" altLang="en-US" sz="3600" dirty="0">
              <a:solidFill>
                <a:schemeClr val="accent1"/>
              </a:solidFill>
              <a:latin typeface="华文琥珀" panose="02010800040101010101" pitchFamily="2" charset="-122"/>
              <a:ea typeface="华文琥珀" panose="0201080004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screen"/>
          <a:srcRect l="26383" t="38431"/>
          <a:stretch>
            <a:fillRect/>
          </a:stretch>
        </p:blipFill>
        <p:spPr>
          <a:xfrm>
            <a:off x="-29497" y="356561"/>
            <a:ext cx="11027090" cy="5474180"/>
          </a:xfrm>
          <a:prstGeom prst="rect">
            <a:avLst/>
          </a:prstGeom>
        </p:spPr>
      </p:pic>
      <p:sp>
        <p:nvSpPr>
          <p:cNvPr id="7" name="文本框 6"/>
          <p:cNvSpPr txBox="1"/>
          <p:nvPr/>
        </p:nvSpPr>
        <p:spPr>
          <a:xfrm>
            <a:off x="4035552" y="1961291"/>
            <a:ext cx="3659531" cy="90360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r>
              <a:rPr lang="zh-CN" altLang="en-US" sz="4400" dirty="0">
                <a:latin typeface="华文琥珀" panose="02010800040101010101" pitchFamily="2" charset="-122"/>
                <a:ea typeface="华文琥珀" panose="02010800040101010101" pitchFamily="2" charset="-122"/>
              </a:rPr>
              <a:t>双 基 深 化</a:t>
            </a:r>
            <a:endParaRPr lang="zh-CN" altLang="en-US" sz="4400" dirty="0">
              <a:latin typeface="华文琥珀" panose="02010800040101010101" pitchFamily="2" charset="-122"/>
              <a:ea typeface="华文琥珀" panose="02010800040101010101" pitchFamily="2" charset="-122"/>
            </a:endParaRPr>
          </a:p>
        </p:txBody>
      </p:sp>
      <p:sp>
        <p:nvSpPr>
          <p:cNvPr id="9" name="文本框 8"/>
          <p:cNvSpPr txBox="1"/>
          <p:nvPr/>
        </p:nvSpPr>
        <p:spPr>
          <a:xfrm>
            <a:off x="7416799" y="3684293"/>
            <a:ext cx="1127233" cy="1107996"/>
          </a:xfrm>
          <a:prstGeom prst="rect">
            <a:avLst/>
          </a:prstGeom>
          <a:noFill/>
        </p:spPr>
        <p:txBody>
          <a:bodyPr wrap="none" rtlCol="0">
            <a:spAutoFit/>
            <a:scene3d>
              <a:camera prst="orthographicFront"/>
              <a:lightRig rig="threePt" dir="t"/>
            </a:scene3d>
            <a:sp3d contourW="12700"/>
          </a:bodyPr>
          <a:lstStyle/>
          <a:p>
            <a:pPr algn="ctr"/>
            <a:r>
              <a:rPr lang="en-US" altLang="zh-CN" sz="6600" b="1" dirty="0">
                <a:solidFill>
                  <a:schemeClr val="tx1">
                    <a:lumMod val="65000"/>
                    <a:lumOff val="35000"/>
                  </a:schemeClr>
                </a:solidFill>
                <a:ea typeface="汉仪趣黑W" panose="00020600040101010101" pitchFamily="18" charset="-122"/>
              </a:rPr>
              <a:t>03</a:t>
            </a:r>
            <a:endParaRPr lang="zh-CN" altLang="en-US" sz="6600" b="1" dirty="0">
              <a:solidFill>
                <a:schemeClr val="tx1">
                  <a:lumMod val="65000"/>
                  <a:lumOff val="35000"/>
                </a:schemeClr>
              </a:solidFill>
              <a:ea typeface="汉仪趣黑W"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750" fill="hold"/>
                                        <p:tgtEl>
                                          <p:spTgt spid="9"/>
                                        </p:tgtEl>
                                        <p:attrNameLst>
                                          <p:attrName>ppt_w</p:attrName>
                                        </p:attrNameLst>
                                      </p:cBhvr>
                                      <p:tavLst>
                                        <p:tav tm="0">
                                          <p:val>
                                            <p:fltVal val="0"/>
                                          </p:val>
                                        </p:tav>
                                        <p:tav tm="100000">
                                          <p:val>
                                            <p:strVal val="#ppt_w"/>
                                          </p:val>
                                        </p:tav>
                                      </p:tavLst>
                                    </p:anim>
                                    <p:anim calcmode="lin" valueType="num">
                                      <p:cBhvr>
                                        <p:cTn id="13" dur="750" fill="hold"/>
                                        <p:tgtEl>
                                          <p:spTgt spid="9"/>
                                        </p:tgtEl>
                                        <p:attrNameLst>
                                          <p:attrName>ppt_h</p:attrName>
                                        </p:attrNameLst>
                                      </p:cBhvr>
                                      <p:tavLst>
                                        <p:tav tm="0">
                                          <p:val>
                                            <p:fltVal val="0"/>
                                          </p:val>
                                        </p:tav>
                                        <p:tav tm="100000">
                                          <p:val>
                                            <p:strVal val="#ppt_h"/>
                                          </p:val>
                                        </p:tav>
                                      </p:tavLst>
                                    </p:anim>
                                    <p:animEffect transition="in" filter="fade">
                                      <p:cBhvr>
                                        <p:cTn id="14" dur="750"/>
                                        <p:tgtEl>
                                          <p:spTgt spid="9"/>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18XG32LTYZZ1.ep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89280" y="69056"/>
            <a:ext cx="10791825" cy="671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799610" y="330478"/>
            <a:ext cx="5617091" cy="859018"/>
            <a:chOff x="2799610" y="330478"/>
            <a:chExt cx="5617091" cy="859018"/>
          </a:xfrm>
        </p:grpSpPr>
        <p:pic>
          <p:nvPicPr>
            <p:cNvPr id="19" name="图片 18"/>
            <p:cNvPicPr>
              <a:picLocks noChangeAspect="1"/>
            </p:cNvPicPr>
            <p:nvPr/>
          </p:nvPicPr>
          <p:blipFill>
            <a:blip r:embed="rId1"/>
            <a:stretch>
              <a:fillRect/>
            </a:stretch>
          </p:blipFill>
          <p:spPr>
            <a:xfrm>
              <a:off x="3118566" y="606614"/>
              <a:ext cx="656733" cy="406749"/>
            </a:xfrm>
            <a:prstGeom prst="rect">
              <a:avLst/>
            </a:prstGeom>
          </p:spPr>
        </p:pic>
        <p:sp>
          <p:nvSpPr>
            <p:cNvPr id="22" name="文本框 21"/>
            <p:cNvSpPr txBox="1"/>
            <p:nvPr/>
          </p:nvSpPr>
          <p:spPr>
            <a:xfrm>
              <a:off x="2799610" y="330478"/>
              <a:ext cx="5617091" cy="859018"/>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r>
                <a:rPr lang="zh-CN" altLang="en-US" sz="4400" dirty="0"/>
                <a:t>考 点 梳 理</a:t>
              </a:r>
              <a:endParaRPr lang="zh-CN" altLang="en-US" sz="4400" dirty="0"/>
            </a:p>
          </p:txBody>
        </p:sp>
        <p:pic>
          <p:nvPicPr>
            <p:cNvPr id="23" name="图片 22"/>
            <p:cNvPicPr>
              <a:picLocks noChangeAspect="1"/>
            </p:cNvPicPr>
            <p:nvPr/>
          </p:nvPicPr>
          <p:blipFill>
            <a:blip r:embed="rId1"/>
            <a:stretch>
              <a:fillRect/>
            </a:stretch>
          </p:blipFill>
          <p:spPr>
            <a:xfrm flipH="1">
              <a:off x="7369424" y="607424"/>
              <a:ext cx="656733" cy="406749"/>
            </a:xfrm>
            <a:prstGeom prst="rect">
              <a:avLst/>
            </a:prstGeom>
          </p:spPr>
        </p:pic>
      </p:grpSp>
      <p:grpSp>
        <p:nvGrpSpPr>
          <p:cNvPr id="10" name="组合 9"/>
          <p:cNvGrpSpPr/>
          <p:nvPr/>
        </p:nvGrpSpPr>
        <p:grpSpPr>
          <a:xfrm>
            <a:off x="1307696" y="2038215"/>
            <a:ext cx="3684478" cy="1782270"/>
            <a:chOff x="1276327" y="1465632"/>
            <a:chExt cx="3684478" cy="1782270"/>
          </a:xfrm>
        </p:grpSpPr>
        <p:sp>
          <p:nvSpPr>
            <p:cNvPr id="2051" name="MH_Other_1"/>
            <p:cNvSpPr>
              <a:spLocks noChangeAspect="1" noEditPoints="1"/>
            </p:cNvSpPr>
            <p:nvPr>
              <p:custDataLst>
                <p:tags r:id="rId2"/>
              </p:custDataLst>
            </p:nvPr>
          </p:nvSpPr>
          <p:spPr bwMode="auto">
            <a:xfrm>
              <a:off x="1936454" y="1465632"/>
              <a:ext cx="533400" cy="814387"/>
            </a:xfrm>
            <a:custGeom>
              <a:avLst/>
              <a:gdLst>
                <a:gd name="T0" fmla="*/ 2147483646 w 128"/>
                <a:gd name="T1" fmla="*/ 2147483646 h 196"/>
                <a:gd name="T2" fmla="*/ 2147483646 w 128"/>
                <a:gd name="T3" fmla="*/ 2147483646 h 196"/>
                <a:gd name="T4" fmla="*/ 2147483646 w 128"/>
                <a:gd name="T5" fmla="*/ 2147483646 h 196"/>
                <a:gd name="T6" fmla="*/ 2147483646 w 128"/>
                <a:gd name="T7" fmla="*/ 2147483646 h 196"/>
                <a:gd name="T8" fmla="*/ 2147483646 w 128"/>
                <a:gd name="T9" fmla="*/ 2147483646 h 196"/>
                <a:gd name="T10" fmla="*/ 2147483646 w 128"/>
                <a:gd name="T11" fmla="*/ 2147483646 h 196"/>
                <a:gd name="T12" fmla="*/ 2147483646 w 128"/>
                <a:gd name="T13" fmla="*/ 2147483646 h 196"/>
                <a:gd name="T14" fmla="*/ 2147483646 w 128"/>
                <a:gd name="T15" fmla="*/ 2147483646 h 196"/>
                <a:gd name="T16" fmla="*/ 2147483646 w 128"/>
                <a:gd name="T17" fmla="*/ 2147483646 h 196"/>
                <a:gd name="T18" fmla="*/ 2147483646 w 128"/>
                <a:gd name="T19" fmla="*/ 2147483646 h 196"/>
                <a:gd name="T20" fmla="*/ 2147483646 w 128"/>
                <a:gd name="T21" fmla="*/ 2147483646 h 196"/>
                <a:gd name="T22" fmla="*/ 2147483646 w 128"/>
                <a:gd name="T23" fmla="*/ 2147483646 h 196"/>
                <a:gd name="T24" fmla="*/ 2147483646 w 128"/>
                <a:gd name="T25" fmla="*/ 2147483646 h 196"/>
                <a:gd name="T26" fmla="*/ 2147483646 w 128"/>
                <a:gd name="T27" fmla="*/ 2147483646 h 196"/>
                <a:gd name="T28" fmla="*/ 2147483646 w 128"/>
                <a:gd name="T29" fmla="*/ 2147483646 h 196"/>
                <a:gd name="T30" fmla="*/ 2147483646 w 128"/>
                <a:gd name="T31" fmla="*/ 2147483646 h 196"/>
                <a:gd name="T32" fmla="*/ 2147483646 w 128"/>
                <a:gd name="T33" fmla="*/ 2147483646 h 196"/>
                <a:gd name="T34" fmla="*/ 2147483646 w 128"/>
                <a:gd name="T35" fmla="*/ 2147483646 h 196"/>
                <a:gd name="T36" fmla="*/ 2147483646 w 128"/>
                <a:gd name="T37" fmla="*/ 2147483646 h 196"/>
                <a:gd name="T38" fmla="*/ 2147483646 w 128"/>
                <a:gd name="T39" fmla="*/ 2147483646 h 196"/>
                <a:gd name="T40" fmla="*/ 2147483646 w 128"/>
                <a:gd name="T41" fmla="*/ 2147483646 h 196"/>
                <a:gd name="T42" fmla="*/ 2147483646 w 128"/>
                <a:gd name="T43" fmla="*/ 2147483646 h 196"/>
                <a:gd name="T44" fmla="*/ 2147483646 w 128"/>
                <a:gd name="T45" fmla="*/ 2147483646 h 196"/>
                <a:gd name="T46" fmla="*/ 2147483646 w 128"/>
                <a:gd name="T47" fmla="*/ 2147483646 h 196"/>
                <a:gd name="T48" fmla="*/ 2147483646 w 128"/>
                <a:gd name="T49" fmla="*/ 2147483646 h 196"/>
                <a:gd name="T50" fmla="*/ 2147483646 w 128"/>
                <a:gd name="T51" fmla="*/ 2147483646 h 196"/>
                <a:gd name="T52" fmla="*/ 2147483646 w 128"/>
                <a:gd name="T53" fmla="*/ 2147483646 h 196"/>
                <a:gd name="T54" fmla="*/ 2147483646 w 128"/>
                <a:gd name="T55" fmla="*/ 2147483646 h 196"/>
                <a:gd name="T56" fmla="*/ 2147483646 w 128"/>
                <a:gd name="T57" fmla="*/ 2147483646 h 196"/>
                <a:gd name="T58" fmla="*/ 2147483646 w 128"/>
                <a:gd name="T59" fmla="*/ 2147483646 h 196"/>
                <a:gd name="T60" fmla="*/ 2147483646 w 128"/>
                <a:gd name="T61" fmla="*/ 2147483646 h 196"/>
                <a:gd name="T62" fmla="*/ 2147483646 w 128"/>
                <a:gd name="T63" fmla="*/ 2147483646 h 196"/>
                <a:gd name="T64" fmla="*/ 2147483646 w 128"/>
                <a:gd name="T65" fmla="*/ 2147483646 h 196"/>
                <a:gd name="T66" fmla="*/ 2147483646 w 128"/>
                <a:gd name="T67" fmla="*/ 2147483646 h 196"/>
                <a:gd name="T68" fmla="*/ 2147483646 w 128"/>
                <a:gd name="T69" fmla="*/ 2147483646 h 196"/>
                <a:gd name="T70" fmla="*/ 2147483646 w 128"/>
                <a:gd name="T71" fmla="*/ 2147483646 h 196"/>
                <a:gd name="T72" fmla="*/ 2147483646 w 128"/>
                <a:gd name="T73" fmla="*/ 2147483646 h 196"/>
                <a:gd name="T74" fmla="*/ 2147483646 w 128"/>
                <a:gd name="T75" fmla="*/ 2147483646 h 196"/>
                <a:gd name="T76" fmla="*/ 2147483646 w 128"/>
                <a:gd name="T77" fmla="*/ 2147483646 h 196"/>
                <a:gd name="T78" fmla="*/ 2147483646 w 128"/>
                <a:gd name="T79" fmla="*/ 2147483646 h 196"/>
                <a:gd name="T80" fmla="*/ 2147483646 w 128"/>
                <a:gd name="T81" fmla="*/ 2147483646 h 196"/>
                <a:gd name="T82" fmla="*/ 2147483646 w 128"/>
                <a:gd name="T83" fmla="*/ 2147483646 h 196"/>
                <a:gd name="T84" fmla="*/ 2147483646 w 128"/>
                <a:gd name="T85" fmla="*/ 2147483646 h 196"/>
                <a:gd name="T86" fmla="*/ 2147483646 w 128"/>
                <a:gd name="T87" fmla="*/ 2147483646 h 196"/>
                <a:gd name="T88" fmla="*/ 2147483646 w 128"/>
                <a:gd name="T89" fmla="*/ 2147483646 h 196"/>
                <a:gd name="T90" fmla="*/ 2147483646 w 128"/>
                <a:gd name="T91" fmla="*/ 2147483646 h 196"/>
                <a:gd name="T92" fmla="*/ 2147483646 w 128"/>
                <a:gd name="T93" fmla="*/ 2147483646 h 196"/>
                <a:gd name="T94" fmla="*/ 2147483646 w 128"/>
                <a:gd name="T95" fmla="*/ 2147483646 h 196"/>
                <a:gd name="T96" fmla="*/ 2147483646 w 128"/>
                <a:gd name="T97" fmla="*/ 2147483646 h 196"/>
                <a:gd name="T98" fmla="*/ 2147483646 w 128"/>
                <a:gd name="T99" fmla="*/ 2147483646 h 196"/>
                <a:gd name="T100" fmla="*/ 2147483646 w 128"/>
                <a:gd name="T101" fmla="*/ 2147483646 h 196"/>
                <a:gd name="T102" fmla="*/ 2147483646 w 128"/>
                <a:gd name="T103" fmla="*/ 2147483646 h 196"/>
                <a:gd name="T104" fmla="*/ 2147483646 w 128"/>
                <a:gd name="T105" fmla="*/ 2147483646 h 196"/>
                <a:gd name="T106" fmla="*/ 2147483646 w 128"/>
                <a:gd name="T107" fmla="*/ 2147483646 h 196"/>
                <a:gd name="T108" fmla="*/ 2147483646 w 128"/>
                <a:gd name="T109" fmla="*/ 2147483646 h 196"/>
                <a:gd name="T110" fmla="*/ 2147483646 w 128"/>
                <a:gd name="T111" fmla="*/ 2147483646 h 196"/>
                <a:gd name="T112" fmla="*/ 2147483646 w 128"/>
                <a:gd name="T113" fmla="*/ 2147483646 h 196"/>
                <a:gd name="T114" fmla="*/ 2147483646 w 128"/>
                <a:gd name="T115" fmla="*/ 2147483646 h 196"/>
                <a:gd name="T116" fmla="*/ 2147483646 w 128"/>
                <a:gd name="T117" fmla="*/ 2147483646 h 1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8" h="196">
                  <a:moveTo>
                    <a:pt x="110" y="32"/>
                  </a:moveTo>
                  <a:cubicBezTo>
                    <a:pt x="110" y="31"/>
                    <a:pt x="110" y="31"/>
                    <a:pt x="110" y="31"/>
                  </a:cubicBezTo>
                  <a:cubicBezTo>
                    <a:pt x="110" y="31"/>
                    <a:pt x="109" y="32"/>
                    <a:pt x="110" y="32"/>
                  </a:cubicBezTo>
                  <a:close/>
                  <a:moveTo>
                    <a:pt x="87" y="145"/>
                  </a:moveTo>
                  <a:cubicBezTo>
                    <a:pt x="90" y="146"/>
                    <a:pt x="90" y="146"/>
                    <a:pt x="90" y="146"/>
                  </a:cubicBezTo>
                  <a:cubicBezTo>
                    <a:pt x="89" y="145"/>
                    <a:pt x="88" y="145"/>
                    <a:pt x="87" y="145"/>
                  </a:cubicBezTo>
                  <a:close/>
                  <a:moveTo>
                    <a:pt x="81" y="136"/>
                  </a:moveTo>
                  <a:cubicBezTo>
                    <a:pt x="81" y="136"/>
                    <a:pt x="81" y="136"/>
                    <a:pt x="81" y="136"/>
                  </a:cubicBezTo>
                  <a:cubicBezTo>
                    <a:pt x="82" y="137"/>
                    <a:pt x="82" y="137"/>
                    <a:pt x="82" y="137"/>
                  </a:cubicBezTo>
                  <a:cubicBezTo>
                    <a:pt x="82" y="137"/>
                    <a:pt x="83" y="138"/>
                    <a:pt x="83" y="138"/>
                  </a:cubicBezTo>
                  <a:cubicBezTo>
                    <a:pt x="83" y="137"/>
                    <a:pt x="83" y="137"/>
                    <a:pt x="82" y="137"/>
                  </a:cubicBezTo>
                  <a:cubicBezTo>
                    <a:pt x="82" y="136"/>
                    <a:pt x="82" y="136"/>
                    <a:pt x="81" y="136"/>
                  </a:cubicBezTo>
                  <a:close/>
                  <a:moveTo>
                    <a:pt x="101" y="97"/>
                  </a:moveTo>
                  <a:cubicBezTo>
                    <a:pt x="101" y="97"/>
                    <a:pt x="102" y="98"/>
                    <a:pt x="102" y="98"/>
                  </a:cubicBezTo>
                  <a:cubicBezTo>
                    <a:pt x="102" y="97"/>
                    <a:pt x="102" y="97"/>
                    <a:pt x="101" y="96"/>
                  </a:cubicBezTo>
                  <a:cubicBezTo>
                    <a:pt x="101" y="96"/>
                    <a:pt x="100" y="96"/>
                    <a:pt x="101" y="97"/>
                  </a:cubicBezTo>
                  <a:close/>
                  <a:moveTo>
                    <a:pt x="60" y="183"/>
                  </a:moveTo>
                  <a:cubicBezTo>
                    <a:pt x="60" y="183"/>
                    <a:pt x="60" y="183"/>
                    <a:pt x="60" y="183"/>
                  </a:cubicBezTo>
                  <a:cubicBezTo>
                    <a:pt x="60" y="183"/>
                    <a:pt x="61" y="185"/>
                    <a:pt x="62" y="184"/>
                  </a:cubicBezTo>
                  <a:cubicBezTo>
                    <a:pt x="61" y="184"/>
                    <a:pt x="61" y="183"/>
                    <a:pt x="60" y="183"/>
                  </a:cubicBezTo>
                  <a:cubicBezTo>
                    <a:pt x="60" y="182"/>
                    <a:pt x="60" y="182"/>
                    <a:pt x="60" y="183"/>
                  </a:cubicBezTo>
                  <a:close/>
                  <a:moveTo>
                    <a:pt x="103" y="90"/>
                  </a:moveTo>
                  <a:cubicBezTo>
                    <a:pt x="102" y="91"/>
                    <a:pt x="103" y="91"/>
                    <a:pt x="103" y="91"/>
                  </a:cubicBezTo>
                  <a:cubicBezTo>
                    <a:pt x="103" y="92"/>
                    <a:pt x="104" y="93"/>
                    <a:pt x="104" y="92"/>
                  </a:cubicBezTo>
                  <a:cubicBezTo>
                    <a:pt x="103" y="91"/>
                    <a:pt x="103" y="90"/>
                    <a:pt x="103" y="90"/>
                  </a:cubicBezTo>
                  <a:close/>
                  <a:moveTo>
                    <a:pt x="103" y="166"/>
                  </a:moveTo>
                  <a:cubicBezTo>
                    <a:pt x="103" y="166"/>
                    <a:pt x="102" y="166"/>
                    <a:pt x="102" y="166"/>
                  </a:cubicBezTo>
                  <a:cubicBezTo>
                    <a:pt x="102" y="165"/>
                    <a:pt x="101" y="164"/>
                    <a:pt x="101" y="164"/>
                  </a:cubicBezTo>
                  <a:cubicBezTo>
                    <a:pt x="101" y="165"/>
                    <a:pt x="102" y="166"/>
                    <a:pt x="103" y="166"/>
                  </a:cubicBezTo>
                  <a:close/>
                  <a:moveTo>
                    <a:pt x="62" y="182"/>
                  </a:moveTo>
                  <a:cubicBezTo>
                    <a:pt x="62" y="182"/>
                    <a:pt x="62" y="182"/>
                    <a:pt x="62" y="182"/>
                  </a:cubicBezTo>
                  <a:cubicBezTo>
                    <a:pt x="62" y="182"/>
                    <a:pt x="62" y="182"/>
                    <a:pt x="62" y="182"/>
                  </a:cubicBezTo>
                  <a:cubicBezTo>
                    <a:pt x="63" y="183"/>
                    <a:pt x="63" y="183"/>
                    <a:pt x="63" y="183"/>
                  </a:cubicBezTo>
                  <a:cubicBezTo>
                    <a:pt x="63" y="183"/>
                    <a:pt x="63" y="184"/>
                    <a:pt x="63" y="184"/>
                  </a:cubicBezTo>
                  <a:cubicBezTo>
                    <a:pt x="64" y="184"/>
                    <a:pt x="64" y="185"/>
                    <a:pt x="65" y="185"/>
                  </a:cubicBezTo>
                  <a:cubicBezTo>
                    <a:pt x="65" y="185"/>
                    <a:pt x="65" y="184"/>
                    <a:pt x="64" y="184"/>
                  </a:cubicBezTo>
                  <a:cubicBezTo>
                    <a:pt x="64" y="184"/>
                    <a:pt x="64" y="184"/>
                    <a:pt x="63" y="184"/>
                  </a:cubicBezTo>
                  <a:cubicBezTo>
                    <a:pt x="63" y="183"/>
                    <a:pt x="63" y="183"/>
                    <a:pt x="63" y="183"/>
                  </a:cubicBezTo>
                  <a:cubicBezTo>
                    <a:pt x="62" y="182"/>
                    <a:pt x="62" y="182"/>
                    <a:pt x="62" y="182"/>
                  </a:cubicBezTo>
                  <a:cubicBezTo>
                    <a:pt x="62" y="182"/>
                    <a:pt x="62" y="182"/>
                    <a:pt x="62" y="182"/>
                  </a:cubicBezTo>
                  <a:close/>
                  <a:moveTo>
                    <a:pt x="100" y="176"/>
                  </a:moveTo>
                  <a:cubicBezTo>
                    <a:pt x="100" y="177"/>
                    <a:pt x="100" y="177"/>
                    <a:pt x="100" y="177"/>
                  </a:cubicBezTo>
                  <a:cubicBezTo>
                    <a:pt x="100" y="177"/>
                    <a:pt x="100" y="177"/>
                    <a:pt x="101" y="177"/>
                  </a:cubicBezTo>
                  <a:cubicBezTo>
                    <a:pt x="101" y="178"/>
                    <a:pt x="101" y="178"/>
                    <a:pt x="101" y="178"/>
                  </a:cubicBezTo>
                  <a:cubicBezTo>
                    <a:pt x="101" y="178"/>
                    <a:pt x="101" y="178"/>
                    <a:pt x="101" y="178"/>
                  </a:cubicBezTo>
                  <a:cubicBezTo>
                    <a:pt x="101" y="178"/>
                    <a:pt x="101" y="179"/>
                    <a:pt x="102" y="179"/>
                  </a:cubicBezTo>
                  <a:cubicBezTo>
                    <a:pt x="102" y="179"/>
                    <a:pt x="102" y="179"/>
                    <a:pt x="102" y="179"/>
                  </a:cubicBezTo>
                  <a:cubicBezTo>
                    <a:pt x="103" y="179"/>
                    <a:pt x="103" y="179"/>
                    <a:pt x="103" y="179"/>
                  </a:cubicBezTo>
                  <a:cubicBezTo>
                    <a:pt x="103" y="180"/>
                    <a:pt x="103" y="180"/>
                    <a:pt x="103" y="181"/>
                  </a:cubicBezTo>
                  <a:cubicBezTo>
                    <a:pt x="104" y="180"/>
                    <a:pt x="103" y="180"/>
                    <a:pt x="103" y="179"/>
                  </a:cubicBezTo>
                  <a:cubicBezTo>
                    <a:pt x="102" y="179"/>
                    <a:pt x="102" y="179"/>
                    <a:pt x="102" y="179"/>
                  </a:cubicBezTo>
                  <a:cubicBezTo>
                    <a:pt x="102" y="179"/>
                    <a:pt x="102" y="179"/>
                    <a:pt x="102" y="179"/>
                  </a:cubicBezTo>
                  <a:cubicBezTo>
                    <a:pt x="102" y="178"/>
                    <a:pt x="102" y="178"/>
                    <a:pt x="101" y="178"/>
                  </a:cubicBezTo>
                  <a:cubicBezTo>
                    <a:pt x="101" y="178"/>
                    <a:pt x="101" y="178"/>
                    <a:pt x="101" y="178"/>
                  </a:cubicBezTo>
                  <a:cubicBezTo>
                    <a:pt x="101" y="177"/>
                    <a:pt x="101" y="177"/>
                    <a:pt x="101" y="177"/>
                  </a:cubicBezTo>
                  <a:cubicBezTo>
                    <a:pt x="100" y="177"/>
                    <a:pt x="100" y="177"/>
                    <a:pt x="100" y="177"/>
                  </a:cubicBezTo>
                  <a:lnTo>
                    <a:pt x="100" y="176"/>
                  </a:lnTo>
                  <a:close/>
                  <a:moveTo>
                    <a:pt x="103" y="157"/>
                  </a:moveTo>
                  <a:cubicBezTo>
                    <a:pt x="103" y="157"/>
                    <a:pt x="103" y="158"/>
                    <a:pt x="104" y="158"/>
                  </a:cubicBezTo>
                  <a:cubicBezTo>
                    <a:pt x="104" y="159"/>
                    <a:pt x="104" y="159"/>
                    <a:pt x="104" y="159"/>
                  </a:cubicBezTo>
                  <a:cubicBezTo>
                    <a:pt x="104" y="159"/>
                    <a:pt x="105" y="160"/>
                    <a:pt x="105" y="160"/>
                  </a:cubicBezTo>
                  <a:cubicBezTo>
                    <a:pt x="105" y="160"/>
                    <a:pt x="106" y="161"/>
                    <a:pt x="106" y="160"/>
                  </a:cubicBezTo>
                  <a:cubicBezTo>
                    <a:pt x="105" y="160"/>
                    <a:pt x="105" y="160"/>
                    <a:pt x="105" y="160"/>
                  </a:cubicBezTo>
                  <a:cubicBezTo>
                    <a:pt x="105" y="159"/>
                    <a:pt x="105" y="159"/>
                    <a:pt x="104" y="159"/>
                  </a:cubicBezTo>
                  <a:cubicBezTo>
                    <a:pt x="104" y="158"/>
                    <a:pt x="104" y="158"/>
                    <a:pt x="104" y="158"/>
                  </a:cubicBezTo>
                  <a:cubicBezTo>
                    <a:pt x="104" y="158"/>
                    <a:pt x="103" y="157"/>
                    <a:pt x="103" y="157"/>
                  </a:cubicBezTo>
                  <a:close/>
                  <a:moveTo>
                    <a:pt x="96" y="182"/>
                  </a:moveTo>
                  <a:cubicBezTo>
                    <a:pt x="96" y="182"/>
                    <a:pt x="96" y="182"/>
                    <a:pt x="96" y="182"/>
                  </a:cubicBezTo>
                  <a:cubicBezTo>
                    <a:pt x="97" y="183"/>
                    <a:pt x="97" y="183"/>
                    <a:pt x="97" y="183"/>
                  </a:cubicBezTo>
                  <a:cubicBezTo>
                    <a:pt x="97" y="184"/>
                    <a:pt x="98" y="185"/>
                    <a:pt x="99" y="185"/>
                  </a:cubicBezTo>
                  <a:cubicBezTo>
                    <a:pt x="99" y="186"/>
                    <a:pt x="99" y="185"/>
                    <a:pt x="99" y="185"/>
                  </a:cubicBezTo>
                  <a:cubicBezTo>
                    <a:pt x="98" y="184"/>
                    <a:pt x="98" y="183"/>
                    <a:pt x="97" y="183"/>
                  </a:cubicBezTo>
                  <a:cubicBezTo>
                    <a:pt x="96" y="182"/>
                    <a:pt x="96" y="182"/>
                    <a:pt x="96" y="182"/>
                  </a:cubicBezTo>
                  <a:close/>
                  <a:moveTo>
                    <a:pt x="40" y="179"/>
                  </a:moveTo>
                  <a:cubicBezTo>
                    <a:pt x="40" y="179"/>
                    <a:pt x="40" y="179"/>
                    <a:pt x="40" y="179"/>
                  </a:cubicBezTo>
                  <a:cubicBezTo>
                    <a:pt x="41" y="180"/>
                    <a:pt x="42" y="181"/>
                    <a:pt x="43" y="182"/>
                  </a:cubicBezTo>
                  <a:cubicBezTo>
                    <a:pt x="43" y="182"/>
                    <a:pt x="43" y="182"/>
                    <a:pt x="43" y="182"/>
                  </a:cubicBezTo>
                  <a:cubicBezTo>
                    <a:pt x="43" y="182"/>
                    <a:pt x="43" y="182"/>
                    <a:pt x="43" y="182"/>
                  </a:cubicBezTo>
                  <a:cubicBezTo>
                    <a:pt x="43" y="182"/>
                    <a:pt x="43" y="182"/>
                    <a:pt x="43" y="182"/>
                  </a:cubicBezTo>
                  <a:cubicBezTo>
                    <a:pt x="43" y="182"/>
                    <a:pt x="43" y="182"/>
                    <a:pt x="43" y="182"/>
                  </a:cubicBezTo>
                  <a:cubicBezTo>
                    <a:pt x="42" y="181"/>
                    <a:pt x="41" y="180"/>
                    <a:pt x="40" y="179"/>
                  </a:cubicBezTo>
                  <a:close/>
                  <a:moveTo>
                    <a:pt x="101" y="167"/>
                  </a:moveTo>
                  <a:cubicBezTo>
                    <a:pt x="102" y="168"/>
                    <a:pt x="102" y="168"/>
                    <a:pt x="102" y="168"/>
                  </a:cubicBezTo>
                  <a:cubicBezTo>
                    <a:pt x="102" y="168"/>
                    <a:pt x="102" y="168"/>
                    <a:pt x="102" y="168"/>
                  </a:cubicBezTo>
                  <a:cubicBezTo>
                    <a:pt x="102" y="168"/>
                    <a:pt x="102" y="168"/>
                    <a:pt x="102" y="168"/>
                  </a:cubicBezTo>
                  <a:cubicBezTo>
                    <a:pt x="103" y="169"/>
                    <a:pt x="103" y="169"/>
                    <a:pt x="103" y="169"/>
                  </a:cubicBezTo>
                  <a:cubicBezTo>
                    <a:pt x="103" y="169"/>
                    <a:pt x="103" y="169"/>
                    <a:pt x="103" y="170"/>
                  </a:cubicBezTo>
                  <a:cubicBezTo>
                    <a:pt x="103" y="170"/>
                    <a:pt x="103" y="170"/>
                    <a:pt x="103" y="170"/>
                  </a:cubicBezTo>
                  <a:cubicBezTo>
                    <a:pt x="104" y="171"/>
                    <a:pt x="105" y="171"/>
                    <a:pt x="105" y="172"/>
                  </a:cubicBezTo>
                  <a:cubicBezTo>
                    <a:pt x="105" y="172"/>
                    <a:pt x="105" y="172"/>
                    <a:pt x="105" y="171"/>
                  </a:cubicBezTo>
                  <a:cubicBezTo>
                    <a:pt x="105" y="171"/>
                    <a:pt x="104" y="170"/>
                    <a:pt x="103" y="170"/>
                  </a:cubicBezTo>
                  <a:cubicBezTo>
                    <a:pt x="103" y="170"/>
                    <a:pt x="103" y="170"/>
                    <a:pt x="103" y="170"/>
                  </a:cubicBezTo>
                  <a:cubicBezTo>
                    <a:pt x="103" y="169"/>
                    <a:pt x="103" y="169"/>
                    <a:pt x="103" y="169"/>
                  </a:cubicBezTo>
                  <a:cubicBezTo>
                    <a:pt x="102" y="168"/>
                    <a:pt x="102" y="168"/>
                    <a:pt x="102" y="168"/>
                  </a:cubicBezTo>
                  <a:cubicBezTo>
                    <a:pt x="102" y="168"/>
                    <a:pt x="102" y="168"/>
                    <a:pt x="102" y="168"/>
                  </a:cubicBezTo>
                  <a:cubicBezTo>
                    <a:pt x="102" y="168"/>
                    <a:pt x="102" y="168"/>
                    <a:pt x="102" y="168"/>
                  </a:cubicBezTo>
                  <a:lnTo>
                    <a:pt x="101" y="167"/>
                  </a:lnTo>
                  <a:close/>
                  <a:moveTo>
                    <a:pt x="50" y="122"/>
                  </a:moveTo>
                  <a:cubicBezTo>
                    <a:pt x="50" y="124"/>
                    <a:pt x="49" y="126"/>
                    <a:pt x="49" y="127"/>
                  </a:cubicBezTo>
                  <a:cubicBezTo>
                    <a:pt x="49" y="126"/>
                    <a:pt x="50" y="123"/>
                    <a:pt x="50" y="122"/>
                  </a:cubicBezTo>
                  <a:close/>
                  <a:moveTo>
                    <a:pt x="102" y="16"/>
                  </a:moveTo>
                  <a:cubicBezTo>
                    <a:pt x="102" y="16"/>
                    <a:pt x="102" y="16"/>
                    <a:pt x="102" y="16"/>
                  </a:cubicBezTo>
                  <a:cubicBezTo>
                    <a:pt x="103" y="16"/>
                    <a:pt x="105" y="16"/>
                    <a:pt x="106" y="17"/>
                  </a:cubicBezTo>
                  <a:cubicBezTo>
                    <a:pt x="106" y="17"/>
                    <a:pt x="107" y="17"/>
                    <a:pt x="107" y="16"/>
                  </a:cubicBezTo>
                  <a:lnTo>
                    <a:pt x="102" y="16"/>
                  </a:lnTo>
                  <a:close/>
                  <a:moveTo>
                    <a:pt x="77" y="137"/>
                  </a:moveTo>
                  <a:cubicBezTo>
                    <a:pt x="77" y="138"/>
                    <a:pt x="77" y="138"/>
                    <a:pt x="77" y="139"/>
                  </a:cubicBezTo>
                  <a:cubicBezTo>
                    <a:pt x="76" y="140"/>
                    <a:pt x="78" y="139"/>
                    <a:pt x="79" y="139"/>
                  </a:cubicBezTo>
                  <a:cubicBezTo>
                    <a:pt x="78" y="139"/>
                    <a:pt x="77" y="138"/>
                    <a:pt x="77" y="137"/>
                  </a:cubicBezTo>
                  <a:close/>
                  <a:moveTo>
                    <a:pt x="90" y="108"/>
                  </a:moveTo>
                  <a:cubicBezTo>
                    <a:pt x="89" y="107"/>
                    <a:pt x="89" y="106"/>
                    <a:pt x="88" y="105"/>
                  </a:cubicBezTo>
                  <a:cubicBezTo>
                    <a:pt x="88" y="105"/>
                    <a:pt x="88" y="105"/>
                    <a:pt x="88" y="105"/>
                  </a:cubicBezTo>
                  <a:cubicBezTo>
                    <a:pt x="87" y="105"/>
                    <a:pt x="88" y="106"/>
                    <a:pt x="88" y="107"/>
                  </a:cubicBezTo>
                  <a:cubicBezTo>
                    <a:pt x="88" y="107"/>
                    <a:pt x="90" y="109"/>
                    <a:pt x="90" y="108"/>
                  </a:cubicBezTo>
                  <a:close/>
                  <a:moveTo>
                    <a:pt x="115" y="47"/>
                  </a:moveTo>
                  <a:cubicBezTo>
                    <a:pt x="115" y="48"/>
                    <a:pt x="115" y="48"/>
                    <a:pt x="114" y="48"/>
                  </a:cubicBezTo>
                  <a:cubicBezTo>
                    <a:pt x="114" y="49"/>
                    <a:pt x="115" y="50"/>
                    <a:pt x="116" y="49"/>
                  </a:cubicBezTo>
                  <a:cubicBezTo>
                    <a:pt x="116" y="49"/>
                    <a:pt x="116" y="48"/>
                    <a:pt x="116" y="48"/>
                  </a:cubicBezTo>
                  <a:cubicBezTo>
                    <a:pt x="116" y="48"/>
                    <a:pt x="115" y="45"/>
                    <a:pt x="115" y="47"/>
                  </a:cubicBezTo>
                  <a:close/>
                  <a:moveTo>
                    <a:pt x="84" y="182"/>
                  </a:moveTo>
                  <a:cubicBezTo>
                    <a:pt x="85" y="184"/>
                    <a:pt x="86" y="184"/>
                    <a:pt x="87" y="186"/>
                  </a:cubicBezTo>
                  <a:cubicBezTo>
                    <a:pt x="87" y="186"/>
                    <a:pt x="88" y="186"/>
                    <a:pt x="88" y="186"/>
                  </a:cubicBezTo>
                  <a:cubicBezTo>
                    <a:pt x="87" y="184"/>
                    <a:pt x="85" y="184"/>
                    <a:pt x="84" y="182"/>
                  </a:cubicBezTo>
                  <a:close/>
                  <a:moveTo>
                    <a:pt x="105" y="83"/>
                  </a:moveTo>
                  <a:cubicBezTo>
                    <a:pt x="105" y="83"/>
                    <a:pt x="105" y="84"/>
                    <a:pt x="105" y="84"/>
                  </a:cubicBezTo>
                  <a:cubicBezTo>
                    <a:pt x="105" y="84"/>
                    <a:pt x="106" y="85"/>
                    <a:pt x="107" y="86"/>
                  </a:cubicBezTo>
                  <a:cubicBezTo>
                    <a:pt x="107" y="85"/>
                    <a:pt x="106" y="84"/>
                    <a:pt x="106" y="83"/>
                  </a:cubicBezTo>
                  <a:cubicBezTo>
                    <a:pt x="106" y="83"/>
                    <a:pt x="104" y="82"/>
                    <a:pt x="105" y="83"/>
                  </a:cubicBezTo>
                  <a:close/>
                  <a:moveTo>
                    <a:pt x="16" y="148"/>
                  </a:moveTo>
                  <a:cubicBezTo>
                    <a:pt x="17" y="143"/>
                    <a:pt x="17" y="143"/>
                    <a:pt x="17" y="143"/>
                  </a:cubicBezTo>
                  <a:cubicBezTo>
                    <a:pt x="18" y="142"/>
                    <a:pt x="17" y="143"/>
                    <a:pt x="17" y="143"/>
                  </a:cubicBezTo>
                  <a:lnTo>
                    <a:pt x="16" y="148"/>
                  </a:lnTo>
                  <a:close/>
                  <a:moveTo>
                    <a:pt x="110" y="32"/>
                  </a:moveTo>
                  <a:cubicBezTo>
                    <a:pt x="111" y="33"/>
                    <a:pt x="111" y="33"/>
                    <a:pt x="111" y="33"/>
                  </a:cubicBezTo>
                  <a:cubicBezTo>
                    <a:pt x="111" y="33"/>
                    <a:pt x="111" y="33"/>
                    <a:pt x="111" y="33"/>
                  </a:cubicBezTo>
                  <a:cubicBezTo>
                    <a:pt x="111" y="34"/>
                    <a:pt x="111" y="34"/>
                    <a:pt x="111" y="34"/>
                  </a:cubicBezTo>
                  <a:cubicBezTo>
                    <a:pt x="111" y="34"/>
                    <a:pt x="111" y="34"/>
                    <a:pt x="111" y="34"/>
                  </a:cubicBezTo>
                  <a:cubicBezTo>
                    <a:pt x="112" y="35"/>
                    <a:pt x="112" y="35"/>
                    <a:pt x="112" y="35"/>
                  </a:cubicBezTo>
                  <a:cubicBezTo>
                    <a:pt x="112" y="35"/>
                    <a:pt x="112" y="36"/>
                    <a:pt x="112" y="36"/>
                  </a:cubicBezTo>
                  <a:cubicBezTo>
                    <a:pt x="113" y="37"/>
                    <a:pt x="113" y="38"/>
                    <a:pt x="114" y="39"/>
                  </a:cubicBezTo>
                  <a:cubicBezTo>
                    <a:pt x="115" y="38"/>
                    <a:pt x="114" y="38"/>
                    <a:pt x="113" y="37"/>
                  </a:cubicBezTo>
                  <a:cubicBezTo>
                    <a:pt x="113" y="37"/>
                    <a:pt x="113" y="36"/>
                    <a:pt x="112" y="36"/>
                  </a:cubicBezTo>
                  <a:cubicBezTo>
                    <a:pt x="112" y="35"/>
                    <a:pt x="112" y="35"/>
                    <a:pt x="112" y="35"/>
                  </a:cubicBezTo>
                  <a:cubicBezTo>
                    <a:pt x="111" y="34"/>
                    <a:pt x="111" y="34"/>
                    <a:pt x="111" y="34"/>
                  </a:cubicBezTo>
                  <a:cubicBezTo>
                    <a:pt x="111" y="34"/>
                    <a:pt x="111" y="34"/>
                    <a:pt x="111" y="34"/>
                  </a:cubicBezTo>
                  <a:cubicBezTo>
                    <a:pt x="111" y="33"/>
                    <a:pt x="111" y="33"/>
                    <a:pt x="111" y="33"/>
                  </a:cubicBezTo>
                  <a:cubicBezTo>
                    <a:pt x="111" y="33"/>
                    <a:pt x="111" y="33"/>
                    <a:pt x="111" y="33"/>
                  </a:cubicBezTo>
                  <a:lnTo>
                    <a:pt x="110" y="32"/>
                  </a:lnTo>
                  <a:close/>
                  <a:moveTo>
                    <a:pt x="103" y="66"/>
                  </a:moveTo>
                  <a:cubicBezTo>
                    <a:pt x="103" y="68"/>
                    <a:pt x="104" y="69"/>
                    <a:pt x="105" y="70"/>
                  </a:cubicBezTo>
                  <a:cubicBezTo>
                    <a:pt x="105" y="71"/>
                    <a:pt x="105" y="70"/>
                    <a:pt x="105" y="69"/>
                  </a:cubicBezTo>
                  <a:cubicBezTo>
                    <a:pt x="104" y="68"/>
                    <a:pt x="103" y="67"/>
                    <a:pt x="103" y="66"/>
                  </a:cubicBezTo>
                  <a:close/>
                  <a:moveTo>
                    <a:pt x="89" y="110"/>
                  </a:moveTo>
                  <a:cubicBezTo>
                    <a:pt x="89" y="110"/>
                    <a:pt x="89" y="110"/>
                    <a:pt x="89" y="110"/>
                  </a:cubicBezTo>
                  <a:cubicBezTo>
                    <a:pt x="89" y="110"/>
                    <a:pt x="89" y="110"/>
                    <a:pt x="89" y="110"/>
                  </a:cubicBezTo>
                  <a:cubicBezTo>
                    <a:pt x="91" y="114"/>
                    <a:pt x="91" y="114"/>
                    <a:pt x="91" y="114"/>
                  </a:cubicBezTo>
                  <a:cubicBezTo>
                    <a:pt x="91" y="114"/>
                    <a:pt x="92" y="113"/>
                    <a:pt x="91" y="112"/>
                  </a:cubicBezTo>
                  <a:cubicBezTo>
                    <a:pt x="90" y="112"/>
                    <a:pt x="90" y="111"/>
                    <a:pt x="89" y="110"/>
                  </a:cubicBezTo>
                  <a:cubicBezTo>
                    <a:pt x="89" y="110"/>
                    <a:pt x="89" y="110"/>
                    <a:pt x="89" y="110"/>
                  </a:cubicBezTo>
                  <a:close/>
                  <a:moveTo>
                    <a:pt x="87" y="121"/>
                  </a:moveTo>
                  <a:cubicBezTo>
                    <a:pt x="86" y="120"/>
                    <a:pt x="85" y="118"/>
                    <a:pt x="84" y="117"/>
                  </a:cubicBezTo>
                  <a:cubicBezTo>
                    <a:pt x="84" y="116"/>
                    <a:pt x="84" y="118"/>
                    <a:pt x="84" y="118"/>
                  </a:cubicBezTo>
                  <a:cubicBezTo>
                    <a:pt x="85" y="119"/>
                    <a:pt x="85" y="119"/>
                    <a:pt x="86" y="120"/>
                  </a:cubicBezTo>
                  <a:cubicBezTo>
                    <a:pt x="86" y="120"/>
                    <a:pt x="88" y="122"/>
                    <a:pt x="87" y="121"/>
                  </a:cubicBezTo>
                  <a:close/>
                  <a:moveTo>
                    <a:pt x="78" y="182"/>
                  </a:moveTo>
                  <a:cubicBezTo>
                    <a:pt x="78" y="183"/>
                    <a:pt x="79" y="185"/>
                    <a:pt x="80" y="186"/>
                  </a:cubicBezTo>
                  <a:cubicBezTo>
                    <a:pt x="80" y="185"/>
                    <a:pt x="82" y="186"/>
                    <a:pt x="81" y="185"/>
                  </a:cubicBezTo>
                  <a:cubicBezTo>
                    <a:pt x="80" y="184"/>
                    <a:pt x="79" y="183"/>
                    <a:pt x="78" y="182"/>
                  </a:cubicBezTo>
                  <a:close/>
                  <a:moveTo>
                    <a:pt x="89" y="181"/>
                  </a:moveTo>
                  <a:cubicBezTo>
                    <a:pt x="90" y="182"/>
                    <a:pt x="90" y="183"/>
                    <a:pt x="91" y="184"/>
                  </a:cubicBezTo>
                  <a:cubicBezTo>
                    <a:pt x="92" y="184"/>
                    <a:pt x="92" y="186"/>
                    <a:pt x="94" y="185"/>
                  </a:cubicBezTo>
                  <a:cubicBezTo>
                    <a:pt x="93" y="184"/>
                    <a:pt x="90" y="182"/>
                    <a:pt x="89" y="181"/>
                  </a:cubicBezTo>
                  <a:close/>
                  <a:moveTo>
                    <a:pt x="48" y="131"/>
                  </a:moveTo>
                  <a:cubicBezTo>
                    <a:pt x="46" y="137"/>
                    <a:pt x="46" y="137"/>
                    <a:pt x="46" y="137"/>
                  </a:cubicBezTo>
                  <a:cubicBezTo>
                    <a:pt x="46" y="137"/>
                    <a:pt x="47" y="137"/>
                    <a:pt x="47" y="137"/>
                  </a:cubicBezTo>
                  <a:cubicBezTo>
                    <a:pt x="47" y="135"/>
                    <a:pt x="48" y="133"/>
                    <a:pt x="48" y="131"/>
                  </a:cubicBezTo>
                  <a:close/>
                  <a:moveTo>
                    <a:pt x="84" y="120"/>
                  </a:moveTo>
                  <a:cubicBezTo>
                    <a:pt x="85" y="122"/>
                    <a:pt x="86" y="124"/>
                    <a:pt x="87" y="125"/>
                  </a:cubicBezTo>
                  <a:cubicBezTo>
                    <a:pt x="89" y="124"/>
                    <a:pt x="86" y="123"/>
                    <a:pt x="86" y="123"/>
                  </a:cubicBezTo>
                  <a:cubicBezTo>
                    <a:pt x="85" y="122"/>
                    <a:pt x="85" y="121"/>
                    <a:pt x="84" y="120"/>
                  </a:cubicBezTo>
                  <a:close/>
                  <a:moveTo>
                    <a:pt x="80" y="130"/>
                  </a:moveTo>
                  <a:cubicBezTo>
                    <a:pt x="79" y="131"/>
                    <a:pt x="79" y="131"/>
                    <a:pt x="79" y="131"/>
                  </a:cubicBezTo>
                  <a:cubicBezTo>
                    <a:pt x="80" y="132"/>
                    <a:pt x="82" y="134"/>
                    <a:pt x="83" y="135"/>
                  </a:cubicBezTo>
                  <a:cubicBezTo>
                    <a:pt x="82" y="133"/>
                    <a:pt x="81" y="131"/>
                    <a:pt x="80" y="130"/>
                  </a:cubicBezTo>
                  <a:close/>
                  <a:moveTo>
                    <a:pt x="102" y="60"/>
                  </a:moveTo>
                  <a:cubicBezTo>
                    <a:pt x="103" y="60"/>
                    <a:pt x="103" y="60"/>
                    <a:pt x="103" y="60"/>
                  </a:cubicBezTo>
                  <a:cubicBezTo>
                    <a:pt x="103" y="62"/>
                    <a:pt x="105" y="64"/>
                    <a:pt x="106" y="66"/>
                  </a:cubicBezTo>
                  <a:cubicBezTo>
                    <a:pt x="107" y="67"/>
                    <a:pt x="107" y="65"/>
                    <a:pt x="106" y="65"/>
                  </a:cubicBezTo>
                  <a:cubicBezTo>
                    <a:pt x="103" y="60"/>
                    <a:pt x="103" y="60"/>
                    <a:pt x="103" y="60"/>
                  </a:cubicBezTo>
                  <a:lnTo>
                    <a:pt x="102" y="60"/>
                  </a:lnTo>
                  <a:close/>
                  <a:moveTo>
                    <a:pt x="90" y="104"/>
                  </a:moveTo>
                  <a:cubicBezTo>
                    <a:pt x="90" y="106"/>
                    <a:pt x="92" y="108"/>
                    <a:pt x="93" y="109"/>
                  </a:cubicBezTo>
                  <a:cubicBezTo>
                    <a:pt x="93" y="109"/>
                    <a:pt x="93" y="108"/>
                    <a:pt x="93" y="107"/>
                  </a:cubicBezTo>
                  <a:cubicBezTo>
                    <a:pt x="92" y="106"/>
                    <a:pt x="91" y="105"/>
                    <a:pt x="90" y="104"/>
                  </a:cubicBezTo>
                  <a:close/>
                  <a:moveTo>
                    <a:pt x="93" y="105"/>
                  </a:moveTo>
                  <a:cubicBezTo>
                    <a:pt x="92" y="104"/>
                    <a:pt x="91" y="102"/>
                    <a:pt x="90" y="100"/>
                  </a:cubicBezTo>
                  <a:cubicBezTo>
                    <a:pt x="89" y="99"/>
                    <a:pt x="89" y="101"/>
                    <a:pt x="90" y="101"/>
                  </a:cubicBezTo>
                  <a:cubicBezTo>
                    <a:pt x="90" y="103"/>
                    <a:pt x="92" y="104"/>
                    <a:pt x="93" y="105"/>
                  </a:cubicBezTo>
                  <a:close/>
                  <a:moveTo>
                    <a:pt x="100" y="172"/>
                  </a:moveTo>
                  <a:cubicBezTo>
                    <a:pt x="104" y="177"/>
                    <a:pt x="104" y="177"/>
                    <a:pt x="104" y="177"/>
                  </a:cubicBezTo>
                  <a:cubicBezTo>
                    <a:pt x="104" y="177"/>
                    <a:pt x="105" y="175"/>
                    <a:pt x="104" y="175"/>
                  </a:cubicBezTo>
                  <a:cubicBezTo>
                    <a:pt x="103" y="174"/>
                    <a:pt x="102" y="172"/>
                    <a:pt x="101" y="171"/>
                  </a:cubicBezTo>
                  <a:cubicBezTo>
                    <a:pt x="100" y="171"/>
                    <a:pt x="100" y="172"/>
                    <a:pt x="100" y="172"/>
                  </a:cubicBezTo>
                  <a:close/>
                  <a:moveTo>
                    <a:pt x="105" y="53"/>
                  </a:moveTo>
                  <a:cubicBezTo>
                    <a:pt x="105" y="53"/>
                    <a:pt x="105" y="53"/>
                    <a:pt x="105" y="53"/>
                  </a:cubicBezTo>
                  <a:cubicBezTo>
                    <a:pt x="106" y="55"/>
                    <a:pt x="107" y="57"/>
                    <a:pt x="108" y="58"/>
                  </a:cubicBezTo>
                  <a:cubicBezTo>
                    <a:pt x="108" y="58"/>
                    <a:pt x="108" y="59"/>
                    <a:pt x="109" y="59"/>
                  </a:cubicBezTo>
                  <a:cubicBezTo>
                    <a:pt x="109" y="56"/>
                    <a:pt x="107" y="55"/>
                    <a:pt x="105" y="53"/>
                  </a:cubicBezTo>
                  <a:close/>
                  <a:moveTo>
                    <a:pt x="75" y="144"/>
                  </a:moveTo>
                  <a:cubicBezTo>
                    <a:pt x="75" y="144"/>
                    <a:pt x="75" y="144"/>
                    <a:pt x="75" y="144"/>
                  </a:cubicBezTo>
                  <a:cubicBezTo>
                    <a:pt x="85" y="145"/>
                    <a:pt x="85" y="145"/>
                    <a:pt x="85" y="145"/>
                  </a:cubicBezTo>
                  <a:lnTo>
                    <a:pt x="75" y="144"/>
                  </a:lnTo>
                  <a:close/>
                  <a:moveTo>
                    <a:pt x="93" y="91"/>
                  </a:moveTo>
                  <a:cubicBezTo>
                    <a:pt x="94" y="93"/>
                    <a:pt x="95" y="95"/>
                    <a:pt x="97" y="96"/>
                  </a:cubicBezTo>
                  <a:cubicBezTo>
                    <a:pt x="97" y="96"/>
                    <a:pt x="97" y="95"/>
                    <a:pt x="97" y="95"/>
                  </a:cubicBezTo>
                  <a:cubicBezTo>
                    <a:pt x="96" y="93"/>
                    <a:pt x="95" y="92"/>
                    <a:pt x="94" y="91"/>
                  </a:cubicBezTo>
                  <a:cubicBezTo>
                    <a:pt x="94" y="91"/>
                    <a:pt x="93" y="91"/>
                    <a:pt x="93" y="91"/>
                  </a:cubicBezTo>
                  <a:close/>
                  <a:moveTo>
                    <a:pt x="102" y="153"/>
                  </a:moveTo>
                  <a:cubicBezTo>
                    <a:pt x="104" y="155"/>
                    <a:pt x="106" y="157"/>
                    <a:pt x="107" y="158"/>
                  </a:cubicBezTo>
                  <a:cubicBezTo>
                    <a:pt x="107" y="158"/>
                    <a:pt x="108" y="157"/>
                    <a:pt x="107" y="157"/>
                  </a:cubicBezTo>
                  <a:cubicBezTo>
                    <a:pt x="103" y="153"/>
                    <a:pt x="103" y="153"/>
                    <a:pt x="103" y="153"/>
                  </a:cubicBezTo>
                  <a:cubicBezTo>
                    <a:pt x="102" y="152"/>
                    <a:pt x="102" y="153"/>
                    <a:pt x="102" y="153"/>
                  </a:cubicBezTo>
                  <a:close/>
                  <a:moveTo>
                    <a:pt x="89" y="184"/>
                  </a:moveTo>
                  <a:cubicBezTo>
                    <a:pt x="89" y="184"/>
                    <a:pt x="89" y="184"/>
                    <a:pt x="89" y="184"/>
                  </a:cubicBezTo>
                  <a:cubicBezTo>
                    <a:pt x="88" y="183"/>
                    <a:pt x="87" y="181"/>
                    <a:pt x="86" y="180"/>
                  </a:cubicBezTo>
                  <a:cubicBezTo>
                    <a:pt x="85" y="179"/>
                    <a:pt x="84" y="179"/>
                    <a:pt x="83" y="179"/>
                  </a:cubicBezTo>
                  <a:cubicBezTo>
                    <a:pt x="85" y="181"/>
                    <a:pt x="87" y="183"/>
                    <a:pt x="89" y="184"/>
                  </a:cubicBezTo>
                  <a:close/>
                  <a:moveTo>
                    <a:pt x="39" y="175"/>
                  </a:moveTo>
                  <a:cubicBezTo>
                    <a:pt x="41" y="177"/>
                    <a:pt x="43" y="179"/>
                    <a:pt x="45" y="181"/>
                  </a:cubicBezTo>
                  <a:cubicBezTo>
                    <a:pt x="43" y="179"/>
                    <a:pt x="41" y="176"/>
                    <a:pt x="39" y="174"/>
                  </a:cubicBezTo>
                  <a:cubicBezTo>
                    <a:pt x="39" y="174"/>
                    <a:pt x="38" y="174"/>
                    <a:pt x="39" y="175"/>
                  </a:cubicBezTo>
                  <a:close/>
                  <a:moveTo>
                    <a:pt x="97" y="77"/>
                  </a:moveTo>
                  <a:cubicBezTo>
                    <a:pt x="98" y="80"/>
                    <a:pt x="100" y="82"/>
                    <a:pt x="101" y="84"/>
                  </a:cubicBezTo>
                  <a:cubicBezTo>
                    <a:pt x="101" y="83"/>
                    <a:pt x="102" y="83"/>
                    <a:pt x="101" y="82"/>
                  </a:cubicBezTo>
                  <a:lnTo>
                    <a:pt x="97" y="77"/>
                  </a:lnTo>
                  <a:close/>
                  <a:moveTo>
                    <a:pt x="96" y="185"/>
                  </a:moveTo>
                  <a:cubicBezTo>
                    <a:pt x="93" y="182"/>
                    <a:pt x="93" y="182"/>
                    <a:pt x="93" y="182"/>
                  </a:cubicBezTo>
                  <a:cubicBezTo>
                    <a:pt x="93" y="181"/>
                    <a:pt x="92" y="180"/>
                    <a:pt x="90" y="180"/>
                  </a:cubicBezTo>
                  <a:cubicBezTo>
                    <a:pt x="94" y="183"/>
                    <a:pt x="94" y="183"/>
                    <a:pt x="94" y="183"/>
                  </a:cubicBezTo>
                  <a:cubicBezTo>
                    <a:pt x="95" y="184"/>
                    <a:pt x="97" y="185"/>
                    <a:pt x="96" y="185"/>
                  </a:cubicBezTo>
                  <a:close/>
                  <a:moveTo>
                    <a:pt x="43" y="176"/>
                  </a:moveTo>
                  <a:cubicBezTo>
                    <a:pt x="44" y="177"/>
                    <a:pt x="44" y="177"/>
                    <a:pt x="44" y="177"/>
                  </a:cubicBezTo>
                  <a:cubicBezTo>
                    <a:pt x="45" y="179"/>
                    <a:pt x="46" y="180"/>
                    <a:pt x="48" y="182"/>
                  </a:cubicBezTo>
                  <a:cubicBezTo>
                    <a:pt x="48" y="182"/>
                    <a:pt x="49" y="183"/>
                    <a:pt x="50" y="183"/>
                  </a:cubicBezTo>
                  <a:cubicBezTo>
                    <a:pt x="44" y="177"/>
                    <a:pt x="44" y="177"/>
                    <a:pt x="44" y="177"/>
                  </a:cubicBezTo>
                  <a:lnTo>
                    <a:pt x="43" y="176"/>
                  </a:lnTo>
                  <a:close/>
                  <a:moveTo>
                    <a:pt x="91" y="98"/>
                  </a:moveTo>
                  <a:cubicBezTo>
                    <a:pt x="94" y="104"/>
                    <a:pt x="94" y="104"/>
                    <a:pt x="94" y="104"/>
                  </a:cubicBezTo>
                  <a:cubicBezTo>
                    <a:pt x="94" y="103"/>
                    <a:pt x="95" y="102"/>
                    <a:pt x="95" y="102"/>
                  </a:cubicBezTo>
                  <a:cubicBezTo>
                    <a:pt x="94" y="101"/>
                    <a:pt x="93" y="99"/>
                    <a:pt x="91" y="98"/>
                  </a:cubicBezTo>
                  <a:cubicBezTo>
                    <a:pt x="91" y="97"/>
                    <a:pt x="90" y="97"/>
                    <a:pt x="91" y="98"/>
                  </a:cubicBezTo>
                  <a:close/>
                  <a:moveTo>
                    <a:pt x="85" y="114"/>
                  </a:moveTo>
                  <a:cubicBezTo>
                    <a:pt x="86" y="116"/>
                    <a:pt x="88" y="119"/>
                    <a:pt x="89" y="121"/>
                  </a:cubicBezTo>
                  <a:cubicBezTo>
                    <a:pt x="89" y="121"/>
                    <a:pt x="90" y="119"/>
                    <a:pt x="89" y="119"/>
                  </a:cubicBezTo>
                  <a:cubicBezTo>
                    <a:pt x="88" y="118"/>
                    <a:pt x="87" y="116"/>
                    <a:pt x="85" y="114"/>
                  </a:cubicBezTo>
                  <a:cubicBezTo>
                    <a:pt x="85" y="114"/>
                    <a:pt x="84" y="113"/>
                    <a:pt x="85" y="114"/>
                  </a:cubicBezTo>
                  <a:close/>
                  <a:moveTo>
                    <a:pt x="81" y="126"/>
                  </a:moveTo>
                  <a:cubicBezTo>
                    <a:pt x="82" y="128"/>
                    <a:pt x="84" y="130"/>
                    <a:pt x="85" y="131"/>
                  </a:cubicBezTo>
                  <a:cubicBezTo>
                    <a:pt x="86" y="131"/>
                    <a:pt x="86" y="130"/>
                    <a:pt x="86" y="130"/>
                  </a:cubicBezTo>
                  <a:cubicBezTo>
                    <a:pt x="81" y="125"/>
                    <a:pt x="81" y="125"/>
                    <a:pt x="81" y="125"/>
                  </a:cubicBezTo>
                  <a:cubicBezTo>
                    <a:pt x="81" y="125"/>
                    <a:pt x="81" y="126"/>
                    <a:pt x="81" y="126"/>
                  </a:cubicBezTo>
                  <a:close/>
                  <a:moveTo>
                    <a:pt x="78" y="179"/>
                  </a:moveTo>
                  <a:cubicBezTo>
                    <a:pt x="79" y="181"/>
                    <a:pt x="81" y="183"/>
                    <a:pt x="83" y="184"/>
                  </a:cubicBezTo>
                  <a:cubicBezTo>
                    <a:pt x="83" y="185"/>
                    <a:pt x="84" y="186"/>
                    <a:pt x="85" y="185"/>
                  </a:cubicBezTo>
                  <a:cubicBezTo>
                    <a:pt x="79" y="179"/>
                    <a:pt x="79" y="179"/>
                    <a:pt x="79" y="179"/>
                  </a:cubicBezTo>
                  <a:cubicBezTo>
                    <a:pt x="78" y="179"/>
                    <a:pt x="77" y="179"/>
                    <a:pt x="78" y="179"/>
                  </a:cubicBezTo>
                  <a:close/>
                  <a:moveTo>
                    <a:pt x="50" y="176"/>
                  </a:moveTo>
                  <a:cubicBezTo>
                    <a:pt x="51" y="179"/>
                    <a:pt x="53" y="180"/>
                    <a:pt x="55" y="183"/>
                  </a:cubicBezTo>
                  <a:cubicBezTo>
                    <a:pt x="56" y="184"/>
                    <a:pt x="57" y="183"/>
                    <a:pt x="58" y="184"/>
                  </a:cubicBezTo>
                  <a:cubicBezTo>
                    <a:pt x="50" y="176"/>
                    <a:pt x="50" y="176"/>
                    <a:pt x="50" y="176"/>
                  </a:cubicBezTo>
                  <a:cubicBezTo>
                    <a:pt x="50" y="176"/>
                    <a:pt x="50" y="176"/>
                    <a:pt x="50" y="176"/>
                  </a:cubicBezTo>
                  <a:close/>
                  <a:moveTo>
                    <a:pt x="82" y="123"/>
                  </a:moveTo>
                  <a:cubicBezTo>
                    <a:pt x="82" y="124"/>
                    <a:pt x="82" y="124"/>
                    <a:pt x="82" y="124"/>
                  </a:cubicBezTo>
                  <a:cubicBezTo>
                    <a:pt x="83" y="125"/>
                    <a:pt x="85" y="127"/>
                    <a:pt x="87" y="128"/>
                  </a:cubicBezTo>
                  <a:cubicBezTo>
                    <a:pt x="83" y="123"/>
                    <a:pt x="83" y="123"/>
                    <a:pt x="83" y="123"/>
                  </a:cubicBezTo>
                  <a:cubicBezTo>
                    <a:pt x="83" y="122"/>
                    <a:pt x="83" y="121"/>
                    <a:pt x="82" y="122"/>
                  </a:cubicBezTo>
                  <a:cubicBezTo>
                    <a:pt x="82" y="122"/>
                    <a:pt x="82" y="123"/>
                    <a:pt x="82" y="123"/>
                  </a:cubicBezTo>
                  <a:close/>
                  <a:moveTo>
                    <a:pt x="107" y="43"/>
                  </a:moveTo>
                  <a:cubicBezTo>
                    <a:pt x="108" y="45"/>
                    <a:pt x="109" y="48"/>
                    <a:pt x="111" y="51"/>
                  </a:cubicBezTo>
                  <a:cubicBezTo>
                    <a:pt x="111" y="50"/>
                    <a:pt x="112" y="49"/>
                    <a:pt x="111" y="49"/>
                  </a:cubicBezTo>
                  <a:lnTo>
                    <a:pt x="107" y="43"/>
                  </a:lnTo>
                  <a:close/>
                  <a:moveTo>
                    <a:pt x="45" y="176"/>
                  </a:moveTo>
                  <a:cubicBezTo>
                    <a:pt x="47" y="178"/>
                    <a:pt x="50" y="180"/>
                    <a:pt x="52" y="182"/>
                  </a:cubicBezTo>
                  <a:cubicBezTo>
                    <a:pt x="52" y="182"/>
                    <a:pt x="53" y="183"/>
                    <a:pt x="52" y="182"/>
                  </a:cubicBezTo>
                  <a:cubicBezTo>
                    <a:pt x="51" y="181"/>
                    <a:pt x="49" y="178"/>
                    <a:pt x="47" y="176"/>
                  </a:cubicBezTo>
                  <a:cubicBezTo>
                    <a:pt x="47" y="176"/>
                    <a:pt x="46" y="175"/>
                    <a:pt x="46" y="176"/>
                  </a:cubicBezTo>
                  <a:cubicBezTo>
                    <a:pt x="45" y="175"/>
                    <a:pt x="44" y="175"/>
                    <a:pt x="45" y="176"/>
                  </a:cubicBezTo>
                  <a:close/>
                  <a:moveTo>
                    <a:pt x="101" y="161"/>
                  </a:moveTo>
                  <a:cubicBezTo>
                    <a:pt x="102" y="163"/>
                    <a:pt x="104" y="165"/>
                    <a:pt x="106" y="167"/>
                  </a:cubicBezTo>
                  <a:cubicBezTo>
                    <a:pt x="106" y="167"/>
                    <a:pt x="106" y="165"/>
                    <a:pt x="106" y="165"/>
                  </a:cubicBezTo>
                  <a:cubicBezTo>
                    <a:pt x="104" y="163"/>
                    <a:pt x="102" y="161"/>
                    <a:pt x="101" y="159"/>
                  </a:cubicBezTo>
                  <a:cubicBezTo>
                    <a:pt x="101" y="160"/>
                    <a:pt x="101" y="161"/>
                    <a:pt x="101" y="161"/>
                  </a:cubicBezTo>
                  <a:close/>
                  <a:moveTo>
                    <a:pt x="86" y="111"/>
                  </a:moveTo>
                  <a:cubicBezTo>
                    <a:pt x="86" y="111"/>
                    <a:pt x="85" y="112"/>
                    <a:pt x="85" y="112"/>
                  </a:cubicBezTo>
                  <a:cubicBezTo>
                    <a:pt x="87" y="114"/>
                    <a:pt x="89" y="115"/>
                    <a:pt x="90" y="117"/>
                  </a:cubicBezTo>
                  <a:cubicBezTo>
                    <a:pt x="90" y="117"/>
                    <a:pt x="90" y="116"/>
                    <a:pt x="90" y="116"/>
                  </a:cubicBezTo>
                  <a:cubicBezTo>
                    <a:pt x="89" y="114"/>
                    <a:pt x="87" y="112"/>
                    <a:pt x="86" y="109"/>
                  </a:cubicBezTo>
                  <a:cubicBezTo>
                    <a:pt x="86" y="110"/>
                    <a:pt x="86" y="110"/>
                    <a:pt x="86" y="111"/>
                  </a:cubicBezTo>
                  <a:close/>
                  <a:moveTo>
                    <a:pt x="70" y="184"/>
                  </a:moveTo>
                  <a:cubicBezTo>
                    <a:pt x="70" y="185"/>
                    <a:pt x="72" y="187"/>
                    <a:pt x="74" y="186"/>
                  </a:cubicBezTo>
                  <a:cubicBezTo>
                    <a:pt x="65" y="177"/>
                    <a:pt x="65" y="177"/>
                    <a:pt x="65" y="177"/>
                  </a:cubicBezTo>
                  <a:lnTo>
                    <a:pt x="70" y="184"/>
                  </a:lnTo>
                  <a:close/>
                  <a:moveTo>
                    <a:pt x="100" y="66"/>
                  </a:moveTo>
                  <a:cubicBezTo>
                    <a:pt x="100" y="66"/>
                    <a:pt x="100" y="66"/>
                    <a:pt x="99" y="66"/>
                  </a:cubicBezTo>
                  <a:cubicBezTo>
                    <a:pt x="99" y="67"/>
                    <a:pt x="99" y="68"/>
                    <a:pt x="99" y="68"/>
                  </a:cubicBezTo>
                  <a:cubicBezTo>
                    <a:pt x="101" y="70"/>
                    <a:pt x="103" y="72"/>
                    <a:pt x="104" y="74"/>
                  </a:cubicBezTo>
                  <a:cubicBezTo>
                    <a:pt x="104" y="73"/>
                    <a:pt x="104" y="73"/>
                    <a:pt x="104" y="73"/>
                  </a:cubicBezTo>
                  <a:cubicBezTo>
                    <a:pt x="100" y="67"/>
                    <a:pt x="100" y="67"/>
                    <a:pt x="100" y="67"/>
                  </a:cubicBezTo>
                  <a:cubicBezTo>
                    <a:pt x="100" y="66"/>
                    <a:pt x="100" y="65"/>
                    <a:pt x="100" y="66"/>
                  </a:cubicBezTo>
                  <a:close/>
                  <a:moveTo>
                    <a:pt x="52" y="176"/>
                  </a:moveTo>
                  <a:cubicBezTo>
                    <a:pt x="54" y="178"/>
                    <a:pt x="57" y="181"/>
                    <a:pt x="59" y="182"/>
                  </a:cubicBezTo>
                  <a:cubicBezTo>
                    <a:pt x="58" y="180"/>
                    <a:pt x="56" y="178"/>
                    <a:pt x="55" y="176"/>
                  </a:cubicBezTo>
                  <a:cubicBezTo>
                    <a:pt x="55" y="176"/>
                    <a:pt x="53" y="175"/>
                    <a:pt x="52" y="176"/>
                  </a:cubicBezTo>
                  <a:close/>
                  <a:moveTo>
                    <a:pt x="92" y="92"/>
                  </a:moveTo>
                  <a:cubicBezTo>
                    <a:pt x="91" y="94"/>
                    <a:pt x="91" y="95"/>
                    <a:pt x="91" y="96"/>
                  </a:cubicBezTo>
                  <a:cubicBezTo>
                    <a:pt x="93" y="97"/>
                    <a:pt x="94" y="99"/>
                    <a:pt x="95" y="100"/>
                  </a:cubicBezTo>
                  <a:cubicBezTo>
                    <a:pt x="96" y="100"/>
                    <a:pt x="96" y="99"/>
                    <a:pt x="96" y="99"/>
                  </a:cubicBezTo>
                  <a:cubicBezTo>
                    <a:pt x="95" y="97"/>
                    <a:pt x="93" y="95"/>
                    <a:pt x="92" y="92"/>
                  </a:cubicBezTo>
                  <a:close/>
                  <a:moveTo>
                    <a:pt x="111" y="25"/>
                  </a:moveTo>
                  <a:cubicBezTo>
                    <a:pt x="111" y="26"/>
                    <a:pt x="110" y="27"/>
                    <a:pt x="111" y="28"/>
                  </a:cubicBezTo>
                  <a:cubicBezTo>
                    <a:pt x="112" y="30"/>
                    <a:pt x="114" y="33"/>
                    <a:pt x="116" y="34"/>
                  </a:cubicBezTo>
                  <a:cubicBezTo>
                    <a:pt x="114" y="31"/>
                    <a:pt x="113" y="28"/>
                    <a:pt x="111" y="25"/>
                  </a:cubicBezTo>
                  <a:close/>
                  <a:moveTo>
                    <a:pt x="96" y="79"/>
                  </a:moveTo>
                  <a:cubicBezTo>
                    <a:pt x="96" y="80"/>
                    <a:pt x="95" y="81"/>
                    <a:pt x="95" y="81"/>
                  </a:cubicBezTo>
                  <a:cubicBezTo>
                    <a:pt x="96" y="83"/>
                    <a:pt x="98" y="85"/>
                    <a:pt x="99" y="87"/>
                  </a:cubicBezTo>
                  <a:cubicBezTo>
                    <a:pt x="100" y="88"/>
                    <a:pt x="100" y="86"/>
                    <a:pt x="100" y="86"/>
                  </a:cubicBezTo>
                  <a:cubicBezTo>
                    <a:pt x="99" y="84"/>
                    <a:pt x="97" y="82"/>
                    <a:pt x="96" y="78"/>
                  </a:cubicBezTo>
                  <a:cubicBezTo>
                    <a:pt x="96" y="78"/>
                    <a:pt x="96" y="79"/>
                    <a:pt x="96" y="79"/>
                  </a:cubicBezTo>
                  <a:close/>
                  <a:moveTo>
                    <a:pt x="30" y="174"/>
                  </a:moveTo>
                  <a:cubicBezTo>
                    <a:pt x="33" y="177"/>
                    <a:pt x="35" y="181"/>
                    <a:pt x="38" y="183"/>
                  </a:cubicBezTo>
                  <a:cubicBezTo>
                    <a:pt x="39" y="183"/>
                    <a:pt x="40" y="183"/>
                    <a:pt x="40" y="183"/>
                  </a:cubicBezTo>
                  <a:cubicBezTo>
                    <a:pt x="37" y="180"/>
                    <a:pt x="34" y="177"/>
                    <a:pt x="31" y="174"/>
                  </a:cubicBezTo>
                  <a:cubicBezTo>
                    <a:pt x="31" y="174"/>
                    <a:pt x="31" y="174"/>
                    <a:pt x="30" y="174"/>
                  </a:cubicBezTo>
                  <a:close/>
                  <a:moveTo>
                    <a:pt x="94" y="86"/>
                  </a:moveTo>
                  <a:cubicBezTo>
                    <a:pt x="94" y="87"/>
                    <a:pt x="93" y="88"/>
                    <a:pt x="93" y="88"/>
                  </a:cubicBezTo>
                  <a:cubicBezTo>
                    <a:pt x="95" y="90"/>
                    <a:pt x="96" y="92"/>
                    <a:pt x="98" y="94"/>
                  </a:cubicBezTo>
                  <a:cubicBezTo>
                    <a:pt x="98" y="93"/>
                    <a:pt x="98" y="92"/>
                    <a:pt x="98" y="92"/>
                  </a:cubicBezTo>
                  <a:cubicBezTo>
                    <a:pt x="97" y="90"/>
                    <a:pt x="96" y="88"/>
                    <a:pt x="94" y="85"/>
                  </a:cubicBezTo>
                  <a:cubicBezTo>
                    <a:pt x="94" y="85"/>
                    <a:pt x="94" y="85"/>
                    <a:pt x="94" y="86"/>
                  </a:cubicBezTo>
                  <a:close/>
                  <a:moveTo>
                    <a:pt x="67" y="184"/>
                  </a:moveTo>
                  <a:cubicBezTo>
                    <a:pt x="67" y="184"/>
                    <a:pt x="67" y="183"/>
                    <a:pt x="67" y="183"/>
                  </a:cubicBezTo>
                  <a:cubicBezTo>
                    <a:pt x="65" y="181"/>
                    <a:pt x="64" y="179"/>
                    <a:pt x="63" y="177"/>
                  </a:cubicBezTo>
                  <a:cubicBezTo>
                    <a:pt x="62" y="176"/>
                    <a:pt x="60" y="177"/>
                    <a:pt x="59" y="176"/>
                  </a:cubicBezTo>
                  <a:cubicBezTo>
                    <a:pt x="62" y="179"/>
                    <a:pt x="64" y="182"/>
                    <a:pt x="67" y="184"/>
                  </a:cubicBezTo>
                  <a:close/>
                  <a:moveTo>
                    <a:pt x="98" y="71"/>
                  </a:moveTo>
                  <a:cubicBezTo>
                    <a:pt x="98" y="72"/>
                    <a:pt x="97" y="72"/>
                    <a:pt x="97" y="72"/>
                  </a:cubicBezTo>
                  <a:cubicBezTo>
                    <a:pt x="98" y="73"/>
                    <a:pt x="97" y="74"/>
                    <a:pt x="97" y="75"/>
                  </a:cubicBezTo>
                  <a:cubicBezTo>
                    <a:pt x="99" y="76"/>
                    <a:pt x="100" y="79"/>
                    <a:pt x="102" y="80"/>
                  </a:cubicBezTo>
                  <a:cubicBezTo>
                    <a:pt x="102" y="80"/>
                    <a:pt x="103" y="79"/>
                    <a:pt x="102" y="79"/>
                  </a:cubicBezTo>
                  <a:cubicBezTo>
                    <a:pt x="101" y="77"/>
                    <a:pt x="100" y="74"/>
                    <a:pt x="98" y="71"/>
                  </a:cubicBezTo>
                  <a:close/>
                  <a:moveTo>
                    <a:pt x="24" y="172"/>
                  </a:moveTo>
                  <a:cubicBezTo>
                    <a:pt x="26" y="176"/>
                    <a:pt x="30" y="180"/>
                    <a:pt x="33" y="183"/>
                  </a:cubicBezTo>
                  <a:cubicBezTo>
                    <a:pt x="33" y="183"/>
                    <a:pt x="34" y="183"/>
                    <a:pt x="35" y="183"/>
                  </a:cubicBezTo>
                  <a:cubicBezTo>
                    <a:pt x="32" y="179"/>
                    <a:pt x="28" y="176"/>
                    <a:pt x="25" y="173"/>
                  </a:cubicBezTo>
                  <a:cubicBezTo>
                    <a:pt x="25" y="173"/>
                    <a:pt x="24" y="172"/>
                    <a:pt x="24" y="172"/>
                  </a:cubicBezTo>
                  <a:close/>
                  <a:moveTo>
                    <a:pt x="106" y="46"/>
                  </a:moveTo>
                  <a:cubicBezTo>
                    <a:pt x="106" y="47"/>
                    <a:pt x="105" y="49"/>
                    <a:pt x="105" y="49"/>
                  </a:cubicBezTo>
                  <a:cubicBezTo>
                    <a:pt x="106" y="51"/>
                    <a:pt x="108" y="53"/>
                    <a:pt x="110" y="55"/>
                  </a:cubicBezTo>
                  <a:cubicBezTo>
                    <a:pt x="109" y="55"/>
                    <a:pt x="110" y="54"/>
                    <a:pt x="110" y="54"/>
                  </a:cubicBezTo>
                  <a:cubicBezTo>
                    <a:pt x="106" y="46"/>
                    <a:pt x="106" y="46"/>
                    <a:pt x="106" y="46"/>
                  </a:cubicBezTo>
                  <a:cubicBezTo>
                    <a:pt x="106" y="45"/>
                    <a:pt x="106" y="46"/>
                    <a:pt x="106" y="46"/>
                  </a:cubicBezTo>
                  <a:close/>
                  <a:moveTo>
                    <a:pt x="103" y="55"/>
                  </a:moveTo>
                  <a:cubicBezTo>
                    <a:pt x="103" y="56"/>
                    <a:pt x="102" y="57"/>
                    <a:pt x="102" y="57"/>
                  </a:cubicBezTo>
                  <a:cubicBezTo>
                    <a:pt x="107" y="63"/>
                    <a:pt x="107" y="63"/>
                    <a:pt x="107" y="63"/>
                  </a:cubicBezTo>
                  <a:cubicBezTo>
                    <a:pt x="108" y="63"/>
                    <a:pt x="108" y="62"/>
                    <a:pt x="108" y="61"/>
                  </a:cubicBezTo>
                  <a:cubicBezTo>
                    <a:pt x="107" y="59"/>
                    <a:pt x="105" y="57"/>
                    <a:pt x="104" y="54"/>
                  </a:cubicBezTo>
                  <a:cubicBezTo>
                    <a:pt x="104" y="54"/>
                    <a:pt x="104" y="53"/>
                    <a:pt x="103" y="54"/>
                  </a:cubicBezTo>
                  <a:cubicBezTo>
                    <a:pt x="103" y="54"/>
                    <a:pt x="103" y="55"/>
                    <a:pt x="103" y="55"/>
                  </a:cubicBezTo>
                  <a:close/>
                  <a:moveTo>
                    <a:pt x="83" y="18"/>
                  </a:moveTo>
                  <a:cubicBezTo>
                    <a:pt x="76" y="18"/>
                    <a:pt x="76" y="18"/>
                    <a:pt x="76" y="18"/>
                  </a:cubicBezTo>
                  <a:cubicBezTo>
                    <a:pt x="85" y="18"/>
                    <a:pt x="95" y="18"/>
                    <a:pt x="103" y="18"/>
                  </a:cubicBezTo>
                  <a:cubicBezTo>
                    <a:pt x="97" y="17"/>
                    <a:pt x="90" y="17"/>
                    <a:pt x="83" y="18"/>
                  </a:cubicBezTo>
                  <a:close/>
                  <a:moveTo>
                    <a:pt x="112" y="23"/>
                  </a:moveTo>
                  <a:cubicBezTo>
                    <a:pt x="114" y="26"/>
                    <a:pt x="115" y="29"/>
                    <a:pt x="117" y="32"/>
                  </a:cubicBezTo>
                  <a:cubicBezTo>
                    <a:pt x="117" y="31"/>
                    <a:pt x="118" y="29"/>
                    <a:pt x="118" y="28"/>
                  </a:cubicBezTo>
                  <a:cubicBezTo>
                    <a:pt x="118" y="27"/>
                    <a:pt x="117" y="26"/>
                    <a:pt x="116" y="25"/>
                  </a:cubicBezTo>
                  <a:cubicBezTo>
                    <a:pt x="115" y="24"/>
                    <a:pt x="115" y="23"/>
                    <a:pt x="114" y="22"/>
                  </a:cubicBezTo>
                  <a:cubicBezTo>
                    <a:pt x="114" y="22"/>
                    <a:pt x="113" y="22"/>
                    <a:pt x="112" y="21"/>
                  </a:cubicBezTo>
                  <a:cubicBezTo>
                    <a:pt x="112" y="21"/>
                    <a:pt x="112" y="22"/>
                    <a:pt x="112" y="23"/>
                  </a:cubicBezTo>
                  <a:close/>
                  <a:moveTo>
                    <a:pt x="67" y="178"/>
                  </a:moveTo>
                  <a:cubicBezTo>
                    <a:pt x="75" y="186"/>
                    <a:pt x="75" y="186"/>
                    <a:pt x="75" y="186"/>
                  </a:cubicBezTo>
                  <a:cubicBezTo>
                    <a:pt x="76" y="187"/>
                    <a:pt x="78" y="186"/>
                    <a:pt x="79" y="186"/>
                  </a:cubicBezTo>
                  <a:cubicBezTo>
                    <a:pt x="77" y="184"/>
                    <a:pt x="76" y="183"/>
                    <a:pt x="75" y="182"/>
                  </a:cubicBezTo>
                  <a:cubicBezTo>
                    <a:pt x="74" y="179"/>
                    <a:pt x="71" y="177"/>
                    <a:pt x="67" y="178"/>
                  </a:cubicBezTo>
                  <a:close/>
                  <a:moveTo>
                    <a:pt x="52" y="42"/>
                  </a:moveTo>
                  <a:cubicBezTo>
                    <a:pt x="51" y="42"/>
                    <a:pt x="50" y="42"/>
                    <a:pt x="49" y="43"/>
                  </a:cubicBezTo>
                  <a:cubicBezTo>
                    <a:pt x="49" y="45"/>
                    <a:pt x="49" y="47"/>
                    <a:pt x="49" y="49"/>
                  </a:cubicBezTo>
                  <a:cubicBezTo>
                    <a:pt x="46" y="67"/>
                    <a:pt x="46" y="67"/>
                    <a:pt x="46" y="67"/>
                  </a:cubicBezTo>
                  <a:cubicBezTo>
                    <a:pt x="48" y="58"/>
                    <a:pt x="51" y="51"/>
                    <a:pt x="52" y="42"/>
                  </a:cubicBezTo>
                  <a:cubicBezTo>
                    <a:pt x="52" y="42"/>
                    <a:pt x="53" y="41"/>
                    <a:pt x="52" y="42"/>
                  </a:cubicBezTo>
                  <a:close/>
                  <a:moveTo>
                    <a:pt x="109" y="35"/>
                  </a:moveTo>
                  <a:cubicBezTo>
                    <a:pt x="107" y="41"/>
                    <a:pt x="107" y="41"/>
                    <a:pt x="107" y="41"/>
                  </a:cubicBezTo>
                  <a:cubicBezTo>
                    <a:pt x="109" y="42"/>
                    <a:pt x="110" y="44"/>
                    <a:pt x="112" y="46"/>
                  </a:cubicBezTo>
                  <a:cubicBezTo>
                    <a:pt x="112" y="46"/>
                    <a:pt x="112" y="47"/>
                    <a:pt x="112" y="46"/>
                  </a:cubicBezTo>
                  <a:cubicBezTo>
                    <a:pt x="113" y="45"/>
                    <a:pt x="113" y="43"/>
                    <a:pt x="113" y="42"/>
                  </a:cubicBezTo>
                  <a:cubicBezTo>
                    <a:pt x="109" y="34"/>
                    <a:pt x="109" y="34"/>
                    <a:pt x="109" y="34"/>
                  </a:cubicBezTo>
                  <a:cubicBezTo>
                    <a:pt x="109" y="34"/>
                    <a:pt x="109" y="35"/>
                    <a:pt x="109" y="35"/>
                  </a:cubicBezTo>
                  <a:close/>
                  <a:moveTo>
                    <a:pt x="36" y="74"/>
                  </a:moveTo>
                  <a:cubicBezTo>
                    <a:pt x="44" y="82"/>
                    <a:pt x="44" y="82"/>
                    <a:pt x="44" y="82"/>
                  </a:cubicBezTo>
                  <a:cubicBezTo>
                    <a:pt x="47" y="83"/>
                    <a:pt x="49" y="83"/>
                    <a:pt x="51" y="84"/>
                  </a:cubicBezTo>
                  <a:cubicBezTo>
                    <a:pt x="51" y="80"/>
                    <a:pt x="52" y="77"/>
                    <a:pt x="53" y="75"/>
                  </a:cubicBezTo>
                  <a:cubicBezTo>
                    <a:pt x="48" y="76"/>
                    <a:pt x="42" y="74"/>
                    <a:pt x="37" y="73"/>
                  </a:cubicBezTo>
                  <a:cubicBezTo>
                    <a:pt x="37" y="73"/>
                    <a:pt x="35" y="74"/>
                    <a:pt x="36" y="74"/>
                  </a:cubicBezTo>
                  <a:close/>
                  <a:moveTo>
                    <a:pt x="100" y="19"/>
                  </a:moveTo>
                  <a:cubicBezTo>
                    <a:pt x="99" y="19"/>
                    <a:pt x="98" y="19"/>
                    <a:pt x="97" y="20"/>
                  </a:cubicBezTo>
                  <a:cubicBezTo>
                    <a:pt x="100" y="20"/>
                    <a:pt x="103" y="20"/>
                    <a:pt x="105" y="21"/>
                  </a:cubicBezTo>
                  <a:cubicBezTo>
                    <a:pt x="105" y="22"/>
                    <a:pt x="104" y="22"/>
                    <a:pt x="104" y="22"/>
                  </a:cubicBezTo>
                  <a:cubicBezTo>
                    <a:pt x="100" y="23"/>
                    <a:pt x="96" y="23"/>
                    <a:pt x="92" y="22"/>
                  </a:cubicBezTo>
                  <a:cubicBezTo>
                    <a:pt x="92" y="23"/>
                    <a:pt x="93" y="23"/>
                    <a:pt x="93" y="23"/>
                  </a:cubicBezTo>
                  <a:cubicBezTo>
                    <a:pt x="95" y="23"/>
                    <a:pt x="97" y="23"/>
                    <a:pt x="100" y="24"/>
                  </a:cubicBezTo>
                  <a:cubicBezTo>
                    <a:pt x="100" y="24"/>
                    <a:pt x="101" y="25"/>
                    <a:pt x="101" y="25"/>
                  </a:cubicBezTo>
                  <a:cubicBezTo>
                    <a:pt x="100" y="26"/>
                    <a:pt x="99" y="26"/>
                    <a:pt x="99" y="26"/>
                  </a:cubicBezTo>
                  <a:cubicBezTo>
                    <a:pt x="92" y="26"/>
                    <a:pt x="84" y="26"/>
                    <a:pt x="77" y="26"/>
                  </a:cubicBezTo>
                  <a:cubicBezTo>
                    <a:pt x="77" y="27"/>
                    <a:pt x="77" y="27"/>
                    <a:pt x="78" y="27"/>
                  </a:cubicBezTo>
                  <a:cubicBezTo>
                    <a:pt x="81" y="27"/>
                    <a:pt x="84" y="28"/>
                    <a:pt x="86" y="28"/>
                  </a:cubicBezTo>
                  <a:cubicBezTo>
                    <a:pt x="87" y="29"/>
                    <a:pt x="87" y="29"/>
                    <a:pt x="87" y="28"/>
                  </a:cubicBezTo>
                  <a:cubicBezTo>
                    <a:pt x="89" y="29"/>
                    <a:pt x="91" y="29"/>
                    <a:pt x="92" y="29"/>
                  </a:cubicBezTo>
                  <a:cubicBezTo>
                    <a:pt x="93" y="29"/>
                    <a:pt x="94" y="30"/>
                    <a:pt x="94" y="30"/>
                  </a:cubicBezTo>
                  <a:cubicBezTo>
                    <a:pt x="94" y="31"/>
                    <a:pt x="93" y="32"/>
                    <a:pt x="93" y="32"/>
                  </a:cubicBezTo>
                  <a:cubicBezTo>
                    <a:pt x="88" y="32"/>
                    <a:pt x="84" y="32"/>
                    <a:pt x="80" y="33"/>
                  </a:cubicBezTo>
                  <a:cubicBezTo>
                    <a:pt x="79" y="33"/>
                    <a:pt x="78" y="34"/>
                    <a:pt x="78" y="34"/>
                  </a:cubicBezTo>
                  <a:cubicBezTo>
                    <a:pt x="81" y="36"/>
                    <a:pt x="85" y="36"/>
                    <a:pt x="87" y="38"/>
                  </a:cubicBezTo>
                  <a:cubicBezTo>
                    <a:pt x="88" y="39"/>
                    <a:pt x="87" y="40"/>
                    <a:pt x="87" y="40"/>
                  </a:cubicBezTo>
                  <a:cubicBezTo>
                    <a:pt x="86" y="40"/>
                    <a:pt x="84" y="40"/>
                    <a:pt x="83" y="41"/>
                  </a:cubicBezTo>
                  <a:cubicBezTo>
                    <a:pt x="83" y="41"/>
                    <a:pt x="82" y="41"/>
                    <a:pt x="82" y="41"/>
                  </a:cubicBezTo>
                  <a:cubicBezTo>
                    <a:pt x="84" y="42"/>
                    <a:pt x="86" y="43"/>
                    <a:pt x="87" y="44"/>
                  </a:cubicBezTo>
                  <a:cubicBezTo>
                    <a:pt x="85" y="45"/>
                    <a:pt x="82" y="46"/>
                    <a:pt x="80" y="47"/>
                  </a:cubicBezTo>
                  <a:cubicBezTo>
                    <a:pt x="80" y="48"/>
                    <a:pt x="81" y="48"/>
                    <a:pt x="81" y="49"/>
                  </a:cubicBezTo>
                  <a:cubicBezTo>
                    <a:pt x="83" y="50"/>
                    <a:pt x="85" y="51"/>
                    <a:pt x="87" y="53"/>
                  </a:cubicBezTo>
                  <a:cubicBezTo>
                    <a:pt x="84" y="52"/>
                    <a:pt x="83" y="51"/>
                    <a:pt x="81" y="50"/>
                  </a:cubicBezTo>
                  <a:cubicBezTo>
                    <a:pt x="81" y="50"/>
                    <a:pt x="79" y="49"/>
                    <a:pt x="79" y="48"/>
                  </a:cubicBezTo>
                  <a:cubicBezTo>
                    <a:pt x="79" y="47"/>
                    <a:pt x="79" y="46"/>
                    <a:pt x="80" y="45"/>
                  </a:cubicBezTo>
                  <a:cubicBezTo>
                    <a:pt x="81" y="45"/>
                    <a:pt x="83" y="45"/>
                    <a:pt x="85" y="43"/>
                  </a:cubicBezTo>
                  <a:cubicBezTo>
                    <a:pt x="83" y="44"/>
                    <a:pt x="82" y="43"/>
                    <a:pt x="82" y="43"/>
                  </a:cubicBezTo>
                  <a:cubicBezTo>
                    <a:pt x="81" y="42"/>
                    <a:pt x="80" y="42"/>
                    <a:pt x="81" y="41"/>
                  </a:cubicBezTo>
                  <a:cubicBezTo>
                    <a:pt x="82" y="40"/>
                    <a:pt x="83" y="39"/>
                    <a:pt x="86" y="39"/>
                  </a:cubicBezTo>
                  <a:cubicBezTo>
                    <a:pt x="83" y="38"/>
                    <a:pt x="80" y="37"/>
                    <a:pt x="77" y="35"/>
                  </a:cubicBezTo>
                  <a:cubicBezTo>
                    <a:pt x="77" y="35"/>
                    <a:pt x="76" y="34"/>
                    <a:pt x="76" y="34"/>
                  </a:cubicBezTo>
                  <a:cubicBezTo>
                    <a:pt x="78" y="32"/>
                    <a:pt x="80" y="31"/>
                    <a:pt x="83" y="31"/>
                  </a:cubicBezTo>
                  <a:cubicBezTo>
                    <a:pt x="85" y="31"/>
                    <a:pt x="88" y="31"/>
                    <a:pt x="89" y="30"/>
                  </a:cubicBezTo>
                  <a:cubicBezTo>
                    <a:pt x="89" y="30"/>
                    <a:pt x="88" y="30"/>
                    <a:pt x="87" y="30"/>
                  </a:cubicBezTo>
                  <a:cubicBezTo>
                    <a:pt x="86" y="30"/>
                    <a:pt x="85" y="29"/>
                    <a:pt x="84" y="29"/>
                  </a:cubicBezTo>
                  <a:cubicBezTo>
                    <a:pt x="80" y="29"/>
                    <a:pt x="76" y="28"/>
                    <a:pt x="73" y="27"/>
                  </a:cubicBezTo>
                  <a:cubicBezTo>
                    <a:pt x="74" y="26"/>
                    <a:pt x="74" y="25"/>
                    <a:pt x="75" y="25"/>
                  </a:cubicBezTo>
                  <a:cubicBezTo>
                    <a:pt x="95" y="25"/>
                    <a:pt x="95" y="25"/>
                    <a:pt x="95" y="25"/>
                  </a:cubicBezTo>
                  <a:cubicBezTo>
                    <a:pt x="74" y="23"/>
                    <a:pt x="74" y="23"/>
                    <a:pt x="74" y="23"/>
                  </a:cubicBezTo>
                  <a:cubicBezTo>
                    <a:pt x="73" y="25"/>
                    <a:pt x="71" y="27"/>
                    <a:pt x="70" y="29"/>
                  </a:cubicBezTo>
                  <a:cubicBezTo>
                    <a:pt x="70" y="30"/>
                    <a:pt x="71" y="30"/>
                    <a:pt x="71" y="30"/>
                  </a:cubicBezTo>
                  <a:cubicBezTo>
                    <a:pt x="71" y="30"/>
                    <a:pt x="71" y="31"/>
                    <a:pt x="71" y="31"/>
                  </a:cubicBezTo>
                  <a:cubicBezTo>
                    <a:pt x="54" y="41"/>
                    <a:pt x="54" y="41"/>
                    <a:pt x="54" y="41"/>
                  </a:cubicBezTo>
                  <a:cubicBezTo>
                    <a:pt x="53" y="41"/>
                    <a:pt x="55" y="42"/>
                    <a:pt x="55" y="42"/>
                  </a:cubicBezTo>
                  <a:cubicBezTo>
                    <a:pt x="55" y="44"/>
                    <a:pt x="54" y="46"/>
                    <a:pt x="54" y="47"/>
                  </a:cubicBezTo>
                  <a:cubicBezTo>
                    <a:pt x="54" y="48"/>
                    <a:pt x="55" y="49"/>
                    <a:pt x="54" y="50"/>
                  </a:cubicBezTo>
                  <a:cubicBezTo>
                    <a:pt x="53" y="56"/>
                    <a:pt x="51" y="61"/>
                    <a:pt x="50" y="67"/>
                  </a:cubicBezTo>
                  <a:cubicBezTo>
                    <a:pt x="51" y="66"/>
                    <a:pt x="53" y="67"/>
                    <a:pt x="55" y="66"/>
                  </a:cubicBezTo>
                  <a:cubicBezTo>
                    <a:pt x="55" y="65"/>
                    <a:pt x="56" y="64"/>
                    <a:pt x="59" y="65"/>
                  </a:cubicBezTo>
                  <a:cubicBezTo>
                    <a:pt x="59" y="65"/>
                    <a:pt x="59" y="65"/>
                    <a:pt x="59" y="66"/>
                  </a:cubicBezTo>
                  <a:cubicBezTo>
                    <a:pt x="61" y="66"/>
                    <a:pt x="63" y="65"/>
                    <a:pt x="64" y="66"/>
                  </a:cubicBezTo>
                  <a:cubicBezTo>
                    <a:pt x="65" y="67"/>
                    <a:pt x="66" y="68"/>
                    <a:pt x="66" y="69"/>
                  </a:cubicBezTo>
                  <a:cubicBezTo>
                    <a:pt x="65" y="70"/>
                    <a:pt x="64" y="70"/>
                    <a:pt x="64" y="70"/>
                  </a:cubicBezTo>
                  <a:cubicBezTo>
                    <a:pt x="61" y="94"/>
                    <a:pt x="56" y="115"/>
                    <a:pt x="52" y="137"/>
                  </a:cubicBezTo>
                  <a:cubicBezTo>
                    <a:pt x="52" y="139"/>
                    <a:pt x="54" y="140"/>
                    <a:pt x="53" y="141"/>
                  </a:cubicBezTo>
                  <a:cubicBezTo>
                    <a:pt x="53" y="141"/>
                    <a:pt x="53" y="142"/>
                    <a:pt x="52" y="142"/>
                  </a:cubicBezTo>
                  <a:cubicBezTo>
                    <a:pt x="50" y="142"/>
                    <a:pt x="47" y="143"/>
                    <a:pt x="44" y="144"/>
                  </a:cubicBezTo>
                  <a:cubicBezTo>
                    <a:pt x="40" y="143"/>
                    <a:pt x="34" y="143"/>
                    <a:pt x="30" y="145"/>
                  </a:cubicBezTo>
                  <a:cubicBezTo>
                    <a:pt x="28" y="145"/>
                    <a:pt x="26" y="145"/>
                    <a:pt x="25" y="146"/>
                  </a:cubicBezTo>
                  <a:cubicBezTo>
                    <a:pt x="23" y="152"/>
                    <a:pt x="23" y="159"/>
                    <a:pt x="23" y="166"/>
                  </a:cubicBezTo>
                  <a:cubicBezTo>
                    <a:pt x="23" y="167"/>
                    <a:pt x="23" y="168"/>
                    <a:pt x="24" y="168"/>
                  </a:cubicBezTo>
                  <a:cubicBezTo>
                    <a:pt x="39" y="170"/>
                    <a:pt x="39" y="170"/>
                    <a:pt x="39" y="170"/>
                  </a:cubicBezTo>
                  <a:cubicBezTo>
                    <a:pt x="40" y="170"/>
                    <a:pt x="44" y="170"/>
                    <a:pt x="43" y="170"/>
                  </a:cubicBezTo>
                  <a:cubicBezTo>
                    <a:pt x="43" y="169"/>
                    <a:pt x="43" y="168"/>
                    <a:pt x="44" y="168"/>
                  </a:cubicBezTo>
                  <a:cubicBezTo>
                    <a:pt x="47" y="167"/>
                    <a:pt x="50" y="167"/>
                    <a:pt x="53" y="167"/>
                  </a:cubicBezTo>
                  <a:cubicBezTo>
                    <a:pt x="52" y="167"/>
                    <a:pt x="51" y="166"/>
                    <a:pt x="52" y="166"/>
                  </a:cubicBezTo>
                  <a:cubicBezTo>
                    <a:pt x="53" y="165"/>
                    <a:pt x="55" y="165"/>
                    <a:pt x="56" y="164"/>
                  </a:cubicBezTo>
                  <a:cubicBezTo>
                    <a:pt x="56" y="164"/>
                    <a:pt x="55" y="163"/>
                    <a:pt x="56" y="163"/>
                  </a:cubicBezTo>
                  <a:cubicBezTo>
                    <a:pt x="56" y="162"/>
                    <a:pt x="56" y="162"/>
                    <a:pt x="57" y="162"/>
                  </a:cubicBezTo>
                  <a:cubicBezTo>
                    <a:pt x="56" y="162"/>
                    <a:pt x="56" y="161"/>
                    <a:pt x="56" y="161"/>
                  </a:cubicBezTo>
                  <a:cubicBezTo>
                    <a:pt x="56" y="160"/>
                    <a:pt x="56" y="158"/>
                    <a:pt x="56" y="156"/>
                  </a:cubicBezTo>
                  <a:cubicBezTo>
                    <a:pt x="57" y="155"/>
                    <a:pt x="58" y="156"/>
                    <a:pt x="60" y="156"/>
                  </a:cubicBezTo>
                  <a:cubicBezTo>
                    <a:pt x="60" y="156"/>
                    <a:pt x="62" y="155"/>
                    <a:pt x="62" y="156"/>
                  </a:cubicBezTo>
                  <a:cubicBezTo>
                    <a:pt x="61" y="156"/>
                    <a:pt x="60" y="157"/>
                    <a:pt x="58" y="157"/>
                  </a:cubicBezTo>
                  <a:cubicBezTo>
                    <a:pt x="58" y="157"/>
                    <a:pt x="59" y="158"/>
                    <a:pt x="58" y="159"/>
                  </a:cubicBezTo>
                  <a:cubicBezTo>
                    <a:pt x="58" y="160"/>
                    <a:pt x="59" y="161"/>
                    <a:pt x="60" y="161"/>
                  </a:cubicBezTo>
                  <a:cubicBezTo>
                    <a:pt x="60" y="161"/>
                    <a:pt x="60" y="162"/>
                    <a:pt x="60" y="162"/>
                  </a:cubicBezTo>
                  <a:cubicBezTo>
                    <a:pt x="60" y="164"/>
                    <a:pt x="62" y="163"/>
                    <a:pt x="62" y="164"/>
                  </a:cubicBezTo>
                  <a:cubicBezTo>
                    <a:pt x="63" y="164"/>
                    <a:pt x="62" y="165"/>
                    <a:pt x="63" y="165"/>
                  </a:cubicBezTo>
                  <a:cubicBezTo>
                    <a:pt x="62" y="165"/>
                    <a:pt x="59" y="165"/>
                    <a:pt x="59" y="165"/>
                  </a:cubicBezTo>
                  <a:cubicBezTo>
                    <a:pt x="59" y="166"/>
                    <a:pt x="60" y="166"/>
                    <a:pt x="60" y="166"/>
                  </a:cubicBezTo>
                  <a:cubicBezTo>
                    <a:pt x="61" y="166"/>
                    <a:pt x="62" y="167"/>
                    <a:pt x="61" y="168"/>
                  </a:cubicBezTo>
                  <a:cubicBezTo>
                    <a:pt x="61" y="168"/>
                    <a:pt x="60" y="168"/>
                    <a:pt x="60" y="169"/>
                  </a:cubicBezTo>
                  <a:cubicBezTo>
                    <a:pt x="60" y="168"/>
                    <a:pt x="57" y="168"/>
                    <a:pt x="56" y="168"/>
                  </a:cubicBezTo>
                  <a:cubicBezTo>
                    <a:pt x="55" y="168"/>
                    <a:pt x="55" y="169"/>
                    <a:pt x="55" y="169"/>
                  </a:cubicBezTo>
                  <a:cubicBezTo>
                    <a:pt x="61" y="170"/>
                    <a:pt x="68" y="170"/>
                    <a:pt x="74" y="171"/>
                  </a:cubicBezTo>
                  <a:cubicBezTo>
                    <a:pt x="85" y="173"/>
                    <a:pt x="85" y="173"/>
                    <a:pt x="85" y="173"/>
                  </a:cubicBezTo>
                  <a:cubicBezTo>
                    <a:pt x="86" y="173"/>
                    <a:pt x="88" y="173"/>
                    <a:pt x="89" y="173"/>
                  </a:cubicBezTo>
                  <a:cubicBezTo>
                    <a:pt x="88" y="172"/>
                    <a:pt x="88" y="171"/>
                    <a:pt x="87" y="170"/>
                  </a:cubicBezTo>
                  <a:cubicBezTo>
                    <a:pt x="86" y="170"/>
                    <a:pt x="87" y="169"/>
                    <a:pt x="87" y="169"/>
                  </a:cubicBezTo>
                  <a:cubicBezTo>
                    <a:pt x="88" y="169"/>
                    <a:pt x="89" y="171"/>
                    <a:pt x="90" y="171"/>
                  </a:cubicBezTo>
                  <a:cubicBezTo>
                    <a:pt x="90" y="169"/>
                    <a:pt x="90" y="168"/>
                    <a:pt x="89" y="167"/>
                  </a:cubicBezTo>
                  <a:cubicBezTo>
                    <a:pt x="89" y="166"/>
                    <a:pt x="90" y="166"/>
                    <a:pt x="90" y="166"/>
                  </a:cubicBezTo>
                  <a:cubicBezTo>
                    <a:pt x="89" y="161"/>
                    <a:pt x="90" y="155"/>
                    <a:pt x="90" y="150"/>
                  </a:cubicBezTo>
                  <a:cubicBezTo>
                    <a:pt x="85" y="149"/>
                    <a:pt x="80" y="149"/>
                    <a:pt x="74" y="149"/>
                  </a:cubicBezTo>
                  <a:cubicBezTo>
                    <a:pt x="72" y="150"/>
                    <a:pt x="68" y="149"/>
                    <a:pt x="67" y="147"/>
                  </a:cubicBezTo>
                  <a:cubicBezTo>
                    <a:pt x="72" y="127"/>
                    <a:pt x="79" y="108"/>
                    <a:pt x="84" y="88"/>
                  </a:cubicBezTo>
                  <a:cubicBezTo>
                    <a:pt x="91" y="65"/>
                    <a:pt x="100" y="43"/>
                    <a:pt x="106" y="19"/>
                  </a:cubicBezTo>
                  <a:cubicBezTo>
                    <a:pt x="104" y="19"/>
                    <a:pt x="102" y="19"/>
                    <a:pt x="100" y="19"/>
                  </a:cubicBezTo>
                  <a:close/>
                  <a:moveTo>
                    <a:pt x="2" y="157"/>
                  </a:moveTo>
                  <a:cubicBezTo>
                    <a:pt x="3" y="157"/>
                    <a:pt x="3" y="157"/>
                    <a:pt x="3" y="157"/>
                  </a:cubicBezTo>
                  <a:cubicBezTo>
                    <a:pt x="5" y="160"/>
                    <a:pt x="8" y="164"/>
                    <a:pt x="10" y="166"/>
                  </a:cubicBezTo>
                  <a:cubicBezTo>
                    <a:pt x="11" y="166"/>
                    <a:pt x="10" y="165"/>
                    <a:pt x="10" y="165"/>
                  </a:cubicBezTo>
                  <a:cubicBezTo>
                    <a:pt x="9" y="164"/>
                    <a:pt x="8" y="163"/>
                    <a:pt x="9" y="162"/>
                  </a:cubicBezTo>
                  <a:cubicBezTo>
                    <a:pt x="9" y="161"/>
                    <a:pt x="10" y="162"/>
                    <a:pt x="11" y="162"/>
                  </a:cubicBezTo>
                  <a:cubicBezTo>
                    <a:pt x="12" y="148"/>
                    <a:pt x="12" y="148"/>
                    <a:pt x="12" y="148"/>
                  </a:cubicBezTo>
                  <a:cubicBezTo>
                    <a:pt x="12" y="140"/>
                    <a:pt x="12" y="140"/>
                    <a:pt x="12" y="140"/>
                  </a:cubicBezTo>
                  <a:cubicBezTo>
                    <a:pt x="15" y="139"/>
                    <a:pt x="18" y="138"/>
                    <a:pt x="22" y="137"/>
                  </a:cubicBezTo>
                  <a:cubicBezTo>
                    <a:pt x="22" y="137"/>
                    <a:pt x="22" y="137"/>
                    <a:pt x="22" y="137"/>
                  </a:cubicBezTo>
                  <a:cubicBezTo>
                    <a:pt x="23" y="136"/>
                    <a:pt x="26" y="137"/>
                    <a:pt x="26" y="137"/>
                  </a:cubicBezTo>
                  <a:cubicBezTo>
                    <a:pt x="31" y="137"/>
                    <a:pt x="36" y="137"/>
                    <a:pt x="41" y="137"/>
                  </a:cubicBezTo>
                  <a:cubicBezTo>
                    <a:pt x="40" y="136"/>
                    <a:pt x="40" y="134"/>
                    <a:pt x="41" y="133"/>
                  </a:cubicBezTo>
                  <a:cubicBezTo>
                    <a:pt x="42" y="133"/>
                    <a:pt x="43" y="134"/>
                    <a:pt x="43" y="133"/>
                  </a:cubicBezTo>
                  <a:cubicBezTo>
                    <a:pt x="46" y="122"/>
                    <a:pt x="46" y="107"/>
                    <a:pt x="48" y="95"/>
                  </a:cubicBezTo>
                  <a:cubicBezTo>
                    <a:pt x="49" y="93"/>
                    <a:pt x="50" y="90"/>
                    <a:pt x="50" y="87"/>
                  </a:cubicBezTo>
                  <a:cubicBezTo>
                    <a:pt x="47" y="87"/>
                    <a:pt x="45" y="86"/>
                    <a:pt x="42" y="85"/>
                  </a:cubicBezTo>
                  <a:cubicBezTo>
                    <a:pt x="38" y="83"/>
                    <a:pt x="38" y="83"/>
                    <a:pt x="38" y="83"/>
                  </a:cubicBezTo>
                  <a:cubicBezTo>
                    <a:pt x="37" y="82"/>
                    <a:pt x="36" y="81"/>
                    <a:pt x="35" y="80"/>
                  </a:cubicBezTo>
                  <a:cubicBezTo>
                    <a:pt x="35" y="80"/>
                    <a:pt x="35" y="80"/>
                    <a:pt x="35" y="80"/>
                  </a:cubicBezTo>
                  <a:cubicBezTo>
                    <a:pt x="34" y="81"/>
                    <a:pt x="33" y="81"/>
                    <a:pt x="32" y="80"/>
                  </a:cubicBezTo>
                  <a:cubicBezTo>
                    <a:pt x="31" y="80"/>
                    <a:pt x="31" y="79"/>
                    <a:pt x="31" y="78"/>
                  </a:cubicBezTo>
                  <a:cubicBezTo>
                    <a:pt x="30" y="70"/>
                    <a:pt x="31" y="62"/>
                    <a:pt x="33" y="56"/>
                  </a:cubicBezTo>
                  <a:cubicBezTo>
                    <a:pt x="34" y="49"/>
                    <a:pt x="37" y="43"/>
                    <a:pt x="36" y="36"/>
                  </a:cubicBezTo>
                  <a:cubicBezTo>
                    <a:pt x="38" y="35"/>
                    <a:pt x="40" y="35"/>
                    <a:pt x="41" y="36"/>
                  </a:cubicBezTo>
                  <a:cubicBezTo>
                    <a:pt x="54" y="36"/>
                    <a:pt x="61" y="31"/>
                    <a:pt x="67" y="25"/>
                  </a:cubicBezTo>
                  <a:cubicBezTo>
                    <a:pt x="68" y="22"/>
                    <a:pt x="68" y="18"/>
                    <a:pt x="69" y="15"/>
                  </a:cubicBezTo>
                  <a:cubicBezTo>
                    <a:pt x="66" y="16"/>
                    <a:pt x="63" y="16"/>
                    <a:pt x="61" y="17"/>
                  </a:cubicBezTo>
                  <a:cubicBezTo>
                    <a:pt x="60" y="17"/>
                    <a:pt x="59" y="16"/>
                    <a:pt x="57" y="16"/>
                  </a:cubicBezTo>
                  <a:cubicBezTo>
                    <a:pt x="57" y="16"/>
                    <a:pt x="57" y="14"/>
                    <a:pt x="57" y="14"/>
                  </a:cubicBezTo>
                  <a:cubicBezTo>
                    <a:pt x="59" y="13"/>
                    <a:pt x="61" y="12"/>
                    <a:pt x="63" y="12"/>
                  </a:cubicBezTo>
                  <a:cubicBezTo>
                    <a:pt x="63" y="12"/>
                    <a:pt x="63" y="10"/>
                    <a:pt x="65" y="10"/>
                  </a:cubicBezTo>
                  <a:cubicBezTo>
                    <a:pt x="64" y="10"/>
                    <a:pt x="65" y="9"/>
                    <a:pt x="65" y="8"/>
                  </a:cubicBezTo>
                  <a:cubicBezTo>
                    <a:pt x="69" y="7"/>
                    <a:pt x="74" y="8"/>
                    <a:pt x="79" y="7"/>
                  </a:cubicBezTo>
                  <a:cubicBezTo>
                    <a:pt x="90" y="7"/>
                    <a:pt x="100" y="8"/>
                    <a:pt x="110" y="9"/>
                  </a:cubicBezTo>
                  <a:cubicBezTo>
                    <a:pt x="110" y="10"/>
                    <a:pt x="111" y="9"/>
                    <a:pt x="111" y="9"/>
                  </a:cubicBezTo>
                  <a:cubicBezTo>
                    <a:pt x="111" y="6"/>
                    <a:pt x="112" y="3"/>
                    <a:pt x="112" y="1"/>
                  </a:cubicBezTo>
                  <a:cubicBezTo>
                    <a:pt x="113" y="0"/>
                    <a:pt x="114" y="0"/>
                    <a:pt x="114" y="0"/>
                  </a:cubicBezTo>
                  <a:cubicBezTo>
                    <a:pt x="116" y="0"/>
                    <a:pt x="117" y="2"/>
                    <a:pt x="117" y="4"/>
                  </a:cubicBezTo>
                  <a:cubicBezTo>
                    <a:pt x="116" y="5"/>
                    <a:pt x="115" y="8"/>
                    <a:pt x="115" y="10"/>
                  </a:cubicBezTo>
                  <a:cubicBezTo>
                    <a:pt x="117" y="10"/>
                    <a:pt x="118" y="12"/>
                    <a:pt x="118" y="14"/>
                  </a:cubicBezTo>
                  <a:cubicBezTo>
                    <a:pt x="118" y="14"/>
                    <a:pt x="117" y="14"/>
                    <a:pt x="117" y="15"/>
                  </a:cubicBezTo>
                  <a:cubicBezTo>
                    <a:pt x="118" y="14"/>
                    <a:pt x="118" y="15"/>
                    <a:pt x="118" y="15"/>
                  </a:cubicBezTo>
                  <a:cubicBezTo>
                    <a:pt x="119" y="16"/>
                    <a:pt x="118" y="17"/>
                    <a:pt x="118" y="16"/>
                  </a:cubicBezTo>
                  <a:cubicBezTo>
                    <a:pt x="117" y="16"/>
                    <a:pt x="116" y="16"/>
                    <a:pt x="115" y="15"/>
                  </a:cubicBezTo>
                  <a:cubicBezTo>
                    <a:pt x="117" y="20"/>
                    <a:pt x="118" y="23"/>
                    <a:pt x="121" y="26"/>
                  </a:cubicBezTo>
                  <a:cubicBezTo>
                    <a:pt x="122" y="30"/>
                    <a:pt x="125" y="33"/>
                    <a:pt x="126" y="36"/>
                  </a:cubicBezTo>
                  <a:cubicBezTo>
                    <a:pt x="127" y="36"/>
                    <a:pt x="128" y="37"/>
                    <a:pt x="127" y="38"/>
                  </a:cubicBezTo>
                  <a:cubicBezTo>
                    <a:pt x="126" y="38"/>
                    <a:pt x="125" y="38"/>
                    <a:pt x="125" y="38"/>
                  </a:cubicBezTo>
                  <a:cubicBezTo>
                    <a:pt x="123" y="36"/>
                    <a:pt x="122" y="34"/>
                    <a:pt x="121" y="32"/>
                  </a:cubicBezTo>
                  <a:cubicBezTo>
                    <a:pt x="119" y="33"/>
                    <a:pt x="118" y="36"/>
                    <a:pt x="119" y="38"/>
                  </a:cubicBezTo>
                  <a:cubicBezTo>
                    <a:pt x="119" y="39"/>
                    <a:pt x="117" y="38"/>
                    <a:pt x="117" y="40"/>
                  </a:cubicBezTo>
                  <a:cubicBezTo>
                    <a:pt x="118" y="41"/>
                    <a:pt x="119" y="43"/>
                    <a:pt x="119" y="45"/>
                  </a:cubicBezTo>
                  <a:cubicBezTo>
                    <a:pt x="119" y="46"/>
                    <a:pt x="117" y="46"/>
                    <a:pt x="117" y="46"/>
                  </a:cubicBezTo>
                  <a:cubicBezTo>
                    <a:pt x="117" y="47"/>
                    <a:pt x="118" y="49"/>
                    <a:pt x="117" y="50"/>
                  </a:cubicBezTo>
                  <a:cubicBezTo>
                    <a:pt x="117" y="51"/>
                    <a:pt x="116" y="51"/>
                    <a:pt x="114" y="51"/>
                  </a:cubicBezTo>
                  <a:cubicBezTo>
                    <a:pt x="116" y="52"/>
                    <a:pt x="115" y="52"/>
                    <a:pt x="114" y="51"/>
                  </a:cubicBezTo>
                  <a:cubicBezTo>
                    <a:pt x="114" y="51"/>
                    <a:pt x="114" y="51"/>
                    <a:pt x="113" y="52"/>
                  </a:cubicBezTo>
                  <a:cubicBezTo>
                    <a:pt x="114" y="52"/>
                    <a:pt x="114" y="52"/>
                    <a:pt x="114" y="53"/>
                  </a:cubicBezTo>
                  <a:cubicBezTo>
                    <a:pt x="113" y="52"/>
                    <a:pt x="113" y="53"/>
                    <a:pt x="113" y="54"/>
                  </a:cubicBezTo>
                  <a:cubicBezTo>
                    <a:pt x="113" y="55"/>
                    <a:pt x="114" y="57"/>
                    <a:pt x="114" y="59"/>
                  </a:cubicBezTo>
                  <a:cubicBezTo>
                    <a:pt x="114" y="59"/>
                    <a:pt x="113" y="60"/>
                    <a:pt x="113" y="60"/>
                  </a:cubicBezTo>
                  <a:cubicBezTo>
                    <a:pt x="113" y="60"/>
                    <a:pt x="112" y="60"/>
                    <a:pt x="112" y="60"/>
                  </a:cubicBezTo>
                  <a:cubicBezTo>
                    <a:pt x="111" y="60"/>
                    <a:pt x="111" y="61"/>
                    <a:pt x="111" y="63"/>
                  </a:cubicBezTo>
                  <a:cubicBezTo>
                    <a:pt x="111" y="63"/>
                    <a:pt x="112" y="65"/>
                    <a:pt x="111" y="66"/>
                  </a:cubicBezTo>
                  <a:cubicBezTo>
                    <a:pt x="111" y="66"/>
                    <a:pt x="111" y="66"/>
                    <a:pt x="110" y="67"/>
                  </a:cubicBezTo>
                  <a:cubicBezTo>
                    <a:pt x="110" y="67"/>
                    <a:pt x="109" y="67"/>
                    <a:pt x="109" y="67"/>
                  </a:cubicBezTo>
                  <a:cubicBezTo>
                    <a:pt x="109" y="70"/>
                    <a:pt x="108" y="74"/>
                    <a:pt x="107" y="77"/>
                  </a:cubicBezTo>
                  <a:cubicBezTo>
                    <a:pt x="107" y="78"/>
                    <a:pt x="107" y="79"/>
                    <a:pt x="108" y="80"/>
                  </a:cubicBezTo>
                  <a:cubicBezTo>
                    <a:pt x="107" y="80"/>
                    <a:pt x="107" y="80"/>
                    <a:pt x="106" y="79"/>
                  </a:cubicBezTo>
                  <a:cubicBezTo>
                    <a:pt x="106" y="79"/>
                    <a:pt x="106" y="80"/>
                    <a:pt x="106" y="81"/>
                  </a:cubicBezTo>
                  <a:cubicBezTo>
                    <a:pt x="107" y="83"/>
                    <a:pt x="108" y="84"/>
                    <a:pt x="109" y="86"/>
                  </a:cubicBezTo>
                  <a:cubicBezTo>
                    <a:pt x="109" y="86"/>
                    <a:pt x="109" y="88"/>
                    <a:pt x="108" y="88"/>
                  </a:cubicBezTo>
                  <a:cubicBezTo>
                    <a:pt x="106" y="88"/>
                    <a:pt x="105" y="86"/>
                    <a:pt x="104" y="86"/>
                  </a:cubicBezTo>
                  <a:cubicBezTo>
                    <a:pt x="104" y="87"/>
                    <a:pt x="103" y="88"/>
                    <a:pt x="104" y="89"/>
                  </a:cubicBezTo>
                  <a:cubicBezTo>
                    <a:pt x="105" y="90"/>
                    <a:pt x="106" y="91"/>
                    <a:pt x="106" y="93"/>
                  </a:cubicBezTo>
                  <a:cubicBezTo>
                    <a:pt x="106" y="94"/>
                    <a:pt x="105" y="95"/>
                    <a:pt x="104" y="94"/>
                  </a:cubicBezTo>
                  <a:cubicBezTo>
                    <a:pt x="103" y="94"/>
                    <a:pt x="103" y="94"/>
                    <a:pt x="102" y="93"/>
                  </a:cubicBezTo>
                  <a:cubicBezTo>
                    <a:pt x="102" y="93"/>
                    <a:pt x="102" y="94"/>
                    <a:pt x="102" y="94"/>
                  </a:cubicBezTo>
                  <a:cubicBezTo>
                    <a:pt x="103" y="96"/>
                    <a:pt x="104" y="97"/>
                    <a:pt x="104" y="99"/>
                  </a:cubicBezTo>
                  <a:cubicBezTo>
                    <a:pt x="104" y="99"/>
                    <a:pt x="103" y="100"/>
                    <a:pt x="103" y="100"/>
                  </a:cubicBezTo>
                  <a:cubicBezTo>
                    <a:pt x="102" y="100"/>
                    <a:pt x="101" y="99"/>
                    <a:pt x="100" y="99"/>
                  </a:cubicBezTo>
                  <a:cubicBezTo>
                    <a:pt x="100" y="99"/>
                    <a:pt x="99" y="100"/>
                    <a:pt x="99" y="101"/>
                  </a:cubicBezTo>
                  <a:cubicBezTo>
                    <a:pt x="99" y="102"/>
                    <a:pt x="100" y="103"/>
                    <a:pt x="100" y="103"/>
                  </a:cubicBezTo>
                  <a:cubicBezTo>
                    <a:pt x="99" y="104"/>
                    <a:pt x="99" y="104"/>
                    <a:pt x="98" y="104"/>
                  </a:cubicBezTo>
                  <a:cubicBezTo>
                    <a:pt x="98" y="105"/>
                    <a:pt x="97" y="107"/>
                    <a:pt x="97" y="109"/>
                  </a:cubicBezTo>
                  <a:cubicBezTo>
                    <a:pt x="97" y="109"/>
                    <a:pt x="98" y="111"/>
                    <a:pt x="97" y="111"/>
                  </a:cubicBezTo>
                  <a:cubicBezTo>
                    <a:pt x="96" y="111"/>
                    <a:pt x="96" y="111"/>
                    <a:pt x="96" y="112"/>
                  </a:cubicBezTo>
                  <a:cubicBezTo>
                    <a:pt x="95" y="113"/>
                    <a:pt x="96" y="114"/>
                    <a:pt x="96" y="115"/>
                  </a:cubicBezTo>
                  <a:cubicBezTo>
                    <a:pt x="94" y="116"/>
                    <a:pt x="94" y="117"/>
                    <a:pt x="94" y="119"/>
                  </a:cubicBezTo>
                  <a:cubicBezTo>
                    <a:pt x="94" y="119"/>
                    <a:pt x="95" y="120"/>
                    <a:pt x="95" y="121"/>
                  </a:cubicBezTo>
                  <a:cubicBezTo>
                    <a:pt x="95" y="121"/>
                    <a:pt x="94" y="122"/>
                    <a:pt x="94" y="122"/>
                  </a:cubicBezTo>
                  <a:cubicBezTo>
                    <a:pt x="93" y="122"/>
                    <a:pt x="93" y="122"/>
                    <a:pt x="92" y="121"/>
                  </a:cubicBezTo>
                  <a:cubicBezTo>
                    <a:pt x="92" y="122"/>
                    <a:pt x="92" y="123"/>
                    <a:pt x="92" y="124"/>
                  </a:cubicBezTo>
                  <a:cubicBezTo>
                    <a:pt x="92" y="125"/>
                    <a:pt x="92" y="125"/>
                    <a:pt x="93" y="126"/>
                  </a:cubicBezTo>
                  <a:cubicBezTo>
                    <a:pt x="91" y="127"/>
                    <a:pt x="89" y="129"/>
                    <a:pt x="91" y="130"/>
                  </a:cubicBezTo>
                  <a:cubicBezTo>
                    <a:pt x="91" y="131"/>
                    <a:pt x="92" y="132"/>
                    <a:pt x="92" y="133"/>
                  </a:cubicBezTo>
                  <a:cubicBezTo>
                    <a:pt x="91" y="134"/>
                    <a:pt x="90" y="134"/>
                    <a:pt x="90" y="133"/>
                  </a:cubicBezTo>
                  <a:cubicBezTo>
                    <a:pt x="90" y="135"/>
                    <a:pt x="89" y="136"/>
                    <a:pt x="90" y="137"/>
                  </a:cubicBezTo>
                  <a:cubicBezTo>
                    <a:pt x="89" y="138"/>
                    <a:pt x="89" y="138"/>
                    <a:pt x="89" y="138"/>
                  </a:cubicBezTo>
                  <a:cubicBezTo>
                    <a:pt x="88" y="141"/>
                    <a:pt x="88" y="141"/>
                    <a:pt x="88" y="141"/>
                  </a:cubicBezTo>
                  <a:cubicBezTo>
                    <a:pt x="90" y="141"/>
                    <a:pt x="92" y="141"/>
                    <a:pt x="93" y="141"/>
                  </a:cubicBezTo>
                  <a:cubicBezTo>
                    <a:pt x="94" y="140"/>
                    <a:pt x="95" y="139"/>
                    <a:pt x="97" y="140"/>
                  </a:cubicBezTo>
                  <a:cubicBezTo>
                    <a:pt x="97" y="140"/>
                    <a:pt x="97" y="142"/>
                    <a:pt x="98" y="141"/>
                  </a:cubicBezTo>
                  <a:cubicBezTo>
                    <a:pt x="100" y="141"/>
                    <a:pt x="103" y="142"/>
                    <a:pt x="103" y="144"/>
                  </a:cubicBezTo>
                  <a:cubicBezTo>
                    <a:pt x="103" y="145"/>
                    <a:pt x="104" y="146"/>
                    <a:pt x="105" y="147"/>
                  </a:cubicBezTo>
                  <a:cubicBezTo>
                    <a:pt x="108" y="151"/>
                    <a:pt x="112" y="154"/>
                    <a:pt x="116" y="156"/>
                  </a:cubicBezTo>
                  <a:cubicBezTo>
                    <a:pt x="116" y="157"/>
                    <a:pt x="115" y="158"/>
                    <a:pt x="115" y="157"/>
                  </a:cubicBezTo>
                  <a:cubicBezTo>
                    <a:pt x="113" y="157"/>
                    <a:pt x="112" y="156"/>
                    <a:pt x="111" y="155"/>
                  </a:cubicBezTo>
                  <a:cubicBezTo>
                    <a:pt x="111" y="156"/>
                    <a:pt x="111" y="158"/>
                    <a:pt x="112" y="159"/>
                  </a:cubicBezTo>
                  <a:cubicBezTo>
                    <a:pt x="110" y="159"/>
                    <a:pt x="110" y="160"/>
                    <a:pt x="110" y="161"/>
                  </a:cubicBezTo>
                  <a:cubicBezTo>
                    <a:pt x="110" y="162"/>
                    <a:pt x="111" y="162"/>
                    <a:pt x="111" y="163"/>
                  </a:cubicBezTo>
                  <a:cubicBezTo>
                    <a:pt x="109" y="163"/>
                    <a:pt x="110" y="165"/>
                    <a:pt x="110" y="166"/>
                  </a:cubicBezTo>
                  <a:cubicBezTo>
                    <a:pt x="110" y="166"/>
                    <a:pt x="111" y="167"/>
                    <a:pt x="110" y="167"/>
                  </a:cubicBezTo>
                  <a:cubicBezTo>
                    <a:pt x="108" y="167"/>
                    <a:pt x="109" y="168"/>
                    <a:pt x="109" y="169"/>
                  </a:cubicBezTo>
                  <a:cubicBezTo>
                    <a:pt x="109" y="169"/>
                    <a:pt x="109" y="170"/>
                    <a:pt x="109" y="171"/>
                  </a:cubicBezTo>
                  <a:cubicBezTo>
                    <a:pt x="109" y="172"/>
                    <a:pt x="110" y="173"/>
                    <a:pt x="109" y="174"/>
                  </a:cubicBezTo>
                  <a:cubicBezTo>
                    <a:pt x="109" y="174"/>
                    <a:pt x="109" y="174"/>
                    <a:pt x="108" y="174"/>
                  </a:cubicBezTo>
                  <a:cubicBezTo>
                    <a:pt x="108" y="176"/>
                    <a:pt x="109" y="177"/>
                    <a:pt x="109" y="178"/>
                  </a:cubicBezTo>
                  <a:cubicBezTo>
                    <a:pt x="109" y="179"/>
                    <a:pt x="108" y="179"/>
                    <a:pt x="108" y="178"/>
                  </a:cubicBezTo>
                  <a:cubicBezTo>
                    <a:pt x="107" y="179"/>
                    <a:pt x="107" y="181"/>
                    <a:pt x="108" y="181"/>
                  </a:cubicBezTo>
                  <a:cubicBezTo>
                    <a:pt x="108" y="183"/>
                    <a:pt x="110" y="184"/>
                    <a:pt x="110" y="185"/>
                  </a:cubicBezTo>
                  <a:cubicBezTo>
                    <a:pt x="110" y="185"/>
                    <a:pt x="109" y="186"/>
                    <a:pt x="109" y="185"/>
                  </a:cubicBezTo>
                  <a:cubicBezTo>
                    <a:pt x="108" y="185"/>
                    <a:pt x="107" y="184"/>
                    <a:pt x="106" y="184"/>
                  </a:cubicBezTo>
                  <a:cubicBezTo>
                    <a:pt x="109" y="188"/>
                    <a:pt x="112" y="191"/>
                    <a:pt x="115" y="195"/>
                  </a:cubicBezTo>
                  <a:cubicBezTo>
                    <a:pt x="115" y="195"/>
                    <a:pt x="116" y="196"/>
                    <a:pt x="114" y="196"/>
                  </a:cubicBezTo>
                  <a:cubicBezTo>
                    <a:pt x="114" y="196"/>
                    <a:pt x="114" y="195"/>
                    <a:pt x="113" y="195"/>
                  </a:cubicBezTo>
                  <a:cubicBezTo>
                    <a:pt x="113" y="196"/>
                    <a:pt x="112" y="196"/>
                    <a:pt x="111" y="196"/>
                  </a:cubicBezTo>
                  <a:cubicBezTo>
                    <a:pt x="109" y="194"/>
                    <a:pt x="107" y="192"/>
                    <a:pt x="105" y="190"/>
                  </a:cubicBezTo>
                  <a:cubicBezTo>
                    <a:pt x="105" y="190"/>
                    <a:pt x="102" y="189"/>
                    <a:pt x="101" y="189"/>
                  </a:cubicBezTo>
                  <a:cubicBezTo>
                    <a:pt x="102" y="189"/>
                    <a:pt x="101" y="191"/>
                    <a:pt x="101" y="190"/>
                  </a:cubicBezTo>
                  <a:cubicBezTo>
                    <a:pt x="98" y="189"/>
                    <a:pt x="93" y="190"/>
                    <a:pt x="89" y="190"/>
                  </a:cubicBezTo>
                  <a:cubicBezTo>
                    <a:pt x="87" y="190"/>
                    <a:pt x="84" y="190"/>
                    <a:pt x="82" y="189"/>
                  </a:cubicBezTo>
                  <a:cubicBezTo>
                    <a:pt x="82" y="191"/>
                    <a:pt x="80" y="191"/>
                    <a:pt x="79" y="190"/>
                  </a:cubicBezTo>
                  <a:cubicBezTo>
                    <a:pt x="78" y="189"/>
                    <a:pt x="76" y="189"/>
                    <a:pt x="75" y="190"/>
                  </a:cubicBezTo>
                  <a:cubicBezTo>
                    <a:pt x="74" y="190"/>
                    <a:pt x="74" y="190"/>
                    <a:pt x="73" y="190"/>
                  </a:cubicBezTo>
                  <a:cubicBezTo>
                    <a:pt x="68" y="190"/>
                    <a:pt x="64" y="190"/>
                    <a:pt x="59" y="190"/>
                  </a:cubicBezTo>
                  <a:cubicBezTo>
                    <a:pt x="56" y="189"/>
                    <a:pt x="53" y="189"/>
                    <a:pt x="51" y="189"/>
                  </a:cubicBezTo>
                  <a:cubicBezTo>
                    <a:pt x="50" y="189"/>
                    <a:pt x="50" y="188"/>
                    <a:pt x="50" y="188"/>
                  </a:cubicBezTo>
                  <a:cubicBezTo>
                    <a:pt x="45" y="188"/>
                    <a:pt x="41" y="186"/>
                    <a:pt x="35" y="187"/>
                  </a:cubicBezTo>
                  <a:cubicBezTo>
                    <a:pt x="36" y="187"/>
                    <a:pt x="37" y="188"/>
                    <a:pt x="37" y="189"/>
                  </a:cubicBezTo>
                  <a:cubicBezTo>
                    <a:pt x="38" y="189"/>
                    <a:pt x="37" y="190"/>
                    <a:pt x="36" y="190"/>
                  </a:cubicBezTo>
                  <a:cubicBezTo>
                    <a:pt x="35" y="189"/>
                    <a:pt x="33" y="186"/>
                    <a:pt x="30" y="186"/>
                  </a:cubicBezTo>
                  <a:cubicBezTo>
                    <a:pt x="30" y="188"/>
                    <a:pt x="32" y="190"/>
                    <a:pt x="33" y="190"/>
                  </a:cubicBezTo>
                  <a:cubicBezTo>
                    <a:pt x="34" y="191"/>
                    <a:pt x="33" y="192"/>
                    <a:pt x="34" y="193"/>
                  </a:cubicBezTo>
                  <a:cubicBezTo>
                    <a:pt x="34" y="194"/>
                    <a:pt x="33" y="194"/>
                    <a:pt x="33" y="194"/>
                  </a:cubicBezTo>
                  <a:cubicBezTo>
                    <a:pt x="30" y="191"/>
                    <a:pt x="28" y="189"/>
                    <a:pt x="25" y="186"/>
                  </a:cubicBezTo>
                  <a:cubicBezTo>
                    <a:pt x="25" y="186"/>
                    <a:pt x="24" y="186"/>
                    <a:pt x="24" y="187"/>
                  </a:cubicBezTo>
                  <a:cubicBezTo>
                    <a:pt x="23" y="186"/>
                    <a:pt x="21" y="185"/>
                    <a:pt x="20" y="183"/>
                  </a:cubicBezTo>
                  <a:cubicBezTo>
                    <a:pt x="17" y="176"/>
                    <a:pt x="11" y="171"/>
                    <a:pt x="7" y="165"/>
                  </a:cubicBezTo>
                  <a:cubicBezTo>
                    <a:pt x="4" y="163"/>
                    <a:pt x="2" y="160"/>
                    <a:pt x="1" y="157"/>
                  </a:cubicBezTo>
                  <a:cubicBezTo>
                    <a:pt x="0" y="156"/>
                    <a:pt x="1" y="156"/>
                    <a:pt x="2" y="156"/>
                  </a:cubicBezTo>
                  <a:cubicBezTo>
                    <a:pt x="2" y="156"/>
                    <a:pt x="2" y="157"/>
                    <a:pt x="2" y="15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p>
          </p:txBody>
        </p:sp>
        <p:grpSp>
          <p:nvGrpSpPr>
            <p:cNvPr id="24" name="组合 23"/>
            <p:cNvGrpSpPr/>
            <p:nvPr/>
          </p:nvGrpSpPr>
          <p:grpSpPr>
            <a:xfrm>
              <a:off x="1276327" y="2378579"/>
              <a:ext cx="3684478" cy="869323"/>
              <a:chOff x="118717" y="3171281"/>
              <a:chExt cx="3684478" cy="869323"/>
            </a:xfrm>
          </p:grpSpPr>
          <p:sp>
            <p:nvSpPr>
              <p:cNvPr id="25" name="矩形 24"/>
              <p:cNvSpPr/>
              <p:nvPr/>
            </p:nvSpPr>
            <p:spPr>
              <a:xfrm>
                <a:off x="874712" y="3677812"/>
                <a:ext cx="2928483" cy="362792"/>
              </a:xfrm>
              <a:prstGeom prst="rect">
                <a:avLst/>
              </a:prstGeom>
            </p:spPr>
            <p:txBody>
              <a:bodyPr wrap="square">
                <a:spAutoFit/>
                <a:scene3d>
                  <a:camera prst="orthographicFront"/>
                  <a:lightRig rig="threePt" dir="t"/>
                </a:scene3d>
                <a:sp3d contourW="12700"/>
              </a:bodyPr>
              <a:lstStyle/>
              <a:p>
                <a:pPr>
                  <a:lnSpc>
                    <a:spcPct val="120000"/>
                  </a:lnSpc>
                </a:pPr>
                <a:endPar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endParaRPr>
              </a:p>
            </p:txBody>
          </p:sp>
          <p:sp>
            <p:nvSpPr>
              <p:cNvPr id="26" name="矩形 25"/>
              <p:cNvSpPr/>
              <p:nvPr/>
            </p:nvSpPr>
            <p:spPr>
              <a:xfrm>
                <a:off x="118717" y="3171281"/>
                <a:ext cx="2241974" cy="56560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800" b="1" dirty="0">
                    <a:solidFill>
                      <a:srgbClr val="1C75BC"/>
                    </a:solidFill>
                    <a:latin typeface="迷你简准圆" panose="03000509000000000000" pitchFamily="65" charset="-122"/>
                    <a:ea typeface="迷你简准圆" panose="03000509000000000000" pitchFamily="65" charset="-122"/>
                  </a:rPr>
                  <a:t>联系的含义</a:t>
                </a:r>
                <a:endParaRPr lang="zh-CN" altLang="en-US" sz="2800" b="1" dirty="0">
                  <a:solidFill>
                    <a:srgbClr val="1C75BC"/>
                  </a:solidFill>
                  <a:latin typeface="迷你简准圆" panose="03000509000000000000" pitchFamily="65" charset="-122"/>
                  <a:ea typeface="迷你简准圆" panose="03000509000000000000" pitchFamily="65" charset="-122"/>
                </a:endParaRPr>
              </a:p>
            </p:txBody>
          </p:sp>
        </p:grpSp>
      </p:grpSp>
      <p:grpSp>
        <p:nvGrpSpPr>
          <p:cNvPr id="11" name="组合 10"/>
          <p:cNvGrpSpPr/>
          <p:nvPr/>
        </p:nvGrpSpPr>
        <p:grpSpPr>
          <a:xfrm>
            <a:off x="5870259" y="1689032"/>
            <a:ext cx="5078534" cy="2131453"/>
            <a:chOff x="5870259" y="1689032"/>
            <a:chExt cx="5078534" cy="2131453"/>
          </a:xfrm>
        </p:grpSpPr>
        <p:sp>
          <p:nvSpPr>
            <p:cNvPr id="2" name="左大括号 1"/>
            <p:cNvSpPr/>
            <p:nvPr/>
          </p:nvSpPr>
          <p:spPr>
            <a:xfrm>
              <a:off x="7280049" y="1902443"/>
              <a:ext cx="436091" cy="1539429"/>
            </a:xfrm>
            <a:prstGeom prst="leftBrace">
              <a:avLst>
                <a:gd name="adj1" fmla="val 35602"/>
                <a:gd name="adj2" fmla="val 5000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grpSp>
          <p:nvGrpSpPr>
            <p:cNvPr id="7" name="组合 6"/>
            <p:cNvGrpSpPr/>
            <p:nvPr/>
          </p:nvGrpSpPr>
          <p:grpSpPr>
            <a:xfrm>
              <a:off x="5870259" y="1689032"/>
              <a:ext cx="5078534" cy="2131453"/>
              <a:chOff x="4423056" y="2008373"/>
              <a:chExt cx="5078534" cy="2131453"/>
            </a:xfrm>
          </p:grpSpPr>
          <p:sp>
            <p:nvSpPr>
              <p:cNvPr id="2053" name="MH_Other_2"/>
              <p:cNvSpPr>
                <a:spLocks noChangeAspect="1" noEditPoints="1"/>
              </p:cNvSpPr>
              <p:nvPr>
                <p:custDataLst>
                  <p:tags r:id="rId3"/>
                </p:custDataLst>
              </p:nvPr>
            </p:nvSpPr>
            <p:spPr bwMode="auto">
              <a:xfrm>
                <a:off x="4423056" y="2538578"/>
                <a:ext cx="642937" cy="814387"/>
              </a:xfrm>
              <a:custGeom>
                <a:avLst/>
                <a:gdLst>
                  <a:gd name="T0" fmla="*/ 2147483646 w 168"/>
                  <a:gd name="T1" fmla="*/ 2147483646 h 213"/>
                  <a:gd name="T2" fmla="*/ 2147483646 w 168"/>
                  <a:gd name="T3" fmla="*/ 2147483646 h 213"/>
                  <a:gd name="T4" fmla="*/ 2147483646 w 168"/>
                  <a:gd name="T5" fmla="*/ 2147483646 h 213"/>
                  <a:gd name="T6" fmla="*/ 2147483646 w 168"/>
                  <a:gd name="T7" fmla="*/ 2147483646 h 213"/>
                  <a:gd name="T8" fmla="*/ 2147483646 w 168"/>
                  <a:gd name="T9" fmla="*/ 2147483646 h 213"/>
                  <a:gd name="T10" fmla="*/ 2147483646 w 168"/>
                  <a:gd name="T11" fmla="*/ 2147483646 h 213"/>
                  <a:gd name="T12" fmla="*/ 2147483646 w 168"/>
                  <a:gd name="T13" fmla="*/ 2147483646 h 213"/>
                  <a:gd name="T14" fmla="*/ 2147483646 w 168"/>
                  <a:gd name="T15" fmla="*/ 2147483646 h 213"/>
                  <a:gd name="T16" fmla="*/ 2147483646 w 168"/>
                  <a:gd name="T17" fmla="*/ 2147483646 h 213"/>
                  <a:gd name="T18" fmla="*/ 2147483646 w 168"/>
                  <a:gd name="T19" fmla="*/ 2147483646 h 213"/>
                  <a:gd name="T20" fmla="*/ 2147483646 w 168"/>
                  <a:gd name="T21" fmla="*/ 2147483646 h 213"/>
                  <a:gd name="T22" fmla="*/ 2147483646 w 168"/>
                  <a:gd name="T23" fmla="*/ 2147483646 h 213"/>
                  <a:gd name="T24" fmla="*/ 2147483646 w 168"/>
                  <a:gd name="T25" fmla="*/ 2147483646 h 213"/>
                  <a:gd name="T26" fmla="*/ 2147483646 w 168"/>
                  <a:gd name="T27" fmla="*/ 2147483646 h 213"/>
                  <a:gd name="T28" fmla="*/ 2147483646 w 168"/>
                  <a:gd name="T29" fmla="*/ 2147483646 h 213"/>
                  <a:gd name="T30" fmla="*/ 2147483646 w 168"/>
                  <a:gd name="T31" fmla="*/ 2147483646 h 213"/>
                  <a:gd name="T32" fmla="*/ 2147483646 w 168"/>
                  <a:gd name="T33" fmla="*/ 2147483646 h 213"/>
                  <a:gd name="T34" fmla="*/ 2147483646 w 168"/>
                  <a:gd name="T35" fmla="*/ 2147483646 h 213"/>
                  <a:gd name="T36" fmla="*/ 2147483646 w 168"/>
                  <a:gd name="T37" fmla="*/ 2147483646 h 213"/>
                  <a:gd name="T38" fmla="*/ 2147483646 w 168"/>
                  <a:gd name="T39" fmla="*/ 2147483646 h 213"/>
                  <a:gd name="T40" fmla="*/ 2147483646 w 168"/>
                  <a:gd name="T41" fmla="*/ 2147483646 h 213"/>
                  <a:gd name="T42" fmla="*/ 2147483646 w 168"/>
                  <a:gd name="T43" fmla="*/ 2147483646 h 213"/>
                  <a:gd name="T44" fmla="*/ 2147483646 w 168"/>
                  <a:gd name="T45" fmla="*/ 2147483646 h 213"/>
                  <a:gd name="T46" fmla="*/ 2147483646 w 168"/>
                  <a:gd name="T47" fmla="*/ 2147483646 h 213"/>
                  <a:gd name="T48" fmla="*/ 2147483646 w 168"/>
                  <a:gd name="T49" fmla="*/ 2147483646 h 213"/>
                  <a:gd name="T50" fmla="*/ 2147483646 w 168"/>
                  <a:gd name="T51" fmla="*/ 2147483646 h 213"/>
                  <a:gd name="T52" fmla="*/ 2147483646 w 168"/>
                  <a:gd name="T53" fmla="*/ 2147483646 h 213"/>
                  <a:gd name="T54" fmla="*/ 2147483646 w 168"/>
                  <a:gd name="T55" fmla="*/ 2147483646 h 213"/>
                  <a:gd name="T56" fmla="*/ 2147483646 w 168"/>
                  <a:gd name="T57" fmla="*/ 2147483646 h 213"/>
                  <a:gd name="T58" fmla="*/ 2147483646 w 168"/>
                  <a:gd name="T59" fmla="*/ 2147483646 h 213"/>
                  <a:gd name="T60" fmla="*/ 2147483646 w 168"/>
                  <a:gd name="T61" fmla="*/ 2147483646 h 213"/>
                  <a:gd name="T62" fmla="*/ 2147483646 w 168"/>
                  <a:gd name="T63" fmla="*/ 2147483646 h 213"/>
                  <a:gd name="T64" fmla="*/ 2147483646 w 168"/>
                  <a:gd name="T65" fmla="*/ 2147483646 h 213"/>
                  <a:gd name="T66" fmla="*/ 2147483646 w 168"/>
                  <a:gd name="T67" fmla="*/ 2147483646 h 213"/>
                  <a:gd name="T68" fmla="*/ 2147483646 w 168"/>
                  <a:gd name="T69" fmla="*/ 2147483646 h 213"/>
                  <a:gd name="T70" fmla="*/ 2147483646 w 168"/>
                  <a:gd name="T71" fmla="*/ 2147483646 h 213"/>
                  <a:gd name="T72" fmla="*/ 2147483646 w 168"/>
                  <a:gd name="T73" fmla="*/ 2147483646 h 213"/>
                  <a:gd name="T74" fmla="*/ 2147483646 w 168"/>
                  <a:gd name="T75" fmla="*/ 2147483646 h 213"/>
                  <a:gd name="T76" fmla="*/ 2147483646 w 168"/>
                  <a:gd name="T77" fmla="*/ 2147483646 h 213"/>
                  <a:gd name="T78" fmla="*/ 2147483646 w 168"/>
                  <a:gd name="T79" fmla="*/ 2147483646 h 213"/>
                  <a:gd name="T80" fmla="*/ 2147483646 w 168"/>
                  <a:gd name="T81" fmla="*/ 2147483646 h 213"/>
                  <a:gd name="T82" fmla="*/ 2147483646 w 168"/>
                  <a:gd name="T83" fmla="*/ 2147483646 h 213"/>
                  <a:gd name="T84" fmla="*/ 2147483646 w 168"/>
                  <a:gd name="T85" fmla="*/ 2147483646 h 213"/>
                  <a:gd name="T86" fmla="*/ 2147483646 w 168"/>
                  <a:gd name="T87" fmla="*/ 2147483646 h 213"/>
                  <a:gd name="T88" fmla="*/ 2147483646 w 168"/>
                  <a:gd name="T89" fmla="*/ 2147483646 h 213"/>
                  <a:gd name="T90" fmla="*/ 2147483646 w 168"/>
                  <a:gd name="T91" fmla="*/ 2147483646 h 213"/>
                  <a:gd name="T92" fmla="*/ 2147483646 w 168"/>
                  <a:gd name="T93" fmla="*/ 2147483646 h 213"/>
                  <a:gd name="T94" fmla="*/ 2147483646 w 168"/>
                  <a:gd name="T95" fmla="*/ 2147483646 h 213"/>
                  <a:gd name="T96" fmla="*/ 2147483646 w 168"/>
                  <a:gd name="T97" fmla="*/ 2147483646 h 213"/>
                  <a:gd name="T98" fmla="*/ 2147483646 w 168"/>
                  <a:gd name="T99" fmla="*/ 2147483646 h 213"/>
                  <a:gd name="T100" fmla="*/ 2147483646 w 168"/>
                  <a:gd name="T101" fmla="*/ 2147483646 h 213"/>
                  <a:gd name="T102" fmla="*/ 2147483646 w 168"/>
                  <a:gd name="T103" fmla="*/ 2147483646 h 213"/>
                  <a:gd name="T104" fmla="*/ 2147483646 w 168"/>
                  <a:gd name="T105" fmla="*/ 2147483646 h 213"/>
                  <a:gd name="T106" fmla="*/ 2147483646 w 168"/>
                  <a:gd name="T107" fmla="*/ 2147483646 h 213"/>
                  <a:gd name="T108" fmla="*/ 2147483646 w 168"/>
                  <a:gd name="T109" fmla="*/ 2147483646 h 213"/>
                  <a:gd name="T110" fmla="*/ 2147483646 w 168"/>
                  <a:gd name="T111" fmla="*/ 2147483646 h 213"/>
                  <a:gd name="T112" fmla="*/ 2147483646 w 168"/>
                  <a:gd name="T113" fmla="*/ 2147483646 h 213"/>
                  <a:gd name="T114" fmla="*/ 2147483646 w 168"/>
                  <a:gd name="T115" fmla="*/ 2147483646 h 213"/>
                  <a:gd name="T116" fmla="*/ 2147483646 w 168"/>
                  <a:gd name="T117" fmla="*/ 2147483646 h 213"/>
                  <a:gd name="T118" fmla="*/ 2147483646 w 168"/>
                  <a:gd name="T119" fmla="*/ 2147483646 h 213"/>
                  <a:gd name="T120" fmla="*/ 2147483646 w 168"/>
                  <a:gd name="T121" fmla="*/ 2147483646 h 213"/>
                  <a:gd name="T122" fmla="*/ 2147483646 w 168"/>
                  <a:gd name="T123" fmla="*/ 2147483646 h 2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8" h="213">
                    <a:moveTo>
                      <a:pt x="74" y="183"/>
                    </a:moveTo>
                    <a:cubicBezTo>
                      <a:pt x="73" y="183"/>
                      <a:pt x="72" y="184"/>
                      <a:pt x="72" y="184"/>
                    </a:cubicBezTo>
                    <a:cubicBezTo>
                      <a:pt x="73" y="184"/>
                      <a:pt x="74" y="184"/>
                      <a:pt x="74" y="183"/>
                    </a:cubicBezTo>
                    <a:close/>
                    <a:moveTo>
                      <a:pt x="92" y="190"/>
                    </a:moveTo>
                    <a:cubicBezTo>
                      <a:pt x="92" y="190"/>
                      <a:pt x="92" y="190"/>
                      <a:pt x="93" y="189"/>
                    </a:cubicBezTo>
                    <a:cubicBezTo>
                      <a:pt x="93" y="189"/>
                      <a:pt x="94" y="189"/>
                      <a:pt x="94" y="188"/>
                    </a:cubicBezTo>
                    <a:cubicBezTo>
                      <a:pt x="93" y="188"/>
                      <a:pt x="93" y="189"/>
                      <a:pt x="93" y="189"/>
                    </a:cubicBezTo>
                    <a:lnTo>
                      <a:pt x="92" y="190"/>
                    </a:lnTo>
                    <a:close/>
                    <a:moveTo>
                      <a:pt x="9" y="149"/>
                    </a:moveTo>
                    <a:cubicBezTo>
                      <a:pt x="10" y="149"/>
                      <a:pt x="10" y="148"/>
                      <a:pt x="10" y="148"/>
                    </a:cubicBezTo>
                    <a:cubicBezTo>
                      <a:pt x="9" y="148"/>
                      <a:pt x="9" y="149"/>
                      <a:pt x="9" y="149"/>
                    </a:cubicBezTo>
                    <a:close/>
                    <a:moveTo>
                      <a:pt x="26" y="80"/>
                    </a:moveTo>
                    <a:cubicBezTo>
                      <a:pt x="27" y="79"/>
                      <a:pt x="27" y="78"/>
                      <a:pt x="27" y="78"/>
                    </a:cubicBezTo>
                    <a:cubicBezTo>
                      <a:pt x="26" y="77"/>
                      <a:pt x="26" y="79"/>
                      <a:pt x="26" y="80"/>
                    </a:cubicBezTo>
                    <a:close/>
                    <a:moveTo>
                      <a:pt x="29" y="88"/>
                    </a:moveTo>
                    <a:cubicBezTo>
                      <a:pt x="29" y="87"/>
                      <a:pt x="29" y="87"/>
                      <a:pt x="30" y="86"/>
                    </a:cubicBezTo>
                    <a:cubicBezTo>
                      <a:pt x="30" y="86"/>
                      <a:pt x="30" y="85"/>
                      <a:pt x="29" y="85"/>
                    </a:cubicBezTo>
                    <a:cubicBezTo>
                      <a:pt x="29" y="86"/>
                      <a:pt x="29" y="87"/>
                      <a:pt x="29" y="88"/>
                    </a:cubicBezTo>
                    <a:close/>
                    <a:moveTo>
                      <a:pt x="40" y="88"/>
                    </a:moveTo>
                    <a:cubicBezTo>
                      <a:pt x="40" y="88"/>
                      <a:pt x="41" y="87"/>
                      <a:pt x="41" y="87"/>
                    </a:cubicBezTo>
                    <a:cubicBezTo>
                      <a:pt x="41" y="87"/>
                      <a:pt x="41" y="86"/>
                      <a:pt x="42" y="86"/>
                    </a:cubicBezTo>
                    <a:cubicBezTo>
                      <a:pt x="42" y="86"/>
                      <a:pt x="42" y="85"/>
                      <a:pt x="42" y="85"/>
                    </a:cubicBezTo>
                    <a:cubicBezTo>
                      <a:pt x="42" y="86"/>
                      <a:pt x="42" y="86"/>
                      <a:pt x="42" y="86"/>
                    </a:cubicBezTo>
                    <a:cubicBezTo>
                      <a:pt x="41" y="86"/>
                      <a:pt x="41" y="86"/>
                      <a:pt x="41" y="87"/>
                    </a:cubicBezTo>
                    <a:cubicBezTo>
                      <a:pt x="40" y="87"/>
                      <a:pt x="40" y="88"/>
                      <a:pt x="40" y="88"/>
                    </a:cubicBezTo>
                    <a:close/>
                    <a:moveTo>
                      <a:pt x="62" y="76"/>
                    </a:moveTo>
                    <a:cubicBezTo>
                      <a:pt x="63" y="75"/>
                      <a:pt x="63" y="75"/>
                      <a:pt x="63" y="75"/>
                    </a:cubicBezTo>
                    <a:cubicBezTo>
                      <a:pt x="63" y="75"/>
                      <a:pt x="64" y="75"/>
                      <a:pt x="64" y="74"/>
                    </a:cubicBezTo>
                    <a:cubicBezTo>
                      <a:pt x="64" y="74"/>
                      <a:pt x="64" y="74"/>
                      <a:pt x="64" y="74"/>
                    </a:cubicBezTo>
                    <a:cubicBezTo>
                      <a:pt x="65" y="73"/>
                      <a:pt x="65" y="73"/>
                      <a:pt x="65" y="73"/>
                    </a:cubicBezTo>
                    <a:cubicBezTo>
                      <a:pt x="64" y="74"/>
                      <a:pt x="64" y="74"/>
                      <a:pt x="64" y="74"/>
                    </a:cubicBezTo>
                    <a:cubicBezTo>
                      <a:pt x="64" y="74"/>
                      <a:pt x="64" y="74"/>
                      <a:pt x="64" y="74"/>
                    </a:cubicBezTo>
                    <a:cubicBezTo>
                      <a:pt x="63" y="74"/>
                      <a:pt x="63" y="75"/>
                      <a:pt x="63" y="75"/>
                    </a:cubicBezTo>
                    <a:lnTo>
                      <a:pt x="62" y="76"/>
                    </a:lnTo>
                    <a:close/>
                    <a:moveTo>
                      <a:pt x="26" y="60"/>
                    </a:moveTo>
                    <a:cubicBezTo>
                      <a:pt x="26" y="59"/>
                      <a:pt x="26" y="59"/>
                      <a:pt x="26" y="59"/>
                    </a:cubicBezTo>
                    <a:cubicBezTo>
                      <a:pt x="27" y="59"/>
                      <a:pt x="27" y="58"/>
                      <a:pt x="28" y="58"/>
                    </a:cubicBezTo>
                    <a:cubicBezTo>
                      <a:pt x="28" y="56"/>
                      <a:pt x="26" y="58"/>
                      <a:pt x="26" y="59"/>
                    </a:cubicBezTo>
                    <a:lnTo>
                      <a:pt x="26" y="60"/>
                    </a:lnTo>
                    <a:close/>
                    <a:moveTo>
                      <a:pt x="29" y="52"/>
                    </a:moveTo>
                    <a:cubicBezTo>
                      <a:pt x="29" y="52"/>
                      <a:pt x="29" y="52"/>
                      <a:pt x="29" y="52"/>
                    </a:cubicBezTo>
                    <a:cubicBezTo>
                      <a:pt x="30" y="51"/>
                      <a:pt x="30" y="51"/>
                      <a:pt x="30" y="51"/>
                    </a:cubicBezTo>
                    <a:cubicBezTo>
                      <a:pt x="30" y="51"/>
                      <a:pt x="30" y="51"/>
                      <a:pt x="30" y="51"/>
                    </a:cubicBezTo>
                    <a:cubicBezTo>
                      <a:pt x="30" y="50"/>
                      <a:pt x="30" y="50"/>
                      <a:pt x="30" y="50"/>
                    </a:cubicBezTo>
                    <a:cubicBezTo>
                      <a:pt x="31" y="49"/>
                      <a:pt x="32" y="49"/>
                      <a:pt x="32" y="48"/>
                    </a:cubicBezTo>
                    <a:cubicBezTo>
                      <a:pt x="31" y="48"/>
                      <a:pt x="31" y="49"/>
                      <a:pt x="30" y="50"/>
                    </a:cubicBezTo>
                    <a:cubicBezTo>
                      <a:pt x="30" y="51"/>
                      <a:pt x="30" y="51"/>
                      <a:pt x="30" y="51"/>
                    </a:cubicBezTo>
                    <a:cubicBezTo>
                      <a:pt x="30" y="51"/>
                      <a:pt x="30" y="51"/>
                      <a:pt x="30" y="51"/>
                    </a:cubicBezTo>
                    <a:cubicBezTo>
                      <a:pt x="29" y="52"/>
                      <a:pt x="29" y="52"/>
                      <a:pt x="29" y="52"/>
                    </a:cubicBezTo>
                    <a:close/>
                    <a:moveTo>
                      <a:pt x="73" y="202"/>
                    </a:moveTo>
                    <a:cubicBezTo>
                      <a:pt x="72" y="202"/>
                      <a:pt x="72" y="201"/>
                      <a:pt x="72" y="200"/>
                    </a:cubicBezTo>
                    <a:cubicBezTo>
                      <a:pt x="73" y="200"/>
                      <a:pt x="74" y="200"/>
                      <a:pt x="74" y="201"/>
                    </a:cubicBezTo>
                    <a:cubicBezTo>
                      <a:pt x="74" y="201"/>
                      <a:pt x="73" y="201"/>
                      <a:pt x="73" y="202"/>
                    </a:cubicBezTo>
                    <a:close/>
                    <a:moveTo>
                      <a:pt x="129" y="175"/>
                    </a:moveTo>
                    <a:cubicBezTo>
                      <a:pt x="129" y="175"/>
                      <a:pt x="130" y="175"/>
                      <a:pt x="130" y="175"/>
                    </a:cubicBezTo>
                    <a:cubicBezTo>
                      <a:pt x="131" y="175"/>
                      <a:pt x="132" y="176"/>
                      <a:pt x="133" y="175"/>
                    </a:cubicBezTo>
                    <a:lnTo>
                      <a:pt x="129" y="175"/>
                    </a:lnTo>
                    <a:close/>
                    <a:moveTo>
                      <a:pt x="42" y="27"/>
                    </a:moveTo>
                    <a:cubicBezTo>
                      <a:pt x="43" y="27"/>
                      <a:pt x="43" y="26"/>
                      <a:pt x="43" y="25"/>
                    </a:cubicBezTo>
                    <a:cubicBezTo>
                      <a:pt x="43" y="25"/>
                      <a:pt x="42" y="26"/>
                      <a:pt x="42" y="26"/>
                    </a:cubicBezTo>
                    <a:cubicBezTo>
                      <a:pt x="42" y="26"/>
                      <a:pt x="41" y="27"/>
                      <a:pt x="42" y="27"/>
                    </a:cubicBezTo>
                    <a:close/>
                    <a:moveTo>
                      <a:pt x="32" y="144"/>
                    </a:moveTo>
                    <a:cubicBezTo>
                      <a:pt x="32" y="143"/>
                      <a:pt x="32" y="143"/>
                      <a:pt x="32" y="143"/>
                    </a:cubicBezTo>
                    <a:cubicBezTo>
                      <a:pt x="33" y="143"/>
                      <a:pt x="33" y="143"/>
                      <a:pt x="33" y="143"/>
                    </a:cubicBezTo>
                    <a:cubicBezTo>
                      <a:pt x="34" y="142"/>
                      <a:pt x="35" y="141"/>
                      <a:pt x="35" y="140"/>
                    </a:cubicBezTo>
                    <a:cubicBezTo>
                      <a:pt x="35" y="140"/>
                      <a:pt x="34" y="141"/>
                      <a:pt x="33" y="142"/>
                    </a:cubicBezTo>
                    <a:cubicBezTo>
                      <a:pt x="33" y="142"/>
                      <a:pt x="33" y="143"/>
                      <a:pt x="33" y="143"/>
                    </a:cubicBezTo>
                    <a:cubicBezTo>
                      <a:pt x="32" y="143"/>
                      <a:pt x="32" y="143"/>
                      <a:pt x="32" y="143"/>
                    </a:cubicBezTo>
                    <a:lnTo>
                      <a:pt x="32" y="144"/>
                    </a:lnTo>
                    <a:close/>
                    <a:moveTo>
                      <a:pt x="64" y="81"/>
                    </a:moveTo>
                    <a:cubicBezTo>
                      <a:pt x="63" y="81"/>
                      <a:pt x="63" y="81"/>
                      <a:pt x="62" y="82"/>
                    </a:cubicBezTo>
                    <a:cubicBezTo>
                      <a:pt x="62" y="82"/>
                      <a:pt x="60" y="83"/>
                      <a:pt x="61" y="83"/>
                    </a:cubicBezTo>
                    <a:cubicBezTo>
                      <a:pt x="63" y="83"/>
                      <a:pt x="63" y="82"/>
                      <a:pt x="64" y="81"/>
                    </a:cubicBezTo>
                    <a:close/>
                    <a:moveTo>
                      <a:pt x="46" y="76"/>
                    </a:moveTo>
                    <a:cubicBezTo>
                      <a:pt x="46" y="76"/>
                      <a:pt x="46" y="76"/>
                      <a:pt x="46" y="76"/>
                    </a:cubicBezTo>
                    <a:cubicBezTo>
                      <a:pt x="47" y="75"/>
                      <a:pt x="48" y="74"/>
                      <a:pt x="48" y="73"/>
                    </a:cubicBezTo>
                    <a:cubicBezTo>
                      <a:pt x="48" y="71"/>
                      <a:pt x="47" y="73"/>
                      <a:pt x="47" y="73"/>
                    </a:cubicBezTo>
                    <a:cubicBezTo>
                      <a:pt x="47" y="74"/>
                      <a:pt x="46" y="75"/>
                      <a:pt x="46" y="76"/>
                    </a:cubicBezTo>
                    <a:close/>
                    <a:moveTo>
                      <a:pt x="92" y="190"/>
                    </a:moveTo>
                    <a:cubicBezTo>
                      <a:pt x="88" y="192"/>
                      <a:pt x="88" y="192"/>
                      <a:pt x="88" y="192"/>
                    </a:cubicBezTo>
                    <a:cubicBezTo>
                      <a:pt x="88" y="193"/>
                      <a:pt x="89" y="193"/>
                      <a:pt x="89" y="193"/>
                    </a:cubicBezTo>
                    <a:cubicBezTo>
                      <a:pt x="90" y="192"/>
                      <a:pt x="91" y="191"/>
                      <a:pt x="92" y="190"/>
                    </a:cubicBezTo>
                    <a:close/>
                    <a:moveTo>
                      <a:pt x="40" y="88"/>
                    </a:moveTo>
                    <a:cubicBezTo>
                      <a:pt x="40" y="88"/>
                      <a:pt x="40" y="88"/>
                      <a:pt x="39" y="88"/>
                    </a:cubicBezTo>
                    <a:cubicBezTo>
                      <a:pt x="38" y="89"/>
                      <a:pt x="38" y="91"/>
                      <a:pt x="37" y="92"/>
                    </a:cubicBezTo>
                    <a:cubicBezTo>
                      <a:pt x="36" y="92"/>
                      <a:pt x="37" y="93"/>
                      <a:pt x="37" y="93"/>
                    </a:cubicBezTo>
                    <a:lnTo>
                      <a:pt x="40" y="88"/>
                    </a:lnTo>
                    <a:close/>
                    <a:moveTo>
                      <a:pt x="88" y="80"/>
                    </a:moveTo>
                    <a:cubicBezTo>
                      <a:pt x="88" y="80"/>
                      <a:pt x="89" y="80"/>
                      <a:pt x="89" y="80"/>
                    </a:cubicBezTo>
                    <a:cubicBezTo>
                      <a:pt x="89" y="79"/>
                      <a:pt x="90" y="78"/>
                      <a:pt x="90" y="76"/>
                    </a:cubicBezTo>
                    <a:cubicBezTo>
                      <a:pt x="89" y="77"/>
                      <a:pt x="89" y="78"/>
                      <a:pt x="88" y="79"/>
                    </a:cubicBezTo>
                    <a:cubicBezTo>
                      <a:pt x="88" y="80"/>
                      <a:pt x="87" y="80"/>
                      <a:pt x="88" y="80"/>
                    </a:cubicBezTo>
                    <a:close/>
                    <a:moveTo>
                      <a:pt x="70" y="182"/>
                    </a:moveTo>
                    <a:cubicBezTo>
                      <a:pt x="69" y="182"/>
                      <a:pt x="69" y="182"/>
                      <a:pt x="69" y="182"/>
                    </a:cubicBezTo>
                    <a:cubicBezTo>
                      <a:pt x="68" y="183"/>
                      <a:pt x="66" y="185"/>
                      <a:pt x="66" y="187"/>
                    </a:cubicBezTo>
                    <a:cubicBezTo>
                      <a:pt x="67" y="185"/>
                      <a:pt x="68" y="184"/>
                      <a:pt x="70" y="182"/>
                    </a:cubicBezTo>
                    <a:close/>
                    <a:moveTo>
                      <a:pt x="45" y="81"/>
                    </a:moveTo>
                    <a:cubicBezTo>
                      <a:pt x="45" y="80"/>
                      <a:pt x="46" y="80"/>
                      <a:pt x="46" y="80"/>
                    </a:cubicBezTo>
                    <a:cubicBezTo>
                      <a:pt x="47" y="78"/>
                      <a:pt x="48" y="77"/>
                      <a:pt x="49" y="75"/>
                    </a:cubicBezTo>
                    <a:cubicBezTo>
                      <a:pt x="48" y="76"/>
                      <a:pt x="46" y="78"/>
                      <a:pt x="45" y="81"/>
                    </a:cubicBezTo>
                    <a:close/>
                    <a:moveTo>
                      <a:pt x="63" y="79"/>
                    </a:moveTo>
                    <a:cubicBezTo>
                      <a:pt x="63" y="78"/>
                      <a:pt x="63" y="78"/>
                      <a:pt x="63" y="78"/>
                    </a:cubicBezTo>
                    <a:cubicBezTo>
                      <a:pt x="64" y="78"/>
                      <a:pt x="64" y="78"/>
                      <a:pt x="64" y="77"/>
                    </a:cubicBezTo>
                    <a:cubicBezTo>
                      <a:pt x="64" y="77"/>
                      <a:pt x="65" y="77"/>
                      <a:pt x="65" y="76"/>
                    </a:cubicBezTo>
                    <a:cubicBezTo>
                      <a:pt x="65" y="76"/>
                      <a:pt x="65" y="76"/>
                      <a:pt x="66" y="76"/>
                    </a:cubicBezTo>
                    <a:cubicBezTo>
                      <a:pt x="67" y="75"/>
                      <a:pt x="67" y="74"/>
                      <a:pt x="68" y="73"/>
                    </a:cubicBezTo>
                    <a:cubicBezTo>
                      <a:pt x="68" y="73"/>
                      <a:pt x="68" y="73"/>
                      <a:pt x="68" y="73"/>
                    </a:cubicBezTo>
                    <a:cubicBezTo>
                      <a:pt x="68" y="73"/>
                      <a:pt x="68" y="73"/>
                      <a:pt x="68" y="73"/>
                    </a:cubicBezTo>
                    <a:cubicBezTo>
                      <a:pt x="67" y="74"/>
                      <a:pt x="66" y="75"/>
                      <a:pt x="66" y="76"/>
                    </a:cubicBezTo>
                    <a:cubicBezTo>
                      <a:pt x="65" y="76"/>
                      <a:pt x="65" y="76"/>
                      <a:pt x="65" y="76"/>
                    </a:cubicBezTo>
                    <a:cubicBezTo>
                      <a:pt x="64" y="76"/>
                      <a:pt x="64" y="77"/>
                      <a:pt x="64" y="77"/>
                    </a:cubicBezTo>
                    <a:cubicBezTo>
                      <a:pt x="63" y="77"/>
                      <a:pt x="63" y="78"/>
                      <a:pt x="63" y="78"/>
                    </a:cubicBezTo>
                    <a:lnTo>
                      <a:pt x="63" y="79"/>
                    </a:lnTo>
                    <a:close/>
                    <a:moveTo>
                      <a:pt x="24" y="151"/>
                    </a:moveTo>
                    <a:cubicBezTo>
                      <a:pt x="23" y="151"/>
                      <a:pt x="22" y="153"/>
                      <a:pt x="21" y="153"/>
                    </a:cubicBezTo>
                    <a:cubicBezTo>
                      <a:pt x="20" y="153"/>
                      <a:pt x="20" y="155"/>
                      <a:pt x="20" y="155"/>
                    </a:cubicBezTo>
                    <a:cubicBezTo>
                      <a:pt x="21" y="154"/>
                      <a:pt x="23" y="153"/>
                      <a:pt x="24" y="151"/>
                    </a:cubicBezTo>
                    <a:close/>
                    <a:moveTo>
                      <a:pt x="55" y="176"/>
                    </a:moveTo>
                    <a:cubicBezTo>
                      <a:pt x="56" y="175"/>
                      <a:pt x="56" y="175"/>
                      <a:pt x="56" y="175"/>
                    </a:cubicBezTo>
                    <a:cubicBezTo>
                      <a:pt x="56" y="175"/>
                      <a:pt x="56" y="175"/>
                      <a:pt x="56" y="175"/>
                    </a:cubicBezTo>
                    <a:cubicBezTo>
                      <a:pt x="57" y="174"/>
                      <a:pt x="59" y="173"/>
                      <a:pt x="60" y="171"/>
                    </a:cubicBezTo>
                    <a:cubicBezTo>
                      <a:pt x="60" y="171"/>
                      <a:pt x="59" y="171"/>
                      <a:pt x="59" y="171"/>
                    </a:cubicBezTo>
                    <a:cubicBezTo>
                      <a:pt x="58" y="173"/>
                      <a:pt x="57" y="173"/>
                      <a:pt x="56" y="175"/>
                    </a:cubicBezTo>
                    <a:cubicBezTo>
                      <a:pt x="56" y="175"/>
                      <a:pt x="56" y="175"/>
                      <a:pt x="56" y="175"/>
                    </a:cubicBezTo>
                    <a:lnTo>
                      <a:pt x="55" y="176"/>
                    </a:lnTo>
                    <a:close/>
                    <a:moveTo>
                      <a:pt x="55" y="78"/>
                    </a:moveTo>
                    <a:cubicBezTo>
                      <a:pt x="56" y="77"/>
                      <a:pt x="58" y="76"/>
                      <a:pt x="58" y="75"/>
                    </a:cubicBezTo>
                    <a:cubicBezTo>
                      <a:pt x="57" y="75"/>
                      <a:pt x="56" y="76"/>
                      <a:pt x="55" y="76"/>
                    </a:cubicBezTo>
                    <a:cubicBezTo>
                      <a:pt x="55" y="77"/>
                      <a:pt x="55" y="77"/>
                      <a:pt x="55" y="78"/>
                    </a:cubicBezTo>
                    <a:close/>
                    <a:moveTo>
                      <a:pt x="36" y="180"/>
                    </a:moveTo>
                    <a:cubicBezTo>
                      <a:pt x="37" y="180"/>
                      <a:pt x="37" y="179"/>
                      <a:pt x="37" y="179"/>
                    </a:cubicBezTo>
                    <a:cubicBezTo>
                      <a:pt x="37" y="179"/>
                      <a:pt x="37" y="179"/>
                      <a:pt x="37" y="179"/>
                    </a:cubicBezTo>
                    <a:cubicBezTo>
                      <a:pt x="38" y="178"/>
                      <a:pt x="39" y="177"/>
                      <a:pt x="40" y="177"/>
                    </a:cubicBezTo>
                    <a:cubicBezTo>
                      <a:pt x="40" y="176"/>
                      <a:pt x="40" y="176"/>
                      <a:pt x="40" y="176"/>
                    </a:cubicBezTo>
                    <a:cubicBezTo>
                      <a:pt x="40" y="176"/>
                      <a:pt x="40" y="176"/>
                      <a:pt x="41" y="175"/>
                    </a:cubicBezTo>
                    <a:cubicBezTo>
                      <a:pt x="41" y="175"/>
                      <a:pt x="41" y="175"/>
                      <a:pt x="41" y="174"/>
                    </a:cubicBezTo>
                    <a:cubicBezTo>
                      <a:pt x="42" y="174"/>
                      <a:pt x="42" y="174"/>
                      <a:pt x="42" y="174"/>
                    </a:cubicBezTo>
                    <a:cubicBezTo>
                      <a:pt x="42" y="174"/>
                      <a:pt x="43" y="174"/>
                      <a:pt x="42" y="173"/>
                    </a:cubicBezTo>
                    <a:cubicBezTo>
                      <a:pt x="42" y="174"/>
                      <a:pt x="42" y="174"/>
                      <a:pt x="42" y="174"/>
                    </a:cubicBezTo>
                    <a:cubicBezTo>
                      <a:pt x="41" y="174"/>
                      <a:pt x="41" y="174"/>
                      <a:pt x="41" y="174"/>
                    </a:cubicBezTo>
                    <a:cubicBezTo>
                      <a:pt x="41" y="174"/>
                      <a:pt x="41" y="175"/>
                      <a:pt x="41" y="175"/>
                    </a:cubicBezTo>
                    <a:cubicBezTo>
                      <a:pt x="40" y="175"/>
                      <a:pt x="40" y="176"/>
                      <a:pt x="40" y="176"/>
                    </a:cubicBezTo>
                    <a:cubicBezTo>
                      <a:pt x="39" y="177"/>
                      <a:pt x="38" y="177"/>
                      <a:pt x="38" y="178"/>
                    </a:cubicBezTo>
                    <a:cubicBezTo>
                      <a:pt x="38" y="178"/>
                      <a:pt x="37" y="179"/>
                      <a:pt x="37" y="179"/>
                    </a:cubicBezTo>
                    <a:cubicBezTo>
                      <a:pt x="37" y="179"/>
                      <a:pt x="37" y="179"/>
                      <a:pt x="37" y="179"/>
                    </a:cubicBezTo>
                    <a:cubicBezTo>
                      <a:pt x="36" y="179"/>
                      <a:pt x="36" y="180"/>
                      <a:pt x="36" y="180"/>
                    </a:cubicBezTo>
                    <a:close/>
                    <a:moveTo>
                      <a:pt x="106" y="204"/>
                    </a:moveTo>
                    <a:cubicBezTo>
                      <a:pt x="107" y="203"/>
                      <a:pt x="108" y="202"/>
                      <a:pt x="109" y="201"/>
                    </a:cubicBezTo>
                    <a:cubicBezTo>
                      <a:pt x="109" y="201"/>
                      <a:pt x="107" y="201"/>
                      <a:pt x="107" y="202"/>
                    </a:cubicBezTo>
                    <a:cubicBezTo>
                      <a:pt x="106" y="203"/>
                      <a:pt x="106" y="203"/>
                      <a:pt x="106" y="204"/>
                    </a:cubicBezTo>
                    <a:close/>
                    <a:moveTo>
                      <a:pt x="70" y="182"/>
                    </a:moveTo>
                    <a:cubicBezTo>
                      <a:pt x="70" y="182"/>
                      <a:pt x="70" y="182"/>
                      <a:pt x="70" y="182"/>
                    </a:cubicBezTo>
                    <a:cubicBezTo>
                      <a:pt x="70" y="181"/>
                      <a:pt x="70" y="181"/>
                      <a:pt x="70" y="181"/>
                    </a:cubicBezTo>
                    <a:cubicBezTo>
                      <a:pt x="71" y="181"/>
                      <a:pt x="71" y="181"/>
                      <a:pt x="71" y="180"/>
                    </a:cubicBezTo>
                    <a:cubicBezTo>
                      <a:pt x="73" y="179"/>
                      <a:pt x="74" y="177"/>
                      <a:pt x="76" y="176"/>
                    </a:cubicBezTo>
                    <a:cubicBezTo>
                      <a:pt x="74" y="176"/>
                      <a:pt x="72" y="178"/>
                      <a:pt x="71" y="180"/>
                    </a:cubicBezTo>
                    <a:cubicBezTo>
                      <a:pt x="71" y="180"/>
                      <a:pt x="71" y="180"/>
                      <a:pt x="71" y="180"/>
                    </a:cubicBezTo>
                    <a:cubicBezTo>
                      <a:pt x="71" y="180"/>
                      <a:pt x="70" y="181"/>
                      <a:pt x="70" y="181"/>
                    </a:cubicBezTo>
                    <a:cubicBezTo>
                      <a:pt x="70" y="182"/>
                      <a:pt x="70" y="182"/>
                      <a:pt x="70" y="182"/>
                    </a:cubicBezTo>
                    <a:close/>
                    <a:moveTo>
                      <a:pt x="73" y="188"/>
                    </a:moveTo>
                    <a:cubicBezTo>
                      <a:pt x="74" y="186"/>
                      <a:pt x="77" y="184"/>
                      <a:pt x="78" y="182"/>
                    </a:cubicBezTo>
                    <a:cubicBezTo>
                      <a:pt x="76" y="184"/>
                      <a:pt x="74" y="185"/>
                      <a:pt x="72" y="187"/>
                    </a:cubicBezTo>
                    <a:cubicBezTo>
                      <a:pt x="72" y="187"/>
                      <a:pt x="72" y="189"/>
                      <a:pt x="73" y="188"/>
                    </a:cubicBezTo>
                    <a:close/>
                    <a:moveTo>
                      <a:pt x="25" y="45"/>
                    </a:moveTo>
                    <a:cubicBezTo>
                      <a:pt x="26" y="44"/>
                      <a:pt x="26" y="44"/>
                      <a:pt x="26" y="44"/>
                    </a:cubicBezTo>
                    <a:cubicBezTo>
                      <a:pt x="26" y="44"/>
                      <a:pt x="26" y="44"/>
                      <a:pt x="26" y="44"/>
                    </a:cubicBezTo>
                    <a:cubicBezTo>
                      <a:pt x="27" y="43"/>
                      <a:pt x="27" y="43"/>
                      <a:pt x="27" y="43"/>
                    </a:cubicBezTo>
                    <a:cubicBezTo>
                      <a:pt x="28" y="42"/>
                      <a:pt x="29" y="40"/>
                      <a:pt x="30" y="38"/>
                    </a:cubicBezTo>
                    <a:cubicBezTo>
                      <a:pt x="30" y="38"/>
                      <a:pt x="30" y="38"/>
                      <a:pt x="30" y="38"/>
                    </a:cubicBezTo>
                    <a:cubicBezTo>
                      <a:pt x="31" y="38"/>
                      <a:pt x="32" y="37"/>
                      <a:pt x="31" y="36"/>
                    </a:cubicBezTo>
                    <a:cubicBezTo>
                      <a:pt x="31" y="36"/>
                      <a:pt x="30" y="37"/>
                      <a:pt x="30" y="38"/>
                    </a:cubicBezTo>
                    <a:cubicBezTo>
                      <a:pt x="29" y="39"/>
                      <a:pt x="28" y="41"/>
                      <a:pt x="27" y="42"/>
                    </a:cubicBezTo>
                    <a:cubicBezTo>
                      <a:pt x="27" y="42"/>
                      <a:pt x="27" y="43"/>
                      <a:pt x="27" y="43"/>
                    </a:cubicBezTo>
                    <a:cubicBezTo>
                      <a:pt x="26" y="44"/>
                      <a:pt x="26" y="44"/>
                      <a:pt x="26" y="44"/>
                    </a:cubicBezTo>
                    <a:cubicBezTo>
                      <a:pt x="26" y="44"/>
                      <a:pt x="26" y="44"/>
                      <a:pt x="26" y="44"/>
                    </a:cubicBezTo>
                    <a:lnTo>
                      <a:pt x="25" y="45"/>
                    </a:lnTo>
                    <a:close/>
                    <a:moveTo>
                      <a:pt x="80" y="75"/>
                    </a:moveTo>
                    <a:cubicBezTo>
                      <a:pt x="80" y="75"/>
                      <a:pt x="80" y="75"/>
                      <a:pt x="80" y="75"/>
                    </a:cubicBezTo>
                    <a:cubicBezTo>
                      <a:pt x="79" y="77"/>
                      <a:pt x="77" y="78"/>
                      <a:pt x="75" y="80"/>
                    </a:cubicBezTo>
                    <a:cubicBezTo>
                      <a:pt x="75" y="80"/>
                      <a:pt x="76" y="81"/>
                      <a:pt x="76" y="81"/>
                    </a:cubicBezTo>
                    <a:lnTo>
                      <a:pt x="80" y="75"/>
                    </a:lnTo>
                    <a:close/>
                    <a:moveTo>
                      <a:pt x="46" y="90"/>
                    </a:moveTo>
                    <a:cubicBezTo>
                      <a:pt x="46" y="90"/>
                      <a:pt x="47" y="89"/>
                      <a:pt x="47" y="88"/>
                    </a:cubicBezTo>
                    <a:cubicBezTo>
                      <a:pt x="47" y="88"/>
                      <a:pt x="48" y="88"/>
                      <a:pt x="48" y="87"/>
                    </a:cubicBezTo>
                    <a:cubicBezTo>
                      <a:pt x="49" y="87"/>
                      <a:pt x="49" y="86"/>
                      <a:pt x="49" y="85"/>
                    </a:cubicBezTo>
                    <a:cubicBezTo>
                      <a:pt x="50" y="84"/>
                      <a:pt x="50" y="84"/>
                      <a:pt x="50" y="84"/>
                    </a:cubicBezTo>
                    <a:cubicBezTo>
                      <a:pt x="50" y="84"/>
                      <a:pt x="50" y="84"/>
                      <a:pt x="50" y="84"/>
                    </a:cubicBezTo>
                    <a:cubicBezTo>
                      <a:pt x="51" y="83"/>
                      <a:pt x="51" y="83"/>
                      <a:pt x="51" y="82"/>
                    </a:cubicBezTo>
                    <a:cubicBezTo>
                      <a:pt x="51" y="81"/>
                      <a:pt x="51" y="81"/>
                      <a:pt x="51" y="82"/>
                    </a:cubicBezTo>
                    <a:cubicBezTo>
                      <a:pt x="50" y="82"/>
                      <a:pt x="51" y="83"/>
                      <a:pt x="50" y="84"/>
                    </a:cubicBezTo>
                    <a:cubicBezTo>
                      <a:pt x="50" y="84"/>
                      <a:pt x="50" y="84"/>
                      <a:pt x="50" y="84"/>
                    </a:cubicBezTo>
                    <a:cubicBezTo>
                      <a:pt x="49" y="85"/>
                      <a:pt x="49" y="85"/>
                      <a:pt x="49" y="85"/>
                    </a:cubicBezTo>
                    <a:cubicBezTo>
                      <a:pt x="48" y="85"/>
                      <a:pt x="48" y="86"/>
                      <a:pt x="48" y="87"/>
                    </a:cubicBezTo>
                    <a:cubicBezTo>
                      <a:pt x="47" y="88"/>
                      <a:pt x="46" y="89"/>
                      <a:pt x="46" y="90"/>
                    </a:cubicBezTo>
                    <a:close/>
                    <a:moveTo>
                      <a:pt x="89" y="185"/>
                    </a:moveTo>
                    <a:cubicBezTo>
                      <a:pt x="87" y="187"/>
                      <a:pt x="85" y="189"/>
                      <a:pt x="83" y="191"/>
                    </a:cubicBezTo>
                    <a:cubicBezTo>
                      <a:pt x="83" y="191"/>
                      <a:pt x="83" y="192"/>
                      <a:pt x="83" y="191"/>
                    </a:cubicBezTo>
                    <a:cubicBezTo>
                      <a:pt x="85" y="190"/>
                      <a:pt x="88" y="188"/>
                      <a:pt x="89" y="185"/>
                    </a:cubicBezTo>
                    <a:close/>
                    <a:moveTo>
                      <a:pt x="59" y="175"/>
                    </a:moveTo>
                    <a:cubicBezTo>
                      <a:pt x="52" y="182"/>
                      <a:pt x="52" y="182"/>
                      <a:pt x="52" y="182"/>
                    </a:cubicBezTo>
                    <a:cubicBezTo>
                      <a:pt x="52" y="183"/>
                      <a:pt x="52" y="184"/>
                      <a:pt x="52" y="183"/>
                    </a:cubicBezTo>
                    <a:cubicBezTo>
                      <a:pt x="55" y="180"/>
                      <a:pt x="57" y="178"/>
                      <a:pt x="59" y="175"/>
                    </a:cubicBezTo>
                    <a:close/>
                    <a:moveTo>
                      <a:pt x="134" y="61"/>
                    </a:moveTo>
                    <a:cubicBezTo>
                      <a:pt x="136" y="60"/>
                      <a:pt x="137" y="59"/>
                      <a:pt x="139" y="58"/>
                    </a:cubicBezTo>
                    <a:cubicBezTo>
                      <a:pt x="139" y="58"/>
                      <a:pt x="137" y="57"/>
                      <a:pt x="137" y="57"/>
                    </a:cubicBezTo>
                    <a:cubicBezTo>
                      <a:pt x="136" y="58"/>
                      <a:pt x="134" y="59"/>
                      <a:pt x="134" y="60"/>
                    </a:cubicBezTo>
                    <a:cubicBezTo>
                      <a:pt x="134" y="60"/>
                      <a:pt x="134" y="60"/>
                      <a:pt x="134" y="61"/>
                    </a:cubicBezTo>
                    <a:close/>
                    <a:moveTo>
                      <a:pt x="116" y="23"/>
                    </a:moveTo>
                    <a:cubicBezTo>
                      <a:pt x="116" y="23"/>
                      <a:pt x="116" y="23"/>
                      <a:pt x="116" y="23"/>
                    </a:cubicBezTo>
                    <a:cubicBezTo>
                      <a:pt x="119" y="21"/>
                      <a:pt x="121" y="19"/>
                      <a:pt x="124" y="18"/>
                    </a:cubicBezTo>
                    <a:cubicBezTo>
                      <a:pt x="124" y="18"/>
                      <a:pt x="122" y="17"/>
                      <a:pt x="122" y="18"/>
                    </a:cubicBezTo>
                    <a:cubicBezTo>
                      <a:pt x="120" y="19"/>
                      <a:pt x="119" y="21"/>
                      <a:pt x="116" y="22"/>
                    </a:cubicBezTo>
                    <a:cubicBezTo>
                      <a:pt x="116" y="22"/>
                      <a:pt x="116" y="22"/>
                      <a:pt x="116" y="23"/>
                    </a:cubicBezTo>
                    <a:close/>
                    <a:moveTo>
                      <a:pt x="146" y="63"/>
                    </a:moveTo>
                    <a:cubicBezTo>
                      <a:pt x="146" y="63"/>
                      <a:pt x="146" y="63"/>
                      <a:pt x="145" y="63"/>
                    </a:cubicBezTo>
                    <a:cubicBezTo>
                      <a:pt x="137" y="68"/>
                      <a:pt x="137" y="68"/>
                      <a:pt x="137" y="68"/>
                    </a:cubicBezTo>
                    <a:cubicBezTo>
                      <a:pt x="141" y="67"/>
                      <a:pt x="144" y="65"/>
                      <a:pt x="146" y="63"/>
                    </a:cubicBezTo>
                    <a:close/>
                    <a:moveTo>
                      <a:pt x="125" y="23"/>
                    </a:moveTo>
                    <a:cubicBezTo>
                      <a:pt x="127" y="22"/>
                      <a:pt x="129" y="21"/>
                      <a:pt x="132" y="20"/>
                    </a:cubicBezTo>
                    <a:cubicBezTo>
                      <a:pt x="131" y="19"/>
                      <a:pt x="129" y="19"/>
                      <a:pt x="129" y="19"/>
                    </a:cubicBezTo>
                    <a:cubicBezTo>
                      <a:pt x="128" y="20"/>
                      <a:pt x="127" y="21"/>
                      <a:pt x="126" y="22"/>
                    </a:cubicBezTo>
                    <a:cubicBezTo>
                      <a:pt x="125" y="22"/>
                      <a:pt x="123" y="24"/>
                      <a:pt x="125" y="23"/>
                    </a:cubicBezTo>
                    <a:close/>
                    <a:moveTo>
                      <a:pt x="58" y="183"/>
                    </a:moveTo>
                    <a:cubicBezTo>
                      <a:pt x="61" y="180"/>
                      <a:pt x="64" y="177"/>
                      <a:pt x="67" y="174"/>
                    </a:cubicBezTo>
                    <a:cubicBezTo>
                      <a:pt x="63" y="176"/>
                      <a:pt x="61" y="180"/>
                      <a:pt x="58" y="183"/>
                    </a:cubicBezTo>
                    <a:cubicBezTo>
                      <a:pt x="58" y="183"/>
                      <a:pt x="58" y="183"/>
                      <a:pt x="58" y="183"/>
                    </a:cubicBezTo>
                    <a:close/>
                    <a:moveTo>
                      <a:pt x="74" y="183"/>
                    </a:moveTo>
                    <a:cubicBezTo>
                      <a:pt x="76" y="181"/>
                      <a:pt x="78" y="179"/>
                      <a:pt x="81" y="178"/>
                    </a:cubicBezTo>
                    <a:cubicBezTo>
                      <a:pt x="80" y="178"/>
                      <a:pt x="79" y="177"/>
                      <a:pt x="78" y="178"/>
                    </a:cubicBezTo>
                    <a:cubicBezTo>
                      <a:pt x="77" y="179"/>
                      <a:pt x="76" y="181"/>
                      <a:pt x="74" y="182"/>
                    </a:cubicBezTo>
                    <a:cubicBezTo>
                      <a:pt x="74" y="182"/>
                      <a:pt x="74" y="183"/>
                      <a:pt x="74" y="183"/>
                    </a:cubicBezTo>
                    <a:close/>
                    <a:moveTo>
                      <a:pt x="27" y="63"/>
                    </a:moveTo>
                    <a:cubicBezTo>
                      <a:pt x="27" y="63"/>
                      <a:pt x="27" y="63"/>
                      <a:pt x="27" y="63"/>
                    </a:cubicBezTo>
                    <a:cubicBezTo>
                      <a:pt x="27" y="62"/>
                      <a:pt x="27" y="62"/>
                      <a:pt x="27" y="62"/>
                    </a:cubicBezTo>
                    <a:cubicBezTo>
                      <a:pt x="30" y="59"/>
                      <a:pt x="31" y="57"/>
                      <a:pt x="33" y="54"/>
                    </a:cubicBezTo>
                    <a:cubicBezTo>
                      <a:pt x="34" y="53"/>
                      <a:pt x="34" y="53"/>
                      <a:pt x="34" y="53"/>
                    </a:cubicBezTo>
                    <a:cubicBezTo>
                      <a:pt x="35" y="52"/>
                      <a:pt x="37" y="49"/>
                      <a:pt x="38" y="47"/>
                    </a:cubicBezTo>
                    <a:cubicBezTo>
                      <a:pt x="34" y="53"/>
                      <a:pt x="34" y="53"/>
                      <a:pt x="34" y="53"/>
                    </a:cubicBezTo>
                    <a:cubicBezTo>
                      <a:pt x="33" y="54"/>
                      <a:pt x="33" y="54"/>
                      <a:pt x="33" y="54"/>
                    </a:cubicBezTo>
                    <a:cubicBezTo>
                      <a:pt x="31" y="56"/>
                      <a:pt x="29" y="59"/>
                      <a:pt x="27" y="62"/>
                    </a:cubicBezTo>
                    <a:cubicBezTo>
                      <a:pt x="27" y="63"/>
                      <a:pt x="27" y="63"/>
                      <a:pt x="27" y="63"/>
                    </a:cubicBezTo>
                    <a:close/>
                    <a:moveTo>
                      <a:pt x="129" y="189"/>
                    </a:moveTo>
                    <a:cubicBezTo>
                      <a:pt x="130" y="189"/>
                      <a:pt x="131" y="189"/>
                      <a:pt x="131" y="190"/>
                    </a:cubicBezTo>
                    <a:cubicBezTo>
                      <a:pt x="135" y="188"/>
                      <a:pt x="135" y="188"/>
                      <a:pt x="135" y="188"/>
                    </a:cubicBezTo>
                    <a:cubicBezTo>
                      <a:pt x="134" y="187"/>
                      <a:pt x="133" y="187"/>
                      <a:pt x="132" y="187"/>
                    </a:cubicBezTo>
                    <a:cubicBezTo>
                      <a:pt x="131" y="187"/>
                      <a:pt x="130" y="188"/>
                      <a:pt x="129" y="189"/>
                    </a:cubicBezTo>
                    <a:close/>
                    <a:moveTo>
                      <a:pt x="85" y="26"/>
                    </a:moveTo>
                    <a:cubicBezTo>
                      <a:pt x="86" y="26"/>
                      <a:pt x="87" y="26"/>
                      <a:pt x="87" y="25"/>
                    </a:cubicBezTo>
                    <a:cubicBezTo>
                      <a:pt x="88" y="24"/>
                      <a:pt x="88" y="24"/>
                      <a:pt x="88" y="24"/>
                    </a:cubicBezTo>
                    <a:cubicBezTo>
                      <a:pt x="88" y="24"/>
                      <a:pt x="88" y="24"/>
                      <a:pt x="88" y="24"/>
                    </a:cubicBezTo>
                    <a:cubicBezTo>
                      <a:pt x="89" y="24"/>
                      <a:pt x="89" y="24"/>
                      <a:pt x="89" y="24"/>
                    </a:cubicBezTo>
                    <a:cubicBezTo>
                      <a:pt x="89" y="23"/>
                      <a:pt x="89" y="23"/>
                      <a:pt x="89" y="23"/>
                    </a:cubicBezTo>
                    <a:cubicBezTo>
                      <a:pt x="89" y="23"/>
                      <a:pt x="90" y="23"/>
                      <a:pt x="90" y="23"/>
                    </a:cubicBezTo>
                    <a:cubicBezTo>
                      <a:pt x="90" y="22"/>
                      <a:pt x="90" y="22"/>
                      <a:pt x="90" y="22"/>
                    </a:cubicBezTo>
                    <a:cubicBezTo>
                      <a:pt x="91" y="22"/>
                      <a:pt x="91" y="22"/>
                      <a:pt x="91" y="22"/>
                    </a:cubicBezTo>
                    <a:cubicBezTo>
                      <a:pt x="91" y="22"/>
                      <a:pt x="91" y="22"/>
                      <a:pt x="91" y="22"/>
                    </a:cubicBezTo>
                    <a:cubicBezTo>
                      <a:pt x="92" y="21"/>
                      <a:pt x="92" y="21"/>
                      <a:pt x="92" y="21"/>
                    </a:cubicBezTo>
                    <a:cubicBezTo>
                      <a:pt x="92" y="21"/>
                      <a:pt x="93" y="20"/>
                      <a:pt x="93" y="20"/>
                    </a:cubicBezTo>
                    <a:cubicBezTo>
                      <a:pt x="100" y="16"/>
                      <a:pt x="100" y="16"/>
                      <a:pt x="100" y="16"/>
                    </a:cubicBezTo>
                    <a:cubicBezTo>
                      <a:pt x="99" y="15"/>
                      <a:pt x="97" y="15"/>
                      <a:pt x="97" y="16"/>
                    </a:cubicBezTo>
                    <a:cubicBezTo>
                      <a:pt x="96" y="17"/>
                      <a:pt x="94" y="19"/>
                      <a:pt x="93" y="19"/>
                    </a:cubicBezTo>
                    <a:cubicBezTo>
                      <a:pt x="93" y="19"/>
                      <a:pt x="93" y="20"/>
                      <a:pt x="93" y="20"/>
                    </a:cubicBezTo>
                    <a:cubicBezTo>
                      <a:pt x="92" y="20"/>
                      <a:pt x="92" y="20"/>
                      <a:pt x="92" y="21"/>
                    </a:cubicBezTo>
                    <a:cubicBezTo>
                      <a:pt x="91" y="21"/>
                      <a:pt x="91" y="21"/>
                      <a:pt x="91" y="22"/>
                    </a:cubicBezTo>
                    <a:cubicBezTo>
                      <a:pt x="91" y="22"/>
                      <a:pt x="91" y="22"/>
                      <a:pt x="91" y="22"/>
                    </a:cubicBezTo>
                    <a:cubicBezTo>
                      <a:pt x="90" y="22"/>
                      <a:pt x="90" y="22"/>
                      <a:pt x="90" y="22"/>
                    </a:cubicBezTo>
                    <a:cubicBezTo>
                      <a:pt x="90" y="23"/>
                      <a:pt x="90" y="23"/>
                      <a:pt x="90" y="23"/>
                    </a:cubicBezTo>
                    <a:cubicBezTo>
                      <a:pt x="89" y="23"/>
                      <a:pt x="89" y="23"/>
                      <a:pt x="89" y="23"/>
                    </a:cubicBezTo>
                    <a:cubicBezTo>
                      <a:pt x="89" y="24"/>
                      <a:pt x="89" y="24"/>
                      <a:pt x="89" y="24"/>
                    </a:cubicBezTo>
                    <a:cubicBezTo>
                      <a:pt x="88" y="24"/>
                      <a:pt x="88" y="24"/>
                      <a:pt x="88" y="24"/>
                    </a:cubicBezTo>
                    <a:cubicBezTo>
                      <a:pt x="88" y="24"/>
                      <a:pt x="88" y="24"/>
                      <a:pt x="88" y="24"/>
                    </a:cubicBezTo>
                    <a:cubicBezTo>
                      <a:pt x="87" y="25"/>
                      <a:pt x="87" y="25"/>
                      <a:pt x="87" y="25"/>
                    </a:cubicBezTo>
                    <a:cubicBezTo>
                      <a:pt x="87" y="25"/>
                      <a:pt x="86" y="26"/>
                      <a:pt x="85" y="26"/>
                    </a:cubicBezTo>
                    <a:close/>
                    <a:moveTo>
                      <a:pt x="24" y="151"/>
                    </a:moveTo>
                    <a:cubicBezTo>
                      <a:pt x="27" y="147"/>
                      <a:pt x="30" y="142"/>
                      <a:pt x="34" y="138"/>
                    </a:cubicBezTo>
                    <a:cubicBezTo>
                      <a:pt x="34" y="137"/>
                      <a:pt x="33" y="138"/>
                      <a:pt x="33" y="138"/>
                    </a:cubicBezTo>
                    <a:cubicBezTo>
                      <a:pt x="30" y="142"/>
                      <a:pt x="27" y="146"/>
                      <a:pt x="24" y="150"/>
                    </a:cubicBezTo>
                    <a:cubicBezTo>
                      <a:pt x="23" y="150"/>
                      <a:pt x="23" y="151"/>
                      <a:pt x="24" y="151"/>
                    </a:cubicBezTo>
                    <a:close/>
                    <a:moveTo>
                      <a:pt x="39" y="65"/>
                    </a:moveTo>
                    <a:cubicBezTo>
                      <a:pt x="37" y="69"/>
                      <a:pt x="35" y="72"/>
                      <a:pt x="32" y="75"/>
                    </a:cubicBezTo>
                    <a:cubicBezTo>
                      <a:pt x="31" y="76"/>
                      <a:pt x="31" y="77"/>
                      <a:pt x="32" y="78"/>
                    </a:cubicBezTo>
                    <a:cubicBezTo>
                      <a:pt x="34" y="74"/>
                      <a:pt x="37" y="69"/>
                      <a:pt x="39" y="65"/>
                    </a:cubicBezTo>
                    <a:close/>
                    <a:moveTo>
                      <a:pt x="104" y="187"/>
                    </a:moveTo>
                    <a:cubicBezTo>
                      <a:pt x="101" y="189"/>
                      <a:pt x="98" y="191"/>
                      <a:pt x="95" y="194"/>
                    </a:cubicBezTo>
                    <a:cubicBezTo>
                      <a:pt x="96" y="194"/>
                      <a:pt x="97" y="195"/>
                      <a:pt x="98" y="194"/>
                    </a:cubicBezTo>
                    <a:cubicBezTo>
                      <a:pt x="100" y="192"/>
                      <a:pt x="102" y="190"/>
                      <a:pt x="104" y="187"/>
                    </a:cubicBezTo>
                    <a:close/>
                    <a:moveTo>
                      <a:pt x="66" y="27"/>
                    </a:moveTo>
                    <a:cubicBezTo>
                      <a:pt x="66" y="26"/>
                      <a:pt x="66" y="26"/>
                      <a:pt x="66" y="26"/>
                    </a:cubicBezTo>
                    <a:cubicBezTo>
                      <a:pt x="67" y="26"/>
                      <a:pt x="67" y="26"/>
                      <a:pt x="67" y="26"/>
                    </a:cubicBezTo>
                    <a:cubicBezTo>
                      <a:pt x="67" y="26"/>
                      <a:pt x="67" y="26"/>
                      <a:pt x="67" y="26"/>
                    </a:cubicBezTo>
                    <a:cubicBezTo>
                      <a:pt x="68" y="26"/>
                      <a:pt x="68" y="25"/>
                      <a:pt x="68" y="25"/>
                    </a:cubicBezTo>
                    <a:cubicBezTo>
                      <a:pt x="72" y="22"/>
                      <a:pt x="75" y="18"/>
                      <a:pt x="79" y="15"/>
                    </a:cubicBezTo>
                    <a:cubicBezTo>
                      <a:pt x="75" y="16"/>
                      <a:pt x="74" y="18"/>
                      <a:pt x="72" y="21"/>
                    </a:cubicBezTo>
                    <a:cubicBezTo>
                      <a:pt x="71" y="22"/>
                      <a:pt x="70" y="23"/>
                      <a:pt x="69" y="24"/>
                    </a:cubicBezTo>
                    <a:cubicBezTo>
                      <a:pt x="68" y="24"/>
                      <a:pt x="68" y="24"/>
                      <a:pt x="68" y="25"/>
                    </a:cubicBezTo>
                    <a:cubicBezTo>
                      <a:pt x="68" y="25"/>
                      <a:pt x="67" y="25"/>
                      <a:pt x="67" y="26"/>
                    </a:cubicBezTo>
                    <a:cubicBezTo>
                      <a:pt x="67" y="26"/>
                      <a:pt x="67" y="26"/>
                      <a:pt x="67" y="26"/>
                    </a:cubicBezTo>
                    <a:cubicBezTo>
                      <a:pt x="66" y="26"/>
                      <a:pt x="66" y="26"/>
                      <a:pt x="66" y="26"/>
                    </a:cubicBezTo>
                    <a:lnTo>
                      <a:pt x="66" y="27"/>
                    </a:lnTo>
                    <a:close/>
                    <a:moveTo>
                      <a:pt x="85" y="180"/>
                    </a:moveTo>
                    <a:cubicBezTo>
                      <a:pt x="82" y="183"/>
                      <a:pt x="79" y="186"/>
                      <a:pt x="76" y="189"/>
                    </a:cubicBezTo>
                    <a:cubicBezTo>
                      <a:pt x="76" y="190"/>
                      <a:pt x="77" y="190"/>
                      <a:pt x="77" y="190"/>
                    </a:cubicBezTo>
                    <a:cubicBezTo>
                      <a:pt x="86" y="181"/>
                      <a:pt x="86" y="181"/>
                      <a:pt x="86" y="181"/>
                    </a:cubicBezTo>
                    <a:cubicBezTo>
                      <a:pt x="86" y="181"/>
                      <a:pt x="86" y="180"/>
                      <a:pt x="85" y="180"/>
                    </a:cubicBezTo>
                    <a:close/>
                    <a:moveTo>
                      <a:pt x="140" y="64"/>
                    </a:moveTo>
                    <a:cubicBezTo>
                      <a:pt x="141" y="64"/>
                      <a:pt x="141" y="64"/>
                      <a:pt x="141" y="64"/>
                    </a:cubicBezTo>
                    <a:cubicBezTo>
                      <a:pt x="141" y="64"/>
                      <a:pt x="141" y="64"/>
                      <a:pt x="141" y="64"/>
                    </a:cubicBezTo>
                    <a:cubicBezTo>
                      <a:pt x="142" y="63"/>
                      <a:pt x="142" y="63"/>
                      <a:pt x="142" y="63"/>
                    </a:cubicBezTo>
                    <a:cubicBezTo>
                      <a:pt x="142" y="63"/>
                      <a:pt x="143" y="63"/>
                      <a:pt x="143" y="63"/>
                    </a:cubicBezTo>
                    <a:cubicBezTo>
                      <a:pt x="146" y="61"/>
                      <a:pt x="148" y="59"/>
                      <a:pt x="152" y="58"/>
                    </a:cubicBezTo>
                    <a:cubicBezTo>
                      <a:pt x="151" y="57"/>
                      <a:pt x="152" y="56"/>
                      <a:pt x="152" y="56"/>
                    </a:cubicBezTo>
                    <a:cubicBezTo>
                      <a:pt x="143" y="62"/>
                      <a:pt x="143" y="62"/>
                      <a:pt x="143" y="62"/>
                    </a:cubicBezTo>
                    <a:cubicBezTo>
                      <a:pt x="143" y="62"/>
                      <a:pt x="143" y="63"/>
                      <a:pt x="143" y="63"/>
                    </a:cubicBezTo>
                    <a:cubicBezTo>
                      <a:pt x="142" y="63"/>
                      <a:pt x="142" y="63"/>
                      <a:pt x="142" y="63"/>
                    </a:cubicBezTo>
                    <a:cubicBezTo>
                      <a:pt x="142" y="63"/>
                      <a:pt x="141" y="64"/>
                      <a:pt x="141" y="64"/>
                    </a:cubicBezTo>
                    <a:cubicBezTo>
                      <a:pt x="141" y="64"/>
                      <a:pt x="141" y="64"/>
                      <a:pt x="141" y="64"/>
                    </a:cubicBezTo>
                    <a:lnTo>
                      <a:pt x="140" y="64"/>
                    </a:lnTo>
                    <a:close/>
                    <a:moveTo>
                      <a:pt x="23" y="160"/>
                    </a:moveTo>
                    <a:cubicBezTo>
                      <a:pt x="24" y="160"/>
                      <a:pt x="24" y="160"/>
                      <a:pt x="24" y="160"/>
                    </a:cubicBezTo>
                    <a:cubicBezTo>
                      <a:pt x="24" y="160"/>
                      <a:pt x="25" y="159"/>
                      <a:pt x="25" y="159"/>
                    </a:cubicBezTo>
                    <a:cubicBezTo>
                      <a:pt x="26" y="158"/>
                      <a:pt x="27" y="157"/>
                      <a:pt x="28" y="156"/>
                    </a:cubicBezTo>
                    <a:cubicBezTo>
                      <a:pt x="28" y="155"/>
                      <a:pt x="28" y="155"/>
                      <a:pt x="28" y="155"/>
                    </a:cubicBezTo>
                    <a:cubicBezTo>
                      <a:pt x="31" y="152"/>
                      <a:pt x="33" y="149"/>
                      <a:pt x="36" y="147"/>
                    </a:cubicBezTo>
                    <a:cubicBezTo>
                      <a:pt x="36" y="147"/>
                      <a:pt x="36" y="145"/>
                      <a:pt x="36" y="144"/>
                    </a:cubicBezTo>
                    <a:cubicBezTo>
                      <a:pt x="28" y="154"/>
                      <a:pt x="28" y="154"/>
                      <a:pt x="28" y="154"/>
                    </a:cubicBezTo>
                    <a:cubicBezTo>
                      <a:pt x="28" y="154"/>
                      <a:pt x="28" y="155"/>
                      <a:pt x="28" y="155"/>
                    </a:cubicBezTo>
                    <a:cubicBezTo>
                      <a:pt x="27" y="156"/>
                      <a:pt x="26" y="157"/>
                      <a:pt x="25" y="158"/>
                    </a:cubicBezTo>
                    <a:cubicBezTo>
                      <a:pt x="25" y="158"/>
                      <a:pt x="25" y="159"/>
                      <a:pt x="25" y="159"/>
                    </a:cubicBezTo>
                    <a:cubicBezTo>
                      <a:pt x="24" y="159"/>
                      <a:pt x="24" y="159"/>
                      <a:pt x="24" y="160"/>
                    </a:cubicBezTo>
                    <a:lnTo>
                      <a:pt x="23" y="160"/>
                    </a:lnTo>
                    <a:close/>
                    <a:moveTo>
                      <a:pt x="109" y="194"/>
                    </a:moveTo>
                    <a:cubicBezTo>
                      <a:pt x="113" y="192"/>
                      <a:pt x="116" y="188"/>
                      <a:pt x="119" y="186"/>
                    </a:cubicBezTo>
                    <a:cubicBezTo>
                      <a:pt x="119" y="186"/>
                      <a:pt x="118" y="185"/>
                      <a:pt x="118" y="185"/>
                    </a:cubicBezTo>
                    <a:cubicBezTo>
                      <a:pt x="114" y="188"/>
                      <a:pt x="112" y="191"/>
                      <a:pt x="109" y="194"/>
                    </a:cubicBezTo>
                    <a:cubicBezTo>
                      <a:pt x="109" y="194"/>
                      <a:pt x="109" y="194"/>
                      <a:pt x="109" y="194"/>
                    </a:cubicBezTo>
                    <a:close/>
                    <a:moveTo>
                      <a:pt x="21" y="148"/>
                    </a:moveTo>
                    <a:cubicBezTo>
                      <a:pt x="25" y="143"/>
                      <a:pt x="30" y="138"/>
                      <a:pt x="34" y="133"/>
                    </a:cubicBezTo>
                    <a:cubicBezTo>
                      <a:pt x="33" y="133"/>
                      <a:pt x="32" y="134"/>
                      <a:pt x="32" y="134"/>
                    </a:cubicBezTo>
                    <a:cubicBezTo>
                      <a:pt x="28" y="138"/>
                      <a:pt x="25" y="143"/>
                      <a:pt x="21" y="147"/>
                    </a:cubicBezTo>
                    <a:cubicBezTo>
                      <a:pt x="21" y="147"/>
                      <a:pt x="21" y="148"/>
                      <a:pt x="21" y="149"/>
                    </a:cubicBezTo>
                    <a:cubicBezTo>
                      <a:pt x="21" y="149"/>
                      <a:pt x="21" y="148"/>
                      <a:pt x="21" y="148"/>
                    </a:cubicBezTo>
                    <a:close/>
                    <a:moveTo>
                      <a:pt x="46" y="182"/>
                    </a:moveTo>
                    <a:cubicBezTo>
                      <a:pt x="49" y="178"/>
                      <a:pt x="52" y="174"/>
                      <a:pt x="56" y="171"/>
                    </a:cubicBezTo>
                    <a:cubicBezTo>
                      <a:pt x="57" y="170"/>
                      <a:pt x="55" y="169"/>
                      <a:pt x="55" y="170"/>
                    </a:cubicBezTo>
                    <a:cubicBezTo>
                      <a:pt x="46" y="182"/>
                      <a:pt x="46" y="182"/>
                      <a:pt x="46" y="182"/>
                    </a:cubicBezTo>
                    <a:cubicBezTo>
                      <a:pt x="46" y="182"/>
                      <a:pt x="45" y="183"/>
                      <a:pt x="46" y="182"/>
                    </a:cubicBezTo>
                    <a:close/>
                    <a:moveTo>
                      <a:pt x="43" y="30"/>
                    </a:moveTo>
                    <a:cubicBezTo>
                      <a:pt x="43" y="33"/>
                      <a:pt x="44" y="35"/>
                      <a:pt x="45" y="37"/>
                    </a:cubicBezTo>
                    <a:cubicBezTo>
                      <a:pt x="45" y="37"/>
                      <a:pt x="46" y="37"/>
                      <a:pt x="47" y="38"/>
                    </a:cubicBezTo>
                    <a:cubicBezTo>
                      <a:pt x="46" y="36"/>
                      <a:pt x="46" y="35"/>
                      <a:pt x="46" y="34"/>
                    </a:cubicBezTo>
                    <a:cubicBezTo>
                      <a:pt x="46" y="32"/>
                      <a:pt x="45" y="31"/>
                      <a:pt x="43" y="30"/>
                    </a:cubicBezTo>
                    <a:cubicBezTo>
                      <a:pt x="43" y="30"/>
                      <a:pt x="43" y="29"/>
                      <a:pt x="43" y="30"/>
                    </a:cubicBezTo>
                    <a:close/>
                    <a:moveTo>
                      <a:pt x="55" y="51"/>
                    </a:moveTo>
                    <a:cubicBezTo>
                      <a:pt x="56" y="55"/>
                      <a:pt x="57" y="59"/>
                      <a:pt x="58" y="63"/>
                    </a:cubicBezTo>
                    <a:cubicBezTo>
                      <a:pt x="58" y="63"/>
                      <a:pt x="59" y="62"/>
                      <a:pt x="59" y="62"/>
                    </a:cubicBezTo>
                    <a:cubicBezTo>
                      <a:pt x="58" y="58"/>
                      <a:pt x="58" y="54"/>
                      <a:pt x="56" y="51"/>
                    </a:cubicBezTo>
                    <a:cubicBezTo>
                      <a:pt x="56" y="50"/>
                      <a:pt x="55" y="50"/>
                      <a:pt x="55" y="51"/>
                    </a:cubicBezTo>
                    <a:close/>
                    <a:moveTo>
                      <a:pt x="81" y="65"/>
                    </a:moveTo>
                    <a:cubicBezTo>
                      <a:pt x="83" y="65"/>
                      <a:pt x="84" y="66"/>
                      <a:pt x="86" y="66"/>
                    </a:cubicBezTo>
                    <a:cubicBezTo>
                      <a:pt x="92" y="67"/>
                      <a:pt x="95" y="70"/>
                      <a:pt x="96" y="75"/>
                    </a:cubicBezTo>
                    <a:cubicBezTo>
                      <a:pt x="96" y="75"/>
                      <a:pt x="96" y="74"/>
                      <a:pt x="96" y="74"/>
                    </a:cubicBezTo>
                    <a:cubicBezTo>
                      <a:pt x="95" y="67"/>
                      <a:pt x="87" y="63"/>
                      <a:pt x="79" y="64"/>
                    </a:cubicBezTo>
                    <a:cubicBezTo>
                      <a:pt x="79" y="64"/>
                      <a:pt x="81" y="65"/>
                      <a:pt x="81" y="65"/>
                    </a:cubicBezTo>
                    <a:close/>
                    <a:moveTo>
                      <a:pt x="121" y="41"/>
                    </a:moveTo>
                    <a:cubicBezTo>
                      <a:pt x="122" y="40"/>
                      <a:pt x="124" y="40"/>
                      <a:pt x="125" y="39"/>
                    </a:cubicBezTo>
                    <a:cubicBezTo>
                      <a:pt x="126" y="38"/>
                      <a:pt x="127" y="37"/>
                      <a:pt x="129" y="35"/>
                    </a:cubicBezTo>
                    <a:cubicBezTo>
                      <a:pt x="128" y="35"/>
                      <a:pt x="130" y="34"/>
                      <a:pt x="129" y="34"/>
                    </a:cubicBezTo>
                    <a:cubicBezTo>
                      <a:pt x="126" y="35"/>
                      <a:pt x="123" y="37"/>
                      <a:pt x="121" y="40"/>
                    </a:cubicBezTo>
                    <a:cubicBezTo>
                      <a:pt x="121" y="40"/>
                      <a:pt x="120" y="41"/>
                      <a:pt x="121" y="41"/>
                    </a:cubicBezTo>
                    <a:close/>
                    <a:moveTo>
                      <a:pt x="94" y="27"/>
                    </a:moveTo>
                    <a:cubicBezTo>
                      <a:pt x="94" y="26"/>
                      <a:pt x="94" y="26"/>
                      <a:pt x="94" y="26"/>
                    </a:cubicBezTo>
                    <a:cubicBezTo>
                      <a:pt x="94" y="26"/>
                      <a:pt x="94" y="26"/>
                      <a:pt x="94" y="26"/>
                    </a:cubicBezTo>
                    <a:cubicBezTo>
                      <a:pt x="95" y="26"/>
                      <a:pt x="95" y="26"/>
                      <a:pt x="95" y="26"/>
                    </a:cubicBezTo>
                    <a:cubicBezTo>
                      <a:pt x="95" y="25"/>
                      <a:pt x="95" y="25"/>
                      <a:pt x="95" y="25"/>
                    </a:cubicBezTo>
                    <a:cubicBezTo>
                      <a:pt x="96" y="25"/>
                      <a:pt x="96" y="25"/>
                      <a:pt x="96" y="25"/>
                    </a:cubicBezTo>
                    <a:cubicBezTo>
                      <a:pt x="96" y="25"/>
                      <a:pt x="97" y="24"/>
                      <a:pt x="97" y="24"/>
                    </a:cubicBezTo>
                    <a:cubicBezTo>
                      <a:pt x="101" y="20"/>
                      <a:pt x="106" y="17"/>
                      <a:pt x="111" y="14"/>
                    </a:cubicBezTo>
                    <a:cubicBezTo>
                      <a:pt x="107" y="13"/>
                      <a:pt x="107" y="13"/>
                      <a:pt x="107" y="13"/>
                    </a:cubicBezTo>
                    <a:cubicBezTo>
                      <a:pt x="107" y="14"/>
                      <a:pt x="108" y="14"/>
                      <a:pt x="108" y="15"/>
                    </a:cubicBezTo>
                    <a:cubicBezTo>
                      <a:pt x="106" y="15"/>
                      <a:pt x="105" y="16"/>
                      <a:pt x="104" y="17"/>
                    </a:cubicBezTo>
                    <a:cubicBezTo>
                      <a:pt x="101" y="19"/>
                      <a:pt x="99" y="21"/>
                      <a:pt x="97" y="23"/>
                    </a:cubicBezTo>
                    <a:cubicBezTo>
                      <a:pt x="97" y="23"/>
                      <a:pt x="97" y="24"/>
                      <a:pt x="97" y="24"/>
                    </a:cubicBezTo>
                    <a:cubicBezTo>
                      <a:pt x="96" y="24"/>
                      <a:pt x="96" y="24"/>
                      <a:pt x="96" y="25"/>
                    </a:cubicBezTo>
                    <a:cubicBezTo>
                      <a:pt x="95" y="25"/>
                      <a:pt x="95" y="25"/>
                      <a:pt x="95" y="25"/>
                    </a:cubicBezTo>
                    <a:cubicBezTo>
                      <a:pt x="95" y="26"/>
                      <a:pt x="95" y="26"/>
                      <a:pt x="95" y="26"/>
                    </a:cubicBezTo>
                    <a:cubicBezTo>
                      <a:pt x="94" y="26"/>
                      <a:pt x="94" y="26"/>
                      <a:pt x="94" y="26"/>
                    </a:cubicBezTo>
                    <a:cubicBezTo>
                      <a:pt x="94" y="26"/>
                      <a:pt x="94" y="26"/>
                      <a:pt x="94" y="26"/>
                    </a:cubicBezTo>
                    <a:lnTo>
                      <a:pt x="94" y="27"/>
                    </a:lnTo>
                    <a:close/>
                    <a:moveTo>
                      <a:pt x="118" y="36"/>
                    </a:moveTo>
                    <a:cubicBezTo>
                      <a:pt x="119" y="35"/>
                      <a:pt x="119" y="35"/>
                      <a:pt x="119" y="35"/>
                    </a:cubicBezTo>
                    <a:cubicBezTo>
                      <a:pt x="125" y="32"/>
                      <a:pt x="130" y="27"/>
                      <a:pt x="134" y="22"/>
                    </a:cubicBezTo>
                    <a:cubicBezTo>
                      <a:pt x="129" y="26"/>
                      <a:pt x="124" y="31"/>
                      <a:pt x="119" y="34"/>
                    </a:cubicBezTo>
                    <a:cubicBezTo>
                      <a:pt x="119" y="35"/>
                      <a:pt x="119" y="35"/>
                      <a:pt x="119" y="35"/>
                    </a:cubicBezTo>
                    <a:cubicBezTo>
                      <a:pt x="118" y="35"/>
                      <a:pt x="118" y="35"/>
                      <a:pt x="118" y="36"/>
                    </a:cubicBezTo>
                    <a:close/>
                    <a:moveTo>
                      <a:pt x="132" y="54"/>
                    </a:moveTo>
                    <a:cubicBezTo>
                      <a:pt x="137" y="51"/>
                      <a:pt x="141" y="48"/>
                      <a:pt x="146" y="44"/>
                    </a:cubicBezTo>
                    <a:cubicBezTo>
                      <a:pt x="140" y="46"/>
                      <a:pt x="136" y="51"/>
                      <a:pt x="132" y="54"/>
                    </a:cubicBezTo>
                    <a:close/>
                    <a:moveTo>
                      <a:pt x="32" y="153"/>
                    </a:moveTo>
                    <a:cubicBezTo>
                      <a:pt x="29" y="157"/>
                      <a:pt x="25" y="160"/>
                      <a:pt x="22" y="165"/>
                    </a:cubicBezTo>
                    <a:cubicBezTo>
                      <a:pt x="22" y="165"/>
                      <a:pt x="22" y="166"/>
                      <a:pt x="22" y="167"/>
                    </a:cubicBezTo>
                    <a:cubicBezTo>
                      <a:pt x="26" y="163"/>
                      <a:pt x="29" y="158"/>
                      <a:pt x="32" y="153"/>
                    </a:cubicBezTo>
                    <a:close/>
                    <a:moveTo>
                      <a:pt x="140" y="84"/>
                    </a:moveTo>
                    <a:cubicBezTo>
                      <a:pt x="143" y="84"/>
                      <a:pt x="145" y="82"/>
                      <a:pt x="147" y="80"/>
                    </a:cubicBezTo>
                    <a:cubicBezTo>
                      <a:pt x="148" y="80"/>
                      <a:pt x="148" y="78"/>
                      <a:pt x="148" y="76"/>
                    </a:cubicBezTo>
                    <a:cubicBezTo>
                      <a:pt x="145" y="79"/>
                      <a:pt x="142" y="81"/>
                      <a:pt x="140" y="84"/>
                    </a:cubicBezTo>
                    <a:cubicBezTo>
                      <a:pt x="140" y="84"/>
                      <a:pt x="140" y="84"/>
                      <a:pt x="140" y="84"/>
                    </a:cubicBezTo>
                    <a:close/>
                    <a:moveTo>
                      <a:pt x="26" y="172"/>
                    </a:moveTo>
                    <a:cubicBezTo>
                      <a:pt x="27" y="172"/>
                      <a:pt x="27" y="172"/>
                      <a:pt x="27" y="171"/>
                    </a:cubicBezTo>
                    <a:cubicBezTo>
                      <a:pt x="30" y="168"/>
                      <a:pt x="33" y="165"/>
                      <a:pt x="36" y="162"/>
                    </a:cubicBezTo>
                    <a:cubicBezTo>
                      <a:pt x="36" y="161"/>
                      <a:pt x="36" y="160"/>
                      <a:pt x="37" y="159"/>
                    </a:cubicBezTo>
                    <a:cubicBezTo>
                      <a:pt x="37" y="158"/>
                      <a:pt x="38" y="159"/>
                      <a:pt x="39" y="158"/>
                    </a:cubicBezTo>
                    <a:cubicBezTo>
                      <a:pt x="38" y="158"/>
                      <a:pt x="39" y="156"/>
                      <a:pt x="38" y="157"/>
                    </a:cubicBezTo>
                    <a:cubicBezTo>
                      <a:pt x="27" y="171"/>
                      <a:pt x="27" y="171"/>
                      <a:pt x="27" y="171"/>
                    </a:cubicBezTo>
                    <a:cubicBezTo>
                      <a:pt x="26" y="171"/>
                      <a:pt x="26" y="172"/>
                      <a:pt x="26" y="172"/>
                    </a:cubicBezTo>
                    <a:close/>
                    <a:moveTo>
                      <a:pt x="159" y="127"/>
                    </a:moveTo>
                    <a:cubicBezTo>
                      <a:pt x="160" y="127"/>
                      <a:pt x="160" y="128"/>
                      <a:pt x="160" y="128"/>
                    </a:cubicBezTo>
                    <a:cubicBezTo>
                      <a:pt x="160" y="128"/>
                      <a:pt x="160" y="129"/>
                      <a:pt x="160" y="129"/>
                    </a:cubicBezTo>
                    <a:cubicBezTo>
                      <a:pt x="161" y="129"/>
                      <a:pt x="162" y="130"/>
                      <a:pt x="163" y="131"/>
                    </a:cubicBezTo>
                    <a:cubicBezTo>
                      <a:pt x="164" y="129"/>
                      <a:pt x="164" y="127"/>
                      <a:pt x="165" y="126"/>
                    </a:cubicBezTo>
                    <a:cubicBezTo>
                      <a:pt x="163" y="126"/>
                      <a:pt x="161" y="126"/>
                      <a:pt x="159" y="125"/>
                    </a:cubicBezTo>
                    <a:cubicBezTo>
                      <a:pt x="159" y="126"/>
                      <a:pt x="160" y="126"/>
                      <a:pt x="159" y="127"/>
                    </a:cubicBezTo>
                    <a:close/>
                    <a:moveTo>
                      <a:pt x="87" y="191"/>
                    </a:moveTo>
                    <a:cubicBezTo>
                      <a:pt x="99" y="181"/>
                      <a:pt x="99" y="181"/>
                      <a:pt x="99" y="181"/>
                    </a:cubicBezTo>
                    <a:cubicBezTo>
                      <a:pt x="98" y="181"/>
                      <a:pt x="97" y="181"/>
                      <a:pt x="96" y="180"/>
                    </a:cubicBezTo>
                    <a:cubicBezTo>
                      <a:pt x="93" y="184"/>
                      <a:pt x="90" y="187"/>
                      <a:pt x="87" y="191"/>
                    </a:cubicBezTo>
                    <a:close/>
                    <a:moveTo>
                      <a:pt x="127" y="190"/>
                    </a:moveTo>
                    <a:cubicBezTo>
                      <a:pt x="124" y="192"/>
                      <a:pt x="120" y="195"/>
                      <a:pt x="117" y="198"/>
                    </a:cubicBezTo>
                    <a:cubicBezTo>
                      <a:pt x="121" y="197"/>
                      <a:pt x="125" y="195"/>
                      <a:pt x="128" y="192"/>
                    </a:cubicBezTo>
                    <a:cubicBezTo>
                      <a:pt x="129" y="191"/>
                      <a:pt x="127" y="191"/>
                      <a:pt x="127" y="190"/>
                    </a:cubicBezTo>
                    <a:close/>
                    <a:moveTo>
                      <a:pt x="78" y="81"/>
                    </a:moveTo>
                    <a:cubicBezTo>
                      <a:pt x="82" y="79"/>
                      <a:pt x="84" y="76"/>
                      <a:pt x="88" y="73"/>
                    </a:cubicBezTo>
                    <a:cubicBezTo>
                      <a:pt x="88" y="72"/>
                      <a:pt x="86" y="72"/>
                      <a:pt x="85" y="71"/>
                    </a:cubicBezTo>
                    <a:cubicBezTo>
                      <a:pt x="83" y="75"/>
                      <a:pt x="80" y="78"/>
                      <a:pt x="78" y="81"/>
                    </a:cubicBezTo>
                    <a:close/>
                    <a:moveTo>
                      <a:pt x="21" y="143"/>
                    </a:moveTo>
                    <a:cubicBezTo>
                      <a:pt x="26" y="138"/>
                      <a:pt x="29" y="134"/>
                      <a:pt x="33" y="129"/>
                    </a:cubicBezTo>
                    <a:cubicBezTo>
                      <a:pt x="33" y="128"/>
                      <a:pt x="33" y="128"/>
                      <a:pt x="33" y="127"/>
                    </a:cubicBezTo>
                    <a:cubicBezTo>
                      <a:pt x="30" y="130"/>
                      <a:pt x="27" y="134"/>
                      <a:pt x="25" y="137"/>
                    </a:cubicBezTo>
                    <a:cubicBezTo>
                      <a:pt x="24" y="139"/>
                      <a:pt x="22" y="141"/>
                      <a:pt x="21" y="143"/>
                    </a:cubicBezTo>
                    <a:close/>
                    <a:moveTo>
                      <a:pt x="80" y="191"/>
                    </a:moveTo>
                    <a:cubicBezTo>
                      <a:pt x="84" y="187"/>
                      <a:pt x="88" y="183"/>
                      <a:pt x="93" y="180"/>
                    </a:cubicBezTo>
                    <a:cubicBezTo>
                      <a:pt x="92" y="180"/>
                      <a:pt x="90" y="180"/>
                      <a:pt x="90" y="180"/>
                    </a:cubicBezTo>
                    <a:cubicBezTo>
                      <a:pt x="89" y="179"/>
                      <a:pt x="88" y="181"/>
                      <a:pt x="87" y="182"/>
                    </a:cubicBezTo>
                    <a:cubicBezTo>
                      <a:pt x="85" y="185"/>
                      <a:pt x="82" y="188"/>
                      <a:pt x="80" y="191"/>
                    </a:cubicBezTo>
                    <a:close/>
                    <a:moveTo>
                      <a:pt x="103" y="26"/>
                    </a:moveTo>
                    <a:cubicBezTo>
                      <a:pt x="104" y="26"/>
                      <a:pt x="104" y="26"/>
                      <a:pt x="104" y="26"/>
                    </a:cubicBezTo>
                    <a:cubicBezTo>
                      <a:pt x="108" y="23"/>
                      <a:pt x="113" y="19"/>
                      <a:pt x="118" y="16"/>
                    </a:cubicBezTo>
                    <a:cubicBezTo>
                      <a:pt x="117" y="15"/>
                      <a:pt x="115" y="14"/>
                      <a:pt x="115" y="15"/>
                    </a:cubicBezTo>
                    <a:cubicBezTo>
                      <a:pt x="104" y="25"/>
                      <a:pt x="104" y="25"/>
                      <a:pt x="104" y="25"/>
                    </a:cubicBezTo>
                    <a:cubicBezTo>
                      <a:pt x="104" y="25"/>
                      <a:pt x="104" y="26"/>
                      <a:pt x="104" y="26"/>
                    </a:cubicBezTo>
                    <a:lnTo>
                      <a:pt x="103" y="26"/>
                    </a:lnTo>
                    <a:close/>
                    <a:moveTo>
                      <a:pt x="30" y="64"/>
                    </a:moveTo>
                    <a:cubicBezTo>
                      <a:pt x="30" y="64"/>
                      <a:pt x="30" y="64"/>
                      <a:pt x="30" y="64"/>
                    </a:cubicBezTo>
                    <a:cubicBezTo>
                      <a:pt x="39" y="51"/>
                      <a:pt x="39" y="51"/>
                      <a:pt x="39" y="51"/>
                    </a:cubicBezTo>
                    <a:cubicBezTo>
                      <a:pt x="39" y="51"/>
                      <a:pt x="39" y="50"/>
                      <a:pt x="38" y="50"/>
                    </a:cubicBezTo>
                    <a:cubicBezTo>
                      <a:pt x="35" y="55"/>
                      <a:pt x="32" y="59"/>
                      <a:pt x="29" y="63"/>
                    </a:cubicBezTo>
                    <a:cubicBezTo>
                      <a:pt x="28" y="64"/>
                      <a:pt x="29" y="64"/>
                      <a:pt x="30" y="64"/>
                    </a:cubicBezTo>
                    <a:close/>
                    <a:moveTo>
                      <a:pt x="131" y="123"/>
                    </a:moveTo>
                    <a:cubicBezTo>
                      <a:pt x="131" y="123"/>
                      <a:pt x="132" y="123"/>
                      <a:pt x="133" y="124"/>
                    </a:cubicBezTo>
                    <a:cubicBezTo>
                      <a:pt x="150" y="127"/>
                      <a:pt x="150" y="127"/>
                      <a:pt x="150" y="127"/>
                    </a:cubicBezTo>
                    <a:cubicBezTo>
                      <a:pt x="144" y="125"/>
                      <a:pt x="139" y="123"/>
                      <a:pt x="132" y="121"/>
                    </a:cubicBezTo>
                    <a:cubicBezTo>
                      <a:pt x="133" y="122"/>
                      <a:pt x="131" y="123"/>
                      <a:pt x="131" y="123"/>
                    </a:cubicBezTo>
                    <a:close/>
                    <a:moveTo>
                      <a:pt x="67" y="81"/>
                    </a:moveTo>
                    <a:cubicBezTo>
                      <a:pt x="69" y="81"/>
                      <a:pt x="70" y="81"/>
                      <a:pt x="71" y="80"/>
                    </a:cubicBezTo>
                    <a:cubicBezTo>
                      <a:pt x="80" y="71"/>
                      <a:pt x="80" y="71"/>
                      <a:pt x="80" y="71"/>
                    </a:cubicBezTo>
                    <a:cubicBezTo>
                      <a:pt x="79" y="71"/>
                      <a:pt x="78" y="70"/>
                      <a:pt x="77" y="71"/>
                    </a:cubicBezTo>
                    <a:cubicBezTo>
                      <a:pt x="74" y="74"/>
                      <a:pt x="71" y="78"/>
                      <a:pt x="67" y="81"/>
                    </a:cubicBezTo>
                    <a:close/>
                    <a:moveTo>
                      <a:pt x="24" y="168"/>
                    </a:moveTo>
                    <a:cubicBezTo>
                      <a:pt x="25" y="168"/>
                      <a:pt x="25" y="168"/>
                      <a:pt x="25" y="168"/>
                    </a:cubicBezTo>
                    <a:cubicBezTo>
                      <a:pt x="25" y="167"/>
                      <a:pt x="25" y="167"/>
                      <a:pt x="25" y="167"/>
                    </a:cubicBezTo>
                    <a:cubicBezTo>
                      <a:pt x="29" y="163"/>
                      <a:pt x="33" y="158"/>
                      <a:pt x="37" y="154"/>
                    </a:cubicBezTo>
                    <a:cubicBezTo>
                      <a:pt x="38" y="154"/>
                      <a:pt x="37" y="151"/>
                      <a:pt x="37" y="150"/>
                    </a:cubicBezTo>
                    <a:cubicBezTo>
                      <a:pt x="37" y="150"/>
                      <a:pt x="36" y="150"/>
                      <a:pt x="36" y="150"/>
                    </a:cubicBezTo>
                    <a:cubicBezTo>
                      <a:pt x="33" y="157"/>
                      <a:pt x="29" y="162"/>
                      <a:pt x="25" y="167"/>
                    </a:cubicBezTo>
                    <a:cubicBezTo>
                      <a:pt x="25" y="168"/>
                      <a:pt x="25" y="168"/>
                      <a:pt x="25" y="168"/>
                    </a:cubicBezTo>
                    <a:lnTo>
                      <a:pt x="24" y="168"/>
                    </a:lnTo>
                    <a:close/>
                    <a:moveTo>
                      <a:pt x="31" y="74"/>
                    </a:moveTo>
                    <a:cubicBezTo>
                      <a:pt x="35" y="69"/>
                      <a:pt x="38" y="64"/>
                      <a:pt x="42" y="59"/>
                    </a:cubicBezTo>
                    <a:cubicBezTo>
                      <a:pt x="42" y="59"/>
                      <a:pt x="41" y="58"/>
                      <a:pt x="41" y="57"/>
                    </a:cubicBezTo>
                    <a:cubicBezTo>
                      <a:pt x="31" y="71"/>
                      <a:pt x="31" y="71"/>
                      <a:pt x="31" y="71"/>
                    </a:cubicBezTo>
                    <a:cubicBezTo>
                      <a:pt x="31" y="72"/>
                      <a:pt x="31" y="73"/>
                      <a:pt x="31" y="74"/>
                    </a:cubicBezTo>
                    <a:close/>
                    <a:moveTo>
                      <a:pt x="51" y="27"/>
                    </a:moveTo>
                    <a:cubicBezTo>
                      <a:pt x="51" y="28"/>
                      <a:pt x="51" y="29"/>
                      <a:pt x="51" y="30"/>
                    </a:cubicBezTo>
                    <a:cubicBezTo>
                      <a:pt x="60" y="20"/>
                      <a:pt x="60" y="20"/>
                      <a:pt x="60" y="20"/>
                    </a:cubicBezTo>
                    <a:cubicBezTo>
                      <a:pt x="57" y="21"/>
                      <a:pt x="55" y="23"/>
                      <a:pt x="53" y="24"/>
                    </a:cubicBezTo>
                    <a:cubicBezTo>
                      <a:pt x="52" y="25"/>
                      <a:pt x="50" y="25"/>
                      <a:pt x="51" y="27"/>
                    </a:cubicBezTo>
                    <a:close/>
                    <a:moveTo>
                      <a:pt x="62" y="186"/>
                    </a:moveTo>
                    <a:cubicBezTo>
                      <a:pt x="62" y="186"/>
                      <a:pt x="63" y="186"/>
                      <a:pt x="63" y="186"/>
                    </a:cubicBezTo>
                    <a:cubicBezTo>
                      <a:pt x="66" y="183"/>
                      <a:pt x="69" y="179"/>
                      <a:pt x="72" y="175"/>
                    </a:cubicBezTo>
                    <a:cubicBezTo>
                      <a:pt x="72" y="175"/>
                      <a:pt x="71" y="175"/>
                      <a:pt x="71" y="175"/>
                    </a:cubicBezTo>
                    <a:cubicBezTo>
                      <a:pt x="67" y="178"/>
                      <a:pt x="64" y="182"/>
                      <a:pt x="61" y="185"/>
                    </a:cubicBezTo>
                    <a:cubicBezTo>
                      <a:pt x="61" y="185"/>
                      <a:pt x="62" y="186"/>
                      <a:pt x="62" y="186"/>
                    </a:cubicBezTo>
                    <a:close/>
                    <a:moveTo>
                      <a:pt x="65" y="22"/>
                    </a:moveTo>
                    <a:cubicBezTo>
                      <a:pt x="64" y="22"/>
                      <a:pt x="64" y="24"/>
                      <a:pt x="64" y="24"/>
                    </a:cubicBezTo>
                    <a:cubicBezTo>
                      <a:pt x="63" y="24"/>
                      <a:pt x="62" y="25"/>
                      <a:pt x="61" y="26"/>
                    </a:cubicBezTo>
                    <a:cubicBezTo>
                      <a:pt x="60" y="28"/>
                      <a:pt x="59" y="29"/>
                      <a:pt x="58" y="31"/>
                    </a:cubicBezTo>
                    <a:cubicBezTo>
                      <a:pt x="58" y="32"/>
                      <a:pt x="59" y="31"/>
                      <a:pt x="60" y="31"/>
                    </a:cubicBezTo>
                    <a:cubicBezTo>
                      <a:pt x="72" y="18"/>
                      <a:pt x="72" y="18"/>
                      <a:pt x="72" y="18"/>
                    </a:cubicBezTo>
                    <a:cubicBezTo>
                      <a:pt x="71" y="17"/>
                      <a:pt x="71" y="18"/>
                      <a:pt x="71" y="19"/>
                    </a:cubicBezTo>
                    <a:cubicBezTo>
                      <a:pt x="70" y="19"/>
                      <a:pt x="69" y="18"/>
                      <a:pt x="70" y="18"/>
                    </a:cubicBezTo>
                    <a:cubicBezTo>
                      <a:pt x="71" y="18"/>
                      <a:pt x="71" y="17"/>
                      <a:pt x="70" y="18"/>
                    </a:cubicBezTo>
                    <a:cubicBezTo>
                      <a:pt x="69" y="18"/>
                      <a:pt x="68" y="20"/>
                      <a:pt x="67" y="21"/>
                    </a:cubicBezTo>
                    <a:cubicBezTo>
                      <a:pt x="67" y="21"/>
                      <a:pt x="67" y="22"/>
                      <a:pt x="66" y="22"/>
                    </a:cubicBezTo>
                    <a:cubicBezTo>
                      <a:pt x="66" y="23"/>
                      <a:pt x="65" y="22"/>
                      <a:pt x="65" y="22"/>
                    </a:cubicBezTo>
                    <a:close/>
                    <a:moveTo>
                      <a:pt x="92" y="193"/>
                    </a:moveTo>
                    <a:cubicBezTo>
                      <a:pt x="92" y="193"/>
                      <a:pt x="93" y="193"/>
                      <a:pt x="93" y="193"/>
                    </a:cubicBezTo>
                    <a:cubicBezTo>
                      <a:pt x="98" y="190"/>
                      <a:pt x="102" y="186"/>
                      <a:pt x="107" y="183"/>
                    </a:cubicBezTo>
                    <a:cubicBezTo>
                      <a:pt x="105" y="182"/>
                      <a:pt x="104" y="181"/>
                      <a:pt x="103" y="182"/>
                    </a:cubicBezTo>
                    <a:cubicBezTo>
                      <a:pt x="92" y="192"/>
                      <a:pt x="92" y="192"/>
                      <a:pt x="92" y="192"/>
                    </a:cubicBezTo>
                    <a:cubicBezTo>
                      <a:pt x="92" y="192"/>
                      <a:pt x="91" y="193"/>
                      <a:pt x="92" y="193"/>
                    </a:cubicBezTo>
                    <a:close/>
                    <a:moveTo>
                      <a:pt x="129" y="32"/>
                    </a:moveTo>
                    <a:cubicBezTo>
                      <a:pt x="132" y="31"/>
                      <a:pt x="134" y="29"/>
                      <a:pt x="137" y="28"/>
                    </a:cubicBezTo>
                    <a:cubicBezTo>
                      <a:pt x="137" y="27"/>
                      <a:pt x="138" y="28"/>
                      <a:pt x="138" y="29"/>
                    </a:cubicBezTo>
                    <a:cubicBezTo>
                      <a:pt x="130" y="36"/>
                      <a:pt x="130" y="36"/>
                      <a:pt x="130" y="36"/>
                    </a:cubicBezTo>
                    <a:cubicBezTo>
                      <a:pt x="129" y="37"/>
                      <a:pt x="131" y="36"/>
                      <a:pt x="131" y="36"/>
                    </a:cubicBezTo>
                    <a:cubicBezTo>
                      <a:pt x="135" y="34"/>
                      <a:pt x="138" y="32"/>
                      <a:pt x="142" y="30"/>
                    </a:cubicBezTo>
                    <a:cubicBezTo>
                      <a:pt x="140" y="29"/>
                      <a:pt x="138" y="27"/>
                      <a:pt x="137" y="25"/>
                    </a:cubicBezTo>
                    <a:cubicBezTo>
                      <a:pt x="130" y="31"/>
                      <a:pt x="130" y="31"/>
                      <a:pt x="130" y="31"/>
                    </a:cubicBezTo>
                    <a:cubicBezTo>
                      <a:pt x="130" y="31"/>
                      <a:pt x="130" y="32"/>
                      <a:pt x="129" y="32"/>
                    </a:cubicBezTo>
                    <a:close/>
                    <a:moveTo>
                      <a:pt x="33" y="87"/>
                    </a:moveTo>
                    <a:cubicBezTo>
                      <a:pt x="35" y="87"/>
                      <a:pt x="35" y="87"/>
                      <a:pt x="35" y="87"/>
                    </a:cubicBezTo>
                    <a:cubicBezTo>
                      <a:pt x="46" y="70"/>
                      <a:pt x="46" y="70"/>
                      <a:pt x="46" y="70"/>
                    </a:cubicBezTo>
                    <a:cubicBezTo>
                      <a:pt x="46" y="70"/>
                      <a:pt x="46" y="69"/>
                      <a:pt x="45" y="68"/>
                    </a:cubicBezTo>
                    <a:cubicBezTo>
                      <a:pt x="38" y="79"/>
                      <a:pt x="38" y="79"/>
                      <a:pt x="38" y="79"/>
                    </a:cubicBezTo>
                    <a:cubicBezTo>
                      <a:pt x="37" y="81"/>
                      <a:pt x="34" y="84"/>
                      <a:pt x="33" y="87"/>
                    </a:cubicBezTo>
                    <a:close/>
                    <a:moveTo>
                      <a:pt x="32" y="81"/>
                    </a:moveTo>
                    <a:cubicBezTo>
                      <a:pt x="32" y="81"/>
                      <a:pt x="33" y="82"/>
                      <a:pt x="33" y="83"/>
                    </a:cubicBezTo>
                    <a:cubicBezTo>
                      <a:pt x="44" y="65"/>
                      <a:pt x="44" y="65"/>
                      <a:pt x="44" y="65"/>
                    </a:cubicBezTo>
                    <a:cubicBezTo>
                      <a:pt x="45" y="64"/>
                      <a:pt x="44" y="63"/>
                      <a:pt x="43" y="63"/>
                    </a:cubicBezTo>
                    <a:cubicBezTo>
                      <a:pt x="41" y="68"/>
                      <a:pt x="37" y="72"/>
                      <a:pt x="35" y="76"/>
                    </a:cubicBezTo>
                    <a:cubicBezTo>
                      <a:pt x="34" y="78"/>
                      <a:pt x="32" y="79"/>
                      <a:pt x="32" y="81"/>
                    </a:cubicBezTo>
                    <a:close/>
                    <a:moveTo>
                      <a:pt x="101" y="195"/>
                    </a:moveTo>
                    <a:cubicBezTo>
                      <a:pt x="101" y="195"/>
                      <a:pt x="101" y="195"/>
                      <a:pt x="101" y="195"/>
                    </a:cubicBezTo>
                    <a:cubicBezTo>
                      <a:pt x="106" y="192"/>
                      <a:pt x="110" y="189"/>
                      <a:pt x="114" y="184"/>
                    </a:cubicBezTo>
                    <a:cubicBezTo>
                      <a:pt x="113" y="184"/>
                      <a:pt x="112" y="185"/>
                      <a:pt x="111" y="183"/>
                    </a:cubicBezTo>
                    <a:cubicBezTo>
                      <a:pt x="100" y="194"/>
                      <a:pt x="100" y="194"/>
                      <a:pt x="100" y="194"/>
                    </a:cubicBezTo>
                    <a:cubicBezTo>
                      <a:pt x="100" y="195"/>
                      <a:pt x="100" y="195"/>
                      <a:pt x="101" y="195"/>
                    </a:cubicBezTo>
                    <a:close/>
                    <a:moveTo>
                      <a:pt x="79" y="83"/>
                    </a:moveTo>
                    <a:cubicBezTo>
                      <a:pt x="81" y="84"/>
                      <a:pt x="83" y="84"/>
                      <a:pt x="84" y="85"/>
                    </a:cubicBezTo>
                    <a:cubicBezTo>
                      <a:pt x="85" y="84"/>
                      <a:pt x="87" y="83"/>
                      <a:pt x="87" y="82"/>
                    </a:cubicBezTo>
                    <a:cubicBezTo>
                      <a:pt x="87" y="82"/>
                      <a:pt x="86" y="82"/>
                      <a:pt x="86" y="82"/>
                    </a:cubicBezTo>
                    <a:cubicBezTo>
                      <a:pt x="85" y="81"/>
                      <a:pt x="86" y="80"/>
                      <a:pt x="86" y="79"/>
                    </a:cubicBezTo>
                    <a:cubicBezTo>
                      <a:pt x="87" y="78"/>
                      <a:pt x="88" y="77"/>
                      <a:pt x="89" y="76"/>
                    </a:cubicBezTo>
                    <a:cubicBezTo>
                      <a:pt x="89" y="75"/>
                      <a:pt x="89" y="74"/>
                      <a:pt x="89" y="75"/>
                    </a:cubicBezTo>
                    <a:cubicBezTo>
                      <a:pt x="83" y="79"/>
                      <a:pt x="83" y="79"/>
                      <a:pt x="83" y="79"/>
                    </a:cubicBezTo>
                    <a:cubicBezTo>
                      <a:pt x="82" y="80"/>
                      <a:pt x="79" y="82"/>
                      <a:pt x="79" y="83"/>
                    </a:cubicBezTo>
                    <a:close/>
                    <a:moveTo>
                      <a:pt x="145" y="71"/>
                    </a:moveTo>
                    <a:cubicBezTo>
                      <a:pt x="145" y="72"/>
                      <a:pt x="143" y="73"/>
                      <a:pt x="142" y="74"/>
                    </a:cubicBezTo>
                    <a:cubicBezTo>
                      <a:pt x="141" y="74"/>
                      <a:pt x="140" y="74"/>
                      <a:pt x="140" y="73"/>
                    </a:cubicBezTo>
                    <a:cubicBezTo>
                      <a:pt x="139" y="74"/>
                      <a:pt x="139" y="74"/>
                      <a:pt x="139" y="75"/>
                    </a:cubicBezTo>
                    <a:cubicBezTo>
                      <a:pt x="149" y="72"/>
                      <a:pt x="149" y="72"/>
                      <a:pt x="149" y="72"/>
                    </a:cubicBezTo>
                    <a:cubicBezTo>
                      <a:pt x="150" y="68"/>
                      <a:pt x="151" y="65"/>
                      <a:pt x="151" y="61"/>
                    </a:cubicBezTo>
                    <a:cubicBezTo>
                      <a:pt x="151" y="61"/>
                      <a:pt x="150" y="62"/>
                      <a:pt x="149" y="63"/>
                    </a:cubicBezTo>
                    <a:cubicBezTo>
                      <a:pt x="149" y="63"/>
                      <a:pt x="149" y="64"/>
                      <a:pt x="149" y="65"/>
                    </a:cubicBezTo>
                    <a:cubicBezTo>
                      <a:pt x="146" y="67"/>
                      <a:pt x="143" y="70"/>
                      <a:pt x="141" y="72"/>
                    </a:cubicBezTo>
                    <a:cubicBezTo>
                      <a:pt x="141" y="72"/>
                      <a:pt x="142" y="72"/>
                      <a:pt x="142" y="72"/>
                    </a:cubicBezTo>
                    <a:cubicBezTo>
                      <a:pt x="143" y="72"/>
                      <a:pt x="144" y="71"/>
                      <a:pt x="145" y="71"/>
                    </a:cubicBezTo>
                    <a:cubicBezTo>
                      <a:pt x="145" y="71"/>
                      <a:pt x="146" y="70"/>
                      <a:pt x="145" y="71"/>
                    </a:cubicBezTo>
                    <a:close/>
                    <a:moveTo>
                      <a:pt x="113" y="198"/>
                    </a:moveTo>
                    <a:cubicBezTo>
                      <a:pt x="113" y="198"/>
                      <a:pt x="114" y="198"/>
                      <a:pt x="114" y="198"/>
                    </a:cubicBezTo>
                    <a:cubicBezTo>
                      <a:pt x="119" y="194"/>
                      <a:pt x="124" y="190"/>
                      <a:pt x="129" y="187"/>
                    </a:cubicBezTo>
                    <a:cubicBezTo>
                      <a:pt x="123" y="186"/>
                      <a:pt x="123" y="186"/>
                      <a:pt x="123" y="186"/>
                    </a:cubicBezTo>
                    <a:cubicBezTo>
                      <a:pt x="119" y="189"/>
                      <a:pt x="115" y="193"/>
                      <a:pt x="111" y="197"/>
                    </a:cubicBezTo>
                    <a:cubicBezTo>
                      <a:pt x="112" y="197"/>
                      <a:pt x="113" y="198"/>
                      <a:pt x="113" y="198"/>
                    </a:cubicBezTo>
                    <a:close/>
                    <a:moveTo>
                      <a:pt x="23" y="181"/>
                    </a:moveTo>
                    <a:cubicBezTo>
                      <a:pt x="23" y="182"/>
                      <a:pt x="23" y="183"/>
                      <a:pt x="23" y="183"/>
                    </a:cubicBezTo>
                    <a:cubicBezTo>
                      <a:pt x="23" y="184"/>
                      <a:pt x="24" y="183"/>
                      <a:pt x="25" y="183"/>
                    </a:cubicBezTo>
                    <a:cubicBezTo>
                      <a:pt x="40" y="167"/>
                      <a:pt x="40" y="167"/>
                      <a:pt x="40" y="167"/>
                    </a:cubicBezTo>
                    <a:cubicBezTo>
                      <a:pt x="40" y="166"/>
                      <a:pt x="39" y="165"/>
                      <a:pt x="39" y="164"/>
                    </a:cubicBezTo>
                    <a:cubicBezTo>
                      <a:pt x="38" y="163"/>
                      <a:pt x="38" y="164"/>
                      <a:pt x="37" y="163"/>
                    </a:cubicBezTo>
                    <a:cubicBezTo>
                      <a:pt x="26" y="175"/>
                      <a:pt x="26" y="175"/>
                      <a:pt x="26" y="175"/>
                    </a:cubicBezTo>
                    <a:cubicBezTo>
                      <a:pt x="24" y="176"/>
                      <a:pt x="22" y="178"/>
                      <a:pt x="23" y="181"/>
                    </a:cubicBezTo>
                    <a:close/>
                    <a:moveTo>
                      <a:pt x="131" y="48"/>
                    </a:moveTo>
                    <a:cubicBezTo>
                      <a:pt x="132" y="47"/>
                      <a:pt x="132" y="47"/>
                      <a:pt x="132" y="47"/>
                    </a:cubicBezTo>
                    <a:cubicBezTo>
                      <a:pt x="132" y="47"/>
                      <a:pt x="132" y="47"/>
                      <a:pt x="132" y="47"/>
                    </a:cubicBezTo>
                    <a:cubicBezTo>
                      <a:pt x="133" y="47"/>
                      <a:pt x="133" y="47"/>
                      <a:pt x="133" y="47"/>
                    </a:cubicBezTo>
                    <a:cubicBezTo>
                      <a:pt x="136" y="45"/>
                      <a:pt x="140" y="42"/>
                      <a:pt x="144" y="40"/>
                    </a:cubicBezTo>
                    <a:cubicBezTo>
                      <a:pt x="145" y="40"/>
                      <a:pt x="145" y="41"/>
                      <a:pt x="145" y="42"/>
                    </a:cubicBezTo>
                    <a:cubicBezTo>
                      <a:pt x="145" y="42"/>
                      <a:pt x="144" y="43"/>
                      <a:pt x="145" y="43"/>
                    </a:cubicBezTo>
                    <a:cubicBezTo>
                      <a:pt x="146" y="43"/>
                      <a:pt x="147" y="42"/>
                      <a:pt x="148" y="42"/>
                    </a:cubicBezTo>
                    <a:cubicBezTo>
                      <a:pt x="149" y="43"/>
                      <a:pt x="148" y="44"/>
                      <a:pt x="148" y="44"/>
                    </a:cubicBezTo>
                    <a:cubicBezTo>
                      <a:pt x="147" y="44"/>
                      <a:pt x="147" y="45"/>
                      <a:pt x="146" y="46"/>
                    </a:cubicBezTo>
                    <a:cubicBezTo>
                      <a:pt x="147" y="45"/>
                      <a:pt x="149" y="44"/>
                      <a:pt x="149" y="44"/>
                    </a:cubicBezTo>
                    <a:cubicBezTo>
                      <a:pt x="150" y="45"/>
                      <a:pt x="151" y="46"/>
                      <a:pt x="150" y="47"/>
                    </a:cubicBezTo>
                    <a:cubicBezTo>
                      <a:pt x="147" y="49"/>
                      <a:pt x="142" y="52"/>
                      <a:pt x="138" y="56"/>
                    </a:cubicBezTo>
                    <a:cubicBezTo>
                      <a:pt x="140" y="56"/>
                      <a:pt x="143" y="55"/>
                      <a:pt x="144" y="54"/>
                    </a:cubicBezTo>
                    <a:cubicBezTo>
                      <a:pt x="147" y="54"/>
                      <a:pt x="149" y="53"/>
                      <a:pt x="151" y="52"/>
                    </a:cubicBezTo>
                    <a:cubicBezTo>
                      <a:pt x="152" y="46"/>
                      <a:pt x="151" y="41"/>
                      <a:pt x="150" y="38"/>
                    </a:cubicBezTo>
                    <a:cubicBezTo>
                      <a:pt x="149" y="36"/>
                      <a:pt x="148" y="34"/>
                      <a:pt x="146" y="32"/>
                    </a:cubicBezTo>
                    <a:cubicBezTo>
                      <a:pt x="146" y="32"/>
                      <a:pt x="144" y="34"/>
                      <a:pt x="143" y="35"/>
                    </a:cubicBezTo>
                    <a:cubicBezTo>
                      <a:pt x="144" y="35"/>
                      <a:pt x="144" y="36"/>
                      <a:pt x="144" y="37"/>
                    </a:cubicBezTo>
                    <a:cubicBezTo>
                      <a:pt x="141" y="40"/>
                      <a:pt x="138" y="42"/>
                      <a:pt x="135" y="45"/>
                    </a:cubicBezTo>
                    <a:cubicBezTo>
                      <a:pt x="134" y="45"/>
                      <a:pt x="133" y="46"/>
                      <a:pt x="133" y="47"/>
                    </a:cubicBezTo>
                    <a:cubicBezTo>
                      <a:pt x="132" y="47"/>
                      <a:pt x="132" y="47"/>
                      <a:pt x="132" y="47"/>
                    </a:cubicBezTo>
                    <a:cubicBezTo>
                      <a:pt x="132" y="47"/>
                      <a:pt x="132" y="47"/>
                      <a:pt x="132" y="47"/>
                    </a:cubicBezTo>
                    <a:lnTo>
                      <a:pt x="131" y="48"/>
                    </a:lnTo>
                    <a:close/>
                    <a:moveTo>
                      <a:pt x="92" y="139"/>
                    </a:moveTo>
                    <a:cubicBezTo>
                      <a:pt x="92" y="139"/>
                      <a:pt x="92" y="139"/>
                      <a:pt x="92" y="139"/>
                    </a:cubicBezTo>
                    <a:cubicBezTo>
                      <a:pt x="96" y="135"/>
                      <a:pt x="100" y="131"/>
                      <a:pt x="104" y="128"/>
                    </a:cubicBezTo>
                    <a:cubicBezTo>
                      <a:pt x="104" y="128"/>
                      <a:pt x="105" y="128"/>
                      <a:pt x="105" y="129"/>
                    </a:cubicBezTo>
                    <a:cubicBezTo>
                      <a:pt x="101" y="135"/>
                      <a:pt x="97" y="140"/>
                      <a:pt x="93" y="146"/>
                    </a:cubicBezTo>
                    <a:cubicBezTo>
                      <a:pt x="93" y="147"/>
                      <a:pt x="93" y="146"/>
                      <a:pt x="93" y="147"/>
                    </a:cubicBezTo>
                    <a:cubicBezTo>
                      <a:pt x="99" y="143"/>
                      <a:pt x="103" y="138"/>
                      <a:pt x="108" y="135"/>
                    </a:cubicBezTo>
                    <a:cubicBezTo>
                      <a:pt x="108" y="135"/>
                      <a:pt x="111" y="135"/>
                      <a:pt x="110" y="136"/>
                    </a:cubicBezTo>
                    <a:cubicBezTo>
                      <a:pt x="103" y="146"/>
                      <a:pt x="103" y="146"/>
                      <a:pt x="103" y="146"/>
                    </a:cubicBezTo>
                    <a:cubicBezTo>
                      <a:pt x="106" y="145"/>
                      <a:pt x="108" y="143"/>
                      <a:pt x="110" y="141"/>
                    </a:cubicBezTo>
                    <a:cubicBezTo>
                      <a:pt x="110" y="141"/>
                      <a:pt x="111" y="141"/>
                      <a:pt x="111" y="142"/>
                    </a:cubicBezTo>
                    <a:cubicBezTo>
                      <a:pt x="111" y="143"/>
                      <a:pt x="111" y="143"/>
                      <a:pt x="111" y="144"/>
                    </a:cubicBezTo>
                    <a:cubicBezTo>
                      <a:pt x="111" y="143"/>
                      <a:pt x="113" y="142"/>
                      <a:pt x="114" y="142"/>
                    </a:cubicBezTo>
                    <a:cubicBezTo>
                      <a:pt x="115" y="143"/>
                      <a:pt x="114" y="144"/>
                      <a:pt x="114" y="144"/>
                    </a:cubicBezTo>
                    <a:cubicBezTo>
                      <a:pt x="114" y="144"/>
                      <a:pt x="113" y="143"/>
                      <a:pt x="113" y="144"/>
                    </a:cubicBezTo>
                    <a:cubicBezTo>
                      <a:pt x="111" y="144"/>
                      <a:pt x="110" y="146"/>
                      <a:pt x="109" y="145"/>
                    </a:cubicBezTo>
                    <a:cubicBezTo>
                      <a:pt x="108" y="144"/>
                      <a:pt x="105" y="147"/>
                      <a:pt x="105" y="147"/>
                    </a:cubicBezTo>
                    <a:cubicBezTo>
                      <a:pt x="104" y="148"/>
                      <a:pt x="102" y="148"/>
                      <a:pt x="102" y="147"/>
                    </a:cubicBezTo>
                    <a:cubicBezTo>
                      <a:pt x="102" y="146"/>
                      <a:pt x="102" y="145"/>
                      <a:pt x="102" y="144"/>
                    </a:cubicBezTo>
                    <a:cubicBezTo>
                      <a:pt x="107" y="138"/>
                      <a:pt x="107" y="138"/>
                      <a:pt x="107" y="138"/>
                    </a:cubicBezTo>
                    <a:cubicBezTo>
                      <a:pt x="102" y="141"/>
                      <a:pt x="98" y="145"/>
                      <a:pt x="94" y="148"/>
                    </a:cubicBezTo>
                    <a:cubicBezTo>
                      <a:pt x="93" y="148"/>
                      <a:pt x="91" y="149"/>
                      <a:pt x="91" y="147"/>
                    </a:cubicBezTo>
                    <a:cubicBezTo>
                      <a:pt x="91" y="145"/>
                      <a:pt x="92" y="144"/>
                      <a:pt x="93" y="142"/>
                    </a:cubicBezTo>
                    <a:cubicBezTo>
                      <a:pt x="95" y="140"/>
                      <a:pt x="96" y="139"/>
                      <a:pt x="98" y="137"/>
                    </a:cubicBezTo>
                    <a:cubicBezTo>
                      <a:pt x="98" y="137"/>
                      <a:pt x="98" y="136"/>
                      <a:pt x="98" y="136"/>
                    </a:cubicBezTo>
                    <a:cubicBezTo>
                      <a:pt x="98" y="136"/>
                      <a:pt x="98" y="136"/>
                      <a:pt x="98" y="136"/>
                    </a:cubicBezTo>
                    <a:cubicBezTo>
                      <a:pt x="99" y="136"/>
                      <a:pt x="99" y="135"/>
                      <a:pt x="99" y="135"/>
                    </a:cubicBezTo>
                    <a:cubicBezTo>
                      <a:pt x="98" y="135"/>
                      <a:pt x="98" y="135"/>
                      <a:pt x="98" y="136"/>
                    </a:cubicBezTo>
                    <a:cubicBezTo>
                      <a:pt x="98" y="136"/>
                      <a:pt x="98" y="136"/>
                      <a:pt x="98" y="136"/>
                    </a:cubicBezTo>
                    <a:cubicBezTo>
                      <a:pt x="95" y="139"/>
                      <a:pt x="91" y="142"/>
                      <a:pt x="88" y="144"/>
                    </a:cubicBezTo>
                    <a:cubicBezTo>
                      <a:pt x="88" y="145"/>
                      <a:pt x="87" y="144"/>
                      <a:pt x="87" y="143"/>
                    </a:cubicBezTo>
                    <a:cubicBezTo>
                      <a:pt x="87" y="142"/>
                      <a:pt x="88" y="141"/>
                      <a:pt x="89" y="140"/>
                    </a:cubicBezTo>
                    <a:cubicBezTo>
                      <a:pt x="89" y="139"/>
                      <a:pt x="89" y="140"/>
                      <a:pt x="88" y="140"/>
                    </a:cubicBezTo>
                    <a:cubicBezTo>
                      <a:pt x="87" y="141"/>
                      <a:pt x="86" y="142"/>
                      <a:pt x="85" y="143"/>
                    </a:cubicBezTo>
                    <a:cubicBezTo>
                      <a:pt x="84" y="143"/>
                      <a:pt x="83" y="142"/>
                      <a:pt x="83" y="141"/>
                    </a:cubicBezTo>
                    <a:cubicBezTo>
                      <a:pt x="84" y="140"/>
                      <a:pt x="83" y="138"/>
                      <a:pt x="85" y="137"/>
                    </a:cubicBezTo>
                    <a:cubicBezTo>
                      <a:pt x="96" y="124"/>
                      <a:pt x="96" y="124"/>
                      <a:pt x="96" y="124"/>
                    </a:cubicBezTo>
                    <a:cubicBezTo>
                      <a:pt x="97" y="124"/>
                      <a:pt x="97" y="126"/>
                      <a:pt x="97" y="126"/>
                    </a:cubicBezTo>
                    <a:cubicBezTo>
                      <a:pt x="95" y="130"/>
                      <a:pt x="92" y="133"/>
                      <a:pt x="89" y="136"/>
                    </a:cubicBezTo>
                    <a:cubicBezTo>
                      <a:pt x="88" y="137"/>
                      <a:pt x="89" y="137"/>
                      <a:pt x="90" y="136"/>
                    </a:cubicBezTo>
                    <a:cubicBezTo>
                      <a:pt x="93" y="134"/>
                      <a:pt x="96" y="130"/>
                      <a:pt x="99" y="128"/>
                    </a:cubicBezTo>
                    <a:cubicBezTo>
                      <a:pt x="100" y="127"/>
                      <a:pt x="100" y="129"/>
                      <a:pt x="100" y="129"/>
                    </a:cubicBezTo>
                    <a:cubicBezTo>
                      <a:pt x="98" y="132"/>
                      <a:pt x="95" y="135"/>
                      <a:pt x="92" y="139"/>
                    </a:cubicBezTo>
                    <a:close/>
                    <a:moveTo>
                      <a:pt x="144" y="85"/>
                    </a:moveTo>
                    <a:cubicBezTo>
                      <a:pt x="142" y="85"/>
                      <a:pt x="140" y="86"/>
                      <a:pt x="138" y="86"/>
                    </a:cubicBezTo>
                    <a:cubicBezTo>
                      <a:pt x="137" y="86"/>
                      <a:pt x="137" y="84"/>
                      <a:pt x="138" y="84"/>
                    </a:cubicBezTo>
                    <a:cubicBezTo>
                      <a:pt x="140" y="80"/>
                      <a:pt x="144" y="78"/>
                      <a:pt x="147" y="75"/>
                    </a:cubicBezTo>
                    <a:cubicBezTo>
                      <a:pt x="147" y="74"/>
                      <a:pt x="147" y="74"/>
                      <a:pt x="146" y="74"/>
                    </a:cubicBezTo>
                    <a:cubicBezTo>
                      <a:pt x="144" y="75"/>
                      <a:pt x="141" y="76"/>
                      <a:pt x="139" y="77"/>
                    </a:cubicBezTo>
                    <a:cubicBezTo>
                      <a:pt x="138" y="77"/>
                      <a:pt x="137" y="76"/>
                      <a:pt x="137" y="75"/>
                    </a:cubicBezTo>
                    <a:cubicBezTo>
                      <a:pt x="137" y="73"/>
                      <a:pt x="139" y="71"/>
                      <a:pt x="140" y="69"/>
                    </a:cubicBezTo>
                    <a:cubicBezTo>
                      <a:pt x="138" y="71"/>
                      <a:pt x="135" y="69"/>
                      <a:pt x="134" y="67"/>
                    </a:cubicBezTo>
                    <a:cubicBezTo>
                      <a:pt x="134" y="67"/>
                      <a:pt x="135" y="66"/>
                      <a:pt x="135" y="66"/>
                    </a:cubicBezTo>
                    <a:cubicBezTo>
                      <a:pt x="138" y="63"/>
                      <a:pt x="142" y="61"/>
                      <a:pt x="145" y="58"/>
                    </a:cubicBezTo>
                    <a:cubicBezTo>
                      <a:pt x="145" y="58"/>
                      <a:pt x="146" y="56"/>
                      <a:pt x="145" y="57"/>
                    </a:cubicBezTo>
                    <a:cubicBezTo>
                      <a:pt x="141" y="59"/>
                      <a:pt x="137" y="61"/>
                      <a:pt x="133" y="63"/>
                    </a:cubicBezTo>
                    <a:cubicBezTo>
                      <a:pt x="132" y="63"/>
                      <a:pt x="131" y="62"/>
                      <a:pt x="131" y="61"/>
                    </a:cubicBezTo>
                    <a:cubicBezTo>
                      <a:pt x="131" y="60"/>
                      <a:pt x="133" y="59"/>
                      <a:pt x="134" y="57"/>
                    </a:cubicBezTo>
                    <a:cubicBezTo>
                      <a:pt x="135" y="56"/>
                      <a:pt x="136" y="55"/>
                      <a:pt x="136" y="54"/>
                    </a:cubicBezTo>
                    <a:cubicBezTo>
                      <a:pt x="133" y="55"/>
                      <a:pt x="131" y="58"/>
                      <a:pt x="127" y="59"/>
                    </a:cubicBezTo>
                    <a:cubicBezTo>
                      <a:pt x="127" y="58"/>
                      <a:pt x="127" y="57"/>
                      <a:pt x="127" y="56"/>
                    </a:cubicBezTo>
                    <a:cubicBezTo>
                      <a:pt x="129" y="54"/>
                      <a:pt x="131" y="52"/>
                      <a:pt x="134" y="49"/>
                    </a:cubicBezTo>
                    <a:cubicBezTo>
                      <a:pt x="133" y="49"/>
                      <a:pt x="132" y="50"/>
                      <a:pt x="131" y="50"/>
                    </a:cubicBezTo>
                    <a:cubicBezTo>
                      <a:pt x="130" y="51"/>
                      <a:pt x="129" y="52"/>
                      <a:pt x="127" y="51"/>
                    </a:cubicBezTo>
                    <a:cubicBezTo>
                      <a:pt x="126" y="51"/>
                      <a:pt x="126" y="49"/>
                      <a:pt x="127" y="49"/>
                    </a:cubicBezTo>
                    <a:cubicBezTo>
                      <a:pt x="128" y="48"/>
                      <a:pt x="125" y="47"/>
                      <a:pt x="127" y="46"/>
                    </a:cubicBezTo>
                    <a:cubicBezTo>
                      <a:pt x="132" y="42"/>
                      <a:pt x="136" y="38"/>
                      <a:pt x="141" y="33"/>
                    </a:cubicBezTo>
                    <a:cubicBezTo>
                      <a:pt x="130" y="40"/>
                      <a:pt x="130" y="40"/>
                      <a:pt x="130" y="40"/>
                    </a:cubicBezTo>
                    <a:cubicBezTo>
                      <a:pt x="129" y="40"/>
                      <a:pt x="127" y="40"/>
                      <a:pt x="126" y="41"/>
                    </a:cubicBezTo>
                    <a:cubicBezTo>
                      <a:pt x="124" y="42"/>
                      <a:pt x="122" y="43"/>
                      <a:pt x="120" y="43"/>
                    </a:cubicBezTo>
                    <a:cubicBezTo>
                      <a:pt x="119" y="42"/>
                      <a:pt x="119" y="41"/>
                      <a:pt x="119" y="41"/>
                    </a:cubicBezTo>
                    <a:cubicBezTo>
                      <a:pt x="120" y="38"/>
                      <a:pt x="122" y="36"/>
                      <a:pt x="123" y="35"/>
                    </a:cubicBezTo>
                    <a:cubicBezTo>
                      <a:pt x="124" y="34"/>
                      <a:pt x="125" y="33"/>
                      <a:pt x="124" y="34"/>
                    </a:cubicBezTo>
                    <a:cubicBezTo>
                      <a:pt x="121" y="36"/>
                      <a:pt x="118" y="38"/>
                      <a:pt x="114" y="39"/>
                    </a:cubicBezTo>
                    <a:cubicBezTo>
                      <a:pt x="114" y="40"/>
                      <a:pt x="113" y="39"/>
                      <a:pt x="113" y="38"/>
                    </a:cubicBezTo>
                    <a:cubicBezTo>
                      <a:pt x="113" y="38"/>
                      <a:pt x="113" y="37"/>
                      <a:pt x="114" y="37"/>
                    </a:cubicBezTo>
                    <a:cubicBezTo>
                      <a:pt x="118" y="33"/>
                      <a:pt x="123" y="29"/>
                      <a:pt x="128" y="25"/>
                    </a:cubicBezTo>
                    <a:cubicBezTo>
                      <a:pt x="127" y="25"/>
                      <a:pt x="126" y="26"/>
                      <a:pt x="125" y="26"/>
                    </a:cubicBezTo>
                    <a:cubicBezTo>
                      <a:pt x="119" y="28"/>
                      <a:pt x="114" y="33"/>
                      <a:pt x="109" y="37"/>
                    </a:cubicBezTo>
                    <a:cubicBezTo>
                      <a:pt x="108" y="37"/>
                      <a:pt x="107" y="37"/>
                      <a:pt x="107" y="36"/>
                    </a:cubicBezTo>
                    <a:cubicBezTo>
                      <a:pt x="106" y="35"/>
                      <a:pt x="107" y="35"/>
                      <a:pt x="108" y="34"/>
                    </a:cubicBezTo>
                    <a:cubicBezTo>
                      <a:pt x="112" y="30"/>
                      <a:pt x="116" y="27"/>
                      <a:pt x="120" y="24"/>
                    </a:cubicBezTo>
                    <a:cubicBezTo>
                      <a:pt x="121" y="23"/>
                      <a:pt x="125" y="21"/>
                      <a:pt x="125" y="19"/>
                    </a:cubicBezTo>
                    <a:cubicBezTo>
                      <a:pt x="119" y="23"/>
                      <a:pt x="114" y="27"/>
                      <a:pt x="108" y="31"/>
                    </a:cubicBezTo>
                    <a:cubicBezTo>
                      <a:pt x="106" y="32"/>
                      <a:pt x="104" y="34"/>
                      <a:pt x="102" y="34"/>
                    </a:cubicBezTo>
                    <a:cubicBezTo>
                      <a:pt x="101" y="35"/>
                      <a:pt x="101" y="33"/>
                      <a:pt x="102" y="32"/>
                    </a:cubicBezTo>
                    <a:cubicBezTo>
                      <a:pt x="105" y="29"/>
                      <a:pt x="109" y="26"/>
                      <a:pt x="112" y="23"/>
                    </a:cubicBezTo>
                    <a:cubicBezTo>
                      <a:pt x="114" y="22"/>
                      <a:pt x="117" y="20"/>
                      <a:pt x="118" y="18"/>
                    </a:cubicBezTo>
                    <a:cubicBezTo>
                      <a:pt x="113" y="21"/>
                      <a:pt x="109" y="24"/>
                      <a:pt x="104" y="28"/>
                    </a:cubicBezTo>
                    <a:cubicBezTo>
                      <a:pt x="101" y="30"/>
                      <a:pt x="98" y="32"/>
                      <a:pt x="95" y="34"/>
                    </a:cubicBezTo>
                    <a:cubicBezTo>
                      <a:pt x="94" y="33"/>
                      <a:pt x="95" y="32"/>
                      <a:pt x="95" y="31"/>
                    </a:cubicBezTo>
                    <a:cubicBezTo>
                      <a:pt x="100" y="26"/>
                      <a:pt x="106" y="21"/>
                      <a:pt x="111" y="16"/>
                    </a:cubicBezTo>
                    <a:cubicBezTo>
                      <a:pt x="102" y="21"/>
                      <a:pt x="94" y="29"/>
                      <a:pt x="86" y="36"/>
                    </a:cubicBezTo>
                    <a:cubicBezTo>
                      <a:pt x="85" y="36"/>
                      <a:pt x="84" y="35"/>
                      <a:pt x="84" y="35"/>
                    </a:cubicBezTo>
                    <a:cubicBezTo>
                      <a:pt x="84" y="34"/>
                      <a:pt x="84" y="34"/>
                      <a:pt x="85" y="33"/>
                    </a:cubicBezTo>
                    <a:cubicBezTo>
                      <a:pt x="89" y="27"/>
                      <a:pt x="95" y="23"/>
                      <a:pt x="101" y="18"/>
                    </a:cubicBezTo>
                    <a:cubicBezTo>
                      <a:pt x="100" y="17"/>
                      <a:pt x="100" y="17"/>
                      <a:pt x="100" y="17"/>
                    </a:cubicBezTo>
                    <a:cubicBezTo>
                      <a:pt x="93" y="22"/>
                      <a:pt x="87" y="28"/>
                      <a:pt x="80" y="33"/>
                    </a:cubicBezTo>
                    <a:cubicBezTo>
                      <a:pt x="79" y="33"/>
                      <a:pt x="79" y="32"/>
                      <a:pt x="79" y="32"/>
                    </a:cubicBezTo>
                    <a:cubicBezTo>
                      <a:pt x="79" y="31"/>
                      <a:pt x="80" y="30"/>
                      <a:pt x="80" y="29"/>
                    </a:cubicBezTo>
                    <a:cubicBezTo>
                      <a:pt x="85" y="24"/>
                      <a:pt x="90" y="20"/>
                      <a:pt x="95" y="15"/>
                    </a:cubicBezTo>
                    <a:cubicBezTo>
                      <a:pt x="94" y="15"/>
                      <a:pt x="92" y="14"/>
                      <a:pt x="91" y="15"/>
                    </a:cubicBezTo>
                    <a:cubicBezTo>
                      <a:pt x="83" y="20"/>
                      <a:pt x="77" y="27"/>
                      <a:pt x="70" y="33"/>
                    </a:cubicBezTo>
                    <a:cubicBezTo>
                      <a:pt x="69" y="34"/>
                      <a:pt x="69" y="35"/>
                      <a:pt x="68" y="34"/>
                    </a:cubicBezTo>
                    <a:cubicBezTo>
                      <a:pt x="67" y="33"/>
                      <a:pt x="68" y="32"/>
                      <a:pt x="69" y="31"/>
                    </a:cubicBezTo>
                    <a:cubicBezTo>
                      <a:pt x="74" y="25"/>
                      <a:pt x="80" y="21"/>
                      <a:pt x="85" y="15"/>
                    </a:cubicBezTo>
                    <a:cubicBezTo>
                      <a:pt x="84" y="15"/>
                      <a:pt x="83" y="14"/>
                      <a:pt x="82" y="15"/>
                    </a:cubicBezTo>
                    <a:cubicBezTo>
                      <a:pt x="75" y="21"/>
                      <a:pt x="68" y="27"/>
                      <a:pt x="61" y="33"/>
                    </a:cubicBezTo>
                    <a:cubicBezTo>
                      <a:pt x="60" y="34"/>
                      <a:pt x="60" y="35"/>
                      <a:pt x="59" y="35"/>
                    </a:cubicBezTo>
                    <a:cubicBezTo>
                      <a:pt x="58" y="34"/>
                      <a:pt x="58" y="33"/>
                      <a:pt x="59" y="33"/>
                    </a:cubicBezTo>
                    <a:cubicBezTo>
                      <a:pt x="58" y="32"/>
                      <a:pt x="57" y="34"/>
                      <a:pt x="56" y="33"/>
                    </a:cubicBezTo>
                    <a:cubicBezTo>
                      <a:pt x="56" y="34"/>
                      <a:pt x="56" y="35"/>
                      <a:pt x="55" y="36"/>
                    </a:cubicBezTo>
                    <a:cubicBezTo>
                      <a:pt x="55" y="37"/>
                      <a:pt x="54" y="36"/>
                      <a:pt x="54" y="36"/>
                    </a:cubicBezTo>
                    <a:cubicBezTo>
                      <a:pt x="54" y="34"/>
                      <a:pt x="55" y="33"/>
                      <a:pt x="55" y="32"/>
                    </a:cubicBezTo>
                    <a:cubicBezTo>
                      <a:pt x="53" y="32"/>
                      <a:pt x="52" y="34"/>
                      <a:pt x="53" y="34"/>
                    </a:cubicBezTo>
                    <a:cubicBezTo>
                      <a:pt x="53" y="37"/>
                      <a:pt x="53" y="39"/>
                      <a:pt x="54" y="41"/>
                    </a:cubicBezTo>
                    <a:cubicBezTo>
                      <a:pt x="57" y="47"/>
                      <a:pt x="60" y="53"/>
                      <a:pt x="61" y="60"/>
                    </a:cubicBezTo>
                    <a:cubicBezTo>
                      <a:pt x="64" y="57"/>
                      <a:pt x="67" y="54"/>
                      <a:pt x="70" y="51"/>
                    </a:cubicBezTo>
                    <a:cubicBezTo>
                      <a:pt x="71" y="53"/>
                      <a:pt x="71" y="54"/>
                      <a:pt x="70" y="54"/>
                    </a:cubicBezTo>
                    <a:cubicBezTo>
                      <a:pt x="68" y="58"/>
                      <a:pt x="66" y="62"/>
                      <a:pt x="62" y="66"/>
                    </a:cubicBezTo>
                    <a:cubicBezTo>
                      <a:pt x="64" y="66"/>
                      <a:pt x="65" y="65"/>
                      <a:pt x="66" y="64"/>
                    </a:cubicBezTo>
                    <a:cubicBezTo>
                      <a:pt x="69" y="63"/>
                      <a:pt x="71" y="61"/>
                      <a:pt x="74" y="61"/>
                    </a:cubicBezTo>
                    <a:cubicBezTo>
                      <a:pt x="79" y="61"/>
                      <a:pt x="83" y="61"/>
                      <a:pt x="88" y="63"/>
                    </a:cubicBezTo>
                    <a:cubicBezTo>
                      <a:pt x="94" y="64"/>
                      <a:pt x="98" y="69"/>
                      <a:pt x="98" y="76"/>
                    </a:cubicBezTo>
                    <a:cubicBezTo>
                      <a:pt x="96" y="87"/>
                      <a:pt x="89" y="94"/>
                      <a:pt x="82" y="100"/>
                    </a:cubicBezTo>
                    <a:cubicBezTo>
                      <a:pt x="73" y="108"/>
                      <a:pt x="62" y="113"/>
                      <a:pt x="53" y="119"/>
                    </a:cubicBezTo>
                    <a:cubicBezTo>
                      <a:pt x="53" y="132"/>
                      <a:pt x="55" y="145"/>
                      <a:pt x="54" y="159"/>
                    </a:cubicBezTo>
                    <a:cubicBezTo>
                      <a:pt x="71" y="164"/>
                      <a:pt x="87" y="169"/>
                      <a:pt x="107" y="171"/>
                    </a:cubicBezTo>
                    <a:cubicBezTo>
                      <a:pt x="117" y="172"/>
                      <a:pt x="125" y="172"/>
                      <a:pt x="134" y="173"/>
                    </a:cubicBezTo>
                    <a:cubicBezTo>
                      <a:pt x="136" y="167"/>
                      <a:pt x="136" y="167"/>
                      <a:pt x="136" y="167"/>
                    </a:cubicBezTo>
                    <a:cubicBezTo>
                      <a:pt x="136" y="167"/>
                      <a:pt x="136" y="165"/>
                      <a:pt x="137" y="166"/>
                    </a:cubicBezTo>
                    <a:cubicBezTo>
                      <a:pt x="137" y="165"/>
                      <a:pt x="138" y="164"/>
                      <a:pt x="138" y="164"/>
                    </a:cubicBezTo>
                    <a:cubicBezTo>
                      <a:pt x="143" y="154"/>
                      <a:pt x="147" y="142"/>
                      <a:pt x="153" y="133"/>
                    </a:cubicBezTo>
                    <a:cubicBezTo>
                      <a:pt x="138" y="130"/>
                      <a:pt x="124" y="126"/>
                      <a:pt x="109" y="123"/>
                    </a:cubicBezTo>
                    <a:cubicBezTo>
                      <a:pt x="107" y="121"/>
                      <a:pt x="104" y="121"/>
                      <a:pt x="101" y="121"/>
                    </a:cubicBezTo>
                    <a:cubicBezTo>
                      <a:pt x="98" y="121"/>
                      <a:pt x="96" y="120"/>
                      <a:pt x="95" y="118"/>
                    </a:cubicBezTo>
                    <a:cubicBezTo>
                      <a:pt x="94" y="118"/>
                      <a:pt x="93" y="118"/>
                      <a:pt x="92" y="118"/>
                    </a:cubicBezTo>
                    <a:cubicBezTo>
                      <a:pt x="91" y="117"/>
                      <a:pt x="91" y="117"/>
                      <a:pt x="91" y="116"/>
                    </a:cubicBezTo>
                    <a:cubicBezTo>
                      <a:pt x="92" y="116"/>
                      <a:pt x="92" y="116"/>
                      <a:pt x="93" y="116"/>
                    </a:cubicBezTo>
                    <a:cubicBezTo>
                      <a:pt x="92" y="115"/>
                      <a:pt x="92" y="114"/>
                      <a:pt x="93" y="114"/>
                    </a:cubicBezTo>
                    <a:cubicBezTo>
                      <a:pt x="96" y="114"/>
                      <a:pt x="99" y="115"/>
                      <a:pt x="101" y="115"/>
                    </a:cubicBezTo>
                    <a:cubicBezTo>
                      <a:pt x="102" y="115"/>
                      <a:pt x="102" y="114"/>
                      <a:pt x="103" y="113"/>
                    </a:cubicBezTo>
                    <a:cubicBezTo>
                      <a:pt x="103" y="113"/>
                      <a:pt x="105" y="113"/>
                      <a:pt x="104" y="112"/>
                    </a:cubicBezTo>
                    <a:cubicBezTo>
                      <a:pt x="104" y="111"/>
                      <a:pt x="106" y="109"/>
                      <a:pt x="108" y="109"/>
                    </a:cubicBezTo>
                    <a:cubicBezTo>
                      <a:pt x="109" y="109"/>
                      <a:pt x="111" y="109"/>
                      <a:pt x="110" y="108"/>
                    </a:cubicBezTo>
                    <a:cubicBezTo>
                      <a:pt x="115" y="106"/>
                      <a:pt x="120" y="103"/>
                      <a:pt x="124" y="101"/>
                    </a:cubicBezTo>
                    <a:cubicBezTo>
                      <a:pt x="125" y="100"/>
                      <a:pt x="124" y="100"/>
                      <a:pt x="124" y="99"/>
                    </a:cubicBezTo>
                    <a:cubicBezTo>
                      <a:pt x="129" y="95"/>
                      <a:pt x="134" y="93"/>
                      <a:pt x="138" y="89"/>
                    </a:cubicBezTo>
                    <a:cubicBezTo>
                      <a:pt x="140" y="88"/>
                      <a:pt x="142" y="87"/>
                      <a:pt x="144" y="85"/>
                    </a:cubicBezTo>
                    <a:close/>
                    <a:moveTo>
                      <a:pt x="9" y="149"/>
                    </a:moveTo>
                    <a:cubicBezTo>
                      <a:pt x="8" y="149"/>
                      <a:pt x="7" y="151"/>
                      <a:pt x="7" y="151"/>
                    </a:cubicBezTo>
                    <a:cubicBezTo>
                      <a:pt x="6" y="152"/>
                      <a:pt x="4" y="153"/>
                      <a:pt x="5" y="154"/>
                    </a:cubicBezTo>
                    <a:cubicBezTo>
                      <a:pt x="3" y="155"/>
                      <a:pt x="3" y="156"/>
                      <a:pt x="2" y="157"/>
                    </a:cubicBezTo>
                    <a:cubicBezTo>
                      <a:pt x="1" y="157"/>
                      <a:pt x="0" y="156"/>
                      <a:pt x="0" y="156"/>
                    </a:cubicBezTo>
                    <a:cubicBezTo>
                      <a:pt x="5" y="149"/>
                      <a:pt x="10" y="143"/>
                      <a:pt x="15" y="136"/>
                    </a:cubicBezTo>
                    <a:cubicBezTo>
                      <a:pt x="15" y="136"/>
                      <a:pt x="13" y="135"/>
                      <a:pt x="13" y="134"/>
                    </a:cubicBezTo>
                    <a:cubicBezTo>
                      <a:pt x="16" y="132"/>
                      <a:pt x="19" y="131"/>
                      <a:pt x="20" y="127"/>
                    </a:cubicBezTo>
                    <a:cubicBezTo>
                      <a:pt x="21" y="125"/>
                      <a:pt x="23" y="124"/>
                      <a:pt x="24" y="122"/>
                    </a:cubicBezTo>
                    <a:cubicBezTo>
                      <a:pt x="24" y="122"/>
                      <a:pt x="25" y="122"/>
                      <a:pt x="25" y="122"/>
                    </a:cubicBezTo>
                    <a:cubicBezTo>
                      <a:pt x="26" y="122"/>
                      <a:pt x="26" y="123"/>
                      <a:pt x="27" y="122"/>
                    </a:cubicBezTo>
                    <a:cubicBezTo>
                      <a:pt x="28" y="120"/>
                      <a:pt x="30" y="118"/>
                      <a:pt x="32" y="116"/>
                    </a:cubicBezTo>
                    <a:cubicBezTo>
                      <a:pt x="32" y="116"/>
                      <a:pt x="31" y="115"/>
                      <a:pt x="31" y="114"/>
                    </a:cubicBezTo>
                    <a:cubicBezTo>
                      <a:pt x="32" y="113"/>
                      <a:pt x="32" y="112"/>
                      <a:pt x="33" y="112"/>
                    </a:cubicBezTo>
                    <a:cubicBezTo>
                      <a:pt x="34" y="112"/>
                      <a:pt x="35" y="113"/>
                      <a:pt x="36" y="113"/>
                    </a:cubicBezTo>
                    <a:cubicBezTo>
                      <a:pt x="39" y="110"/>
                      <a:pt x="39" y="110"/>
                      <a:pt x="39" y="110"/>
                    </a:cubicBezTo>
                    <a:cubicBezTo>
                      <a:pt x="40" y="109"/>
                      <a:pt x="40" y="110"/>
                      <a:pt x="40" y="110"/>
                    </a:cubicBezTo>
                    <a:cubicBezTo>
                      <a:pt x="40" y="112"/>
                      <a:pt x="39" y="113"/>
                      <a:pt x="39" y="114"/>
                    </a:cubicBezTo>
                    <a:cubicBezTo>
                      <a:pt x="45" y="112"/>
                      <a:pt x="49" y="108"/>
                      <a:pt x="55" y="106"/>
                    </a:cubicBezTo>
                    <a:cubicBezTo>
                      <a:pt x="65" y="102"/>
                      <a:pt x="73" y="96"/>
                      <a:pt x="81" y="89"/>
                    </a:cubicBezTo>
                    <a:cubicBezTo>
                      <a:pt x="82" y="88"/>
                      <a:pt x="80" y="88"/>
                      <a:pt x="80" y="87"/>
                    </a:cubicBezTo>
                    <a:cubicBezTo>
                      <a:pt x="77" y="86"/>
                      <a:pt x="74" y="85"/>
                      <a:pt x="70" y="85"/>
                    </a:cubicBezTo>
                    <a:cubicBezTo>
                      <a:pt x="69" y="87"/>
                      <a:pt x="67" y="88"/>
                      <a:pt x="66" y="87"/>
                    </a:cubicBezTo>
                    <a:cubicBezTo>
                      <a:pt x="59" y="89"/>
                      <a:pt x="52" y="91"/>
                      <a:pt x="47" y="94"/>
                    </a:cubicBezTo>
                    <a:cubicBezTo>
                      <a:pt x="44" y="95"/>
                      <a:pt x="41" y="98"/>
                      <a:pt x="36" y="98"/>
                    </a:cubicBezTo>
                    <a:cubicBezTo>
                      <a:pt x="36" y="98"/>
                      <a:pt x="35" y="98"/>
                      <a:pt x="35" y="97"/>
                    </a:cubicBezTo>
                    <a:cubicBezTo>
                      <a:pt x="34" y="96"/>
                      <a:pt x="33" y="94"/>
                      <a:pt x="33" y="92"/>
                    </a:cubicBezTo>
                    <a:cubicBezTo>
                      <a:pt x="32" y="93"/>
                      <a:pt x="31" y="93"/>
                      <a:pt x="30" y="92"/>
                    </a:cubicBezTo>
                    <a:cubicBezTo>
                      <a:pt x="30" y="92"/>
                      <a:pt x="30" y="91"/>
                      <a:pt x="30" y="90"/>
                    </a:cubicBezTo>
                    <a:cubicBezTo>
                      <a:pt x="28" y="91"/>
                      <a:pt x="26" y="90"/>
                      <a:pt x="27" y="88"/>
                    </a:cubicBezTo>
                    <a:cubicBezTo>
                      <a:pt x="27" y="86"/>
                      <a:pt x="28" y="84"/>
                      <a:pt x="29" y="83"/>
                    </a:cubicBezTo>
                    <a:cubicBezTo>
                      <a:pt x="29" y="82"/>
                      <a:pt x="29" y="81"/>
                      <a:pt x="28" y="80"/>
                    </a:cubicBezTo>
                    <a:cubicBezTo>
                      <a:pt x="27" y="81"/>
                      <a:pt x="26" y="83"/>
                      <a:pt x="25" y="82"/>
                    </a:cubicBezTo>
                    <a:cubicBezTo>
                      <a:pt x="24" y="82"/>
                      <a:pt x="24" y="81"/>
                      <a:pt x="24" y="80"/>
                    </a:cubicBezTo>
                    <a:cubicBezTo>
                      <a:pt x="26" y="75"/>
                      <a:pt x="26" y="75"/>
                      <a:pt x="26" y="75"/>
                    </a:cubicBezTo>
                    <a:cubicBezTo>
                      <a:pt x="26" y="75"/>
                      <a:pt x="25" y="75"/>
                      <a:pt x="25" y="75"/>
                    </a:cubicBezTo>
                    <a:cubicBezTo>
                      <a:pt x="24" y="74"/>
                      <a:pt x="25" y="73"/>
                      <a:pt x="25" y="72"/>
                    </a:cubicBezTo>
                    <a:cubicBezTo>
                      <a:pt x="26" y="71"/>
                      <a:pt x="25" y="70"/>
                      <a:pt x="24" y="69"/>
                    </a:cubicBezTo>
                    <a:cubicBezTo>
                      <a:pt x="24" y="69"/>
                      <a:pt x="23" y="70"/>
                      <a:pt x="23" y="69"/>
                    </a:cubicBezTo>
                    <a:cubicBezTo>
                      <a:pt x="22" y="69"/>
                      <a:pt x="22" y="69"/>
                      <a:pt x="22" y="68"/>
                    </a:cubicBezTo>
                    <a:cubicBezTo>
                      <a:pt x="22" y="68"/>
                      <a:pt x="22" y="67"/>
                      <a:pt x="22" y="66"/>
                    </a:cubicBezTo>
                    <a:cubicBezTo>
                      <a:pt x="22" y="66"/>
                      <a:pt x="21" y="66"/>
                      <a:pt x="21" y="65"/>
                    </a:cubicBezTo>
                    <a:cubicBezTo>
                      <a:pt x="21" y="65"/>
                      <a:pt x="21" y="64"/>
                      <a:pt x="21" y="63"/>
                    </a:cubicBezTo>
                    <a:cubicBezTo>
                      <a:pt x="20" y="64"/>
                      <a:pt x="18" y="66"/>
                      <a:pt x="18" y="64"/>
                    </a:cubicBezTo>
                    <a:cubicBezTo>
                      <a:pt x="18" y="61"/>
                      <a:pt x="19" y="59"/>
                      <a:pt x="20" y="58"/>
                    </a:cubicBezTo>
                    <a:cubicBezTo>
                      <a:pt x="19" y="58"/>
                      <a:pt x="19" y="58"/>
                      <a:pt x="19" y="58"/>
                    </a:cubicBezTo>
                    <a:cubicBezTo>
                      <a:pt x="18" y="57"/>
                      <a:pt x="18" y="56"/>
                      <a:pt x="18" y="56"/>
                    </a:cubicBezTo>
                    <a:cubicBezTo>
                      <a:pt x="18" y="56"/>
                      <a:pt x="16" y="56"/>
                      <a:pt x="17" y="55"/>
                    </a:cubicBezTo>
                    <a:cubicBezTo>
                      <a:pt x="17" y="53"/>
                      <a:pt x="18" y="52"/>
                      <a:pt x="19" y="51"/>
                    </a:cubicBezTo>
                    <a:cubicBezTo>
                      <a:pt x="19" y="50"/>
                      <a:pt x="19" y="49"/>
                      <a:pt x="19" y="49"/>
                    </a:cubicBezTo>
                    <a:cubicBezTo>
                      <a:pt x="19" y="50"/>
                      <a:pt x="19" y="50"/>
                      <a:pt x="19" y="50"/>
                    </a:cubicBezTo>
                    <a:cubicBezTo>
                      <a:pt x="17" y="49"/>
                      <a:pt x="17" y="51"/>
                      <a:pt x="17" y="52"/>
                    </a:cubicBezTo>
                    <a:cubicBezTo>
                      <a:pt x="16" y="51"/>
                      <a:pt x="16" y="53"/>
                      <a:pt x="15" y="54"/>
                    </a:cubicBezTo>
                    <a:cubicBezTo>
                      <a:pt x="13" y="54"/>
                      <a:pt x="10" y="56"/>
                      <a:pt x="10" y="60"/>
                    </a:cubicBezTo>
                    <a:cubicBezTo>
                      <a:pt x="10" y="58"/>
                      <a:pt x="9" y="60"/>
                      <a:pt x="9" y="61"/>
                    </a:cubicBezTo>
                    <a:cubicBezTo>
                      <a:pt x="8" y="61"/>
                      <a:pt x="7" y="60"/>
                      <a:pt x="7" y="60"/>
                    </a:cubicBezTo>
                    <a:cubicBezTo>
                      <a:pt x="10" y="55"/>
                      <a:pt x="13" y="51"/>
                      <a:pt x="17" y="46"/>
                    </a:cubicBezTo>
                    <a:cubicBezTo>
                      <a:pt x="17" y="44"/>
                      <a:pt x="17" y="42"/>
                      <a:pt x="18" y="41"/>
                    </a:cubicBezTo>
                    <a:cubicBezTo>
                      <a:pt x="19" y="41"/>
                      <a:pt x="19" y="41"/>
                      <a:pt x="19" y="41"/>
                    </a:cubicBezTo>
                    <a:cubicBezTo>
                      <a:pt x="24" y="35"/>
                      <a:pt x="28" y="29"/>
                      <a:pt x="33" y="23"/>
                    </a:cubicBezTo>
                    <a:cubicBezTo>
                      <a:pt x="34" y="22"/>
                      <a:pt x="33" y="21"/>
                      <a:pt x="32" y="20"/>
                    </a:cubicBezTo>
                    <a:cubicBezTo>
                      <a:pt x="34" y="19"/>
                      <a:pt x="33" y="18"/>
                      <a:pt x="34" y="18"/>
                    </a:cubicBezTo>
                    <a:cubicBezTo>
                      <a:pt x="35" y="19"/>
                      <a:pt x="37" y="18"/>
                      <a:pt x="37" y="20"/>
                    </a:cubicBezTo>
                    <a:cubicBezTo>
                      <a:pt x="55" y="1"/>
                      <a:pt x="55" y="1"/>
                      <a:pt x="55" y="1"/>
                    </a:cubicBezTo>
                    <a:cubicBezTo>
                      <a:pt x="55" y="0"/>
                      <a:pt x="56" y="1"/>
                      <a:pt x="56" y="1"/>
                    </a:cubicBezTo>
                    <a:cubicBezTo>
                      <a:pt x="55" y="2"/>
                      <a:pt x="57" y="3"/>
                      <a:pt x="56" y="3"/>
                    </a:cubicBezTo>
                    <a:cubicBezTo>
                      <a:pt x="56" y="4"/>
                      <a:pt x="55" y="4"/>
                      <a:pt x="54" y="5"/>
                    </a:cubicBezTo>
                    <a:cubicBezTo>
                      <a:pt x="54" y="4"/>
                      <a:pt x="54" y="4"/>
                      <a:pt x="54" y="4"/>
                    </a:cubicBezTo>
                    <a:cubicBezTo>
                      <a:pt x="55" y="3"/>
                      <a:pt x="55" y="3"/>
                      <a:pt x="55" y="3"/>
                    </a:cubicBezTo>
                    <a:cubicBezTo>
                      <a:pt x="54" y="4"/>
                      <a:pt x="54" y="4"/>
                      <a:pt x="54" y="4"/>
                    </a:cubicBezTo>
                    <a:cubicBezTo>
                      <a:pt x="54" y="5"/>
                      <a:pt x="54" y="5"/>
                      <a:pt x="54" y="5"/>
                    </a:cubicBezTo>
                    <a:cubicBezTo>
                      <a:pt x="54" y="5"/>
                      <a:pt x="54" y="6"/>
                      <a:pt x="52" y="6"/>
                    </a:cubicBezTo>
                    <a:cubicBezTo>
                      <a:pt x="52" y="6"/>
                      <a:pt x="52" y="7"/>
                      <a:pt x="51" y="8"/>
                    </a:cubicBezTo>
                    <a:cubicBezTo>
                      <a:pt x="52" y="9"/>
                      <a:pt x="51" y="10"/>
                      <a:pt x="50" y="10"/>
                    </a:cubicBezTo>
                    <a:cubicBezTo>
                      <a:pt x="49" y="11"/>
                      <a:pt x="49" y="12"/>
                      <a:pt x="47" y="13"/>
                    </a:cubicBezTo>
                    <a:cubicBezTo>
                      <a:pt x="50" y="13"/>
                      <a:pt x="52" y="12"/>
                      <a:pt x="53" y="11"/>
                    </a:cubicBezTo>
                    <a:cubicBezTo>
                      <a:pt x="62" y="8"/>
                      <a:pt x="71" y="6"/>
                      <a:pt x="78" y="2"/>
                    </a:cubicBezTo>
                    <a:cubicBezTo>
                      <a:pt x="84" y="1"/>
                      <a:pt x="88" y="1"/>
                      <a:pt x="94" y="1"/>
                    </a:cubicBezTo>
                    <a:cubicBezTo>
                      <a:pt x="95" y="1"/>
                      <a:pt x="97" y="2"/>
                      <a:pt x="98" y="2"/>
                    </a:cubicBezTo>
                    <a:cubicBezTo>
                      <a:pt x="104" y="2"/>
                      <a:pt x="109" y="3"/>
                      <a:pt x="115" y="5"/>
                    </a:cubicBezTo>
                    <a:cubicBezTo>
                      <a:pt x="115" y="4"/>
                      <a:pt x="115" y="4"/>
                      <a:pt x="116" y="4"/>
                    </a:cubicBezTo>
                    <a:cubicBezTo>
                      <a:pt x="119" y="5"/>
                      <a:pt x="122" y="5"/>
                      <a:pt x="125" y="7"/>
                    </a:cubicBezTo>
                    <a:cubicBezTo>
                      <a:pt x="127" y="9"/>
                      <a:pt x="130" y="10"/>
                      <a:pt x="133" y="11"/>
                    </a:cubicBezTo>
                    <a:cubicBezTo>
                      <a:pt x="136" y="13"/>
                      <a:pt x="139" y="14"/>
                      <a:pt x="141" y="16"/>
                    </a:cubicBezTo>
                    <a:cubicBezTo>
                      <a:pt x="142" y="17"/>
                      <a:pt x="140" y="19"/>
                      <a:pt x="142" y="19"/>
                    </a:cubicBezTo>
                    <a:cubicBezTo>
                      <a:pt x="143" y="20"/>
                      <a:pt x="143" y="18"/>
                      <a:pt x="144" y="18"/>
                    </a:cubicBezTo>
                    <a:cubicBezTo>
                      <a:pt x="150" y="21"/>
                      <a:pt x="154" y="27"/>
                      <a:pt x="156" y="34"/>
                    </a:cubicBezTo>
                    <a:cubicBezTo>
                      <a:pt x="156" y="34"/>
                      <a:pt x="157" y="35"/>
                      <a:pt x="158" y="37"/>
                    </a:cubicBezTo>
                    <a:cubicBezTo>
                      <a:pt x="159" y="39"/>
                      <a:pt x="161" y="40"/>
                      <a:pt x="162" y="43"/>
                    </a:cubicBezTo>
                    <a:cubicBezTo>
                      <a:pt x="162" y="44"/>
                      <a:pt x="162" y="46"/>
                      <a:pt x="161" y="46"/>
                    </a:cubicBezTo>
                    <a:cubicBezTo>
                      <a:pt x="161" y="49"/>
                      <a:pt x="162" y="51"/>
                      <a:pt x="164" y="53"/>
                    </a:cubicBezTo>
                    <a:cubicBezTo>
                      <a:pt x="165" y="55"/>
                      <a:pt x="164" y="57"/>
                      <a:pt x="164" y="60"/>
                    </a:cubicBezTo>
                    <a:cubicBezTo>
                      <a:pt x="163" y="62"/>
                      <a:pt x="163" y="64"/>
                      <a:pt x="162" y="66"/>
                    </a:cubicBezTo>
                    <a:cubicBezTo>
                      <a:pt x="163" y="67"/>
                      <a:pt x="163" y="68"/>
                      <a:pt x="162" y="70"/>
                    </a:cubicBezTo>
                    <a:cubicBezTo>
                      <a:pt x="160" y="84"/>
                      <a:pt x="150" y="91"/>
                      <a:pt x="142" y="98"/>
                    </a:cubicBezTo>
                    <a:cubicBezTo>
                      <a:pt x="140" y="101"/>
                      <a:pt x="137" y="102"/>
                      <a:pt x="135" y="104"/>
                    </a:cubicBezTo>
                    <a:cubicBezTo>
                      <a:pt x="135" y="105"/>
                      <a:pt x="136" y="106"/>
                      <a:pt x="136" y="107"/>
                    </a:cubicBezTo>
                    <a:cubicBezTo>
                      <a:pt x="135" y="108"/>
                      <a:pt x="134" y="108"/>
                      <a:pt x="133" y="109"/>
                    </a:cubicBezTo>
                    <a:cubicBezTo>
                      <a:pt x="132" y="109"/>
                      <a:pt x="132" y="109"/>
                      <a:pt x="131" y="110"/>
                    </a:cubicBezTo>
                    <a:cubicBezTo>
                      <a:pt x="134" y="110"/>
                      <a:pt x="137" y="109"/>
                      <a:pt x="140" y="111"/>
                    </a:cubicBezTo>
                    <a:cubicBezTo>
                      <a:pt x="140" y="111"/>
                      <a:pt x="141" y="112"/>
                      <a:pt x="141" y="112"/>
                    </a:cubicBezTo>
                    <a:cubicBezTo>
                      <a:pt x="141" y="113"/>
                      <a:pt x="140" y="114"/>
                      <a:pt x="139" y="115"/>
                    </a:cubicBezTo>
                    <a:cubicBezTo>
                      <a:pt x="138" y="115"/>
                      <a:pt x="138" y="114"/>
                      <a:pt x="137" y="115"/>
                    </a:cubicBezTo>
                    <a:cubicBezTo>
                      <a:pt x="150" y="117"/>
                      <a:pt x="150" y="117"/>
                      <a:pt x="150" y="117"/>
                    </a:cubicBezTo>
                    <a:cubicBezTo>
                      <a:pt x="149" y="119"/>
                      <a:pt x="151" y="120"/>
                      <a:pt x="151" y="121"/>
                    </a:cubicBezTo>
                    <a:cubicBezTo>
                      <a:pt x="153" y="120"/>
                      <a:pt x="155" y="121"/>
                      <a:pt x="156" y="122"/>
                    </a:cubicBezTo>
                    <a:cubicBezTo>
                      <a:pt x="160" y="123"/>
                      <a:pt x="164" y="124"/>
                      <a:pt x="167" y="124"/>
                    </a:cubicBezTo>
                    <a:cubicBezTo>
                      <a:pt x="168" y="124"/>
                      <a:pt x="168" y="124"/>
                      <a:pt x="168" y="125"/>
                    </a:cubicBezTo>
                    <a:cubicBezTo>
                      <a:pt x="167" y="128"/>
                      <a:pt x="164" y="131"/>
                      <a:pt x="164" y="135"/>
                    </a:cubicBezTo>
                    <a:cubicBezTo>
                      <a:pt x="164" y="135"/>
                      <a:pt x="163" y="135"/>
                      <a:pt x="163" y="136"/>
                    </a:cubicBezTo>
                    <a:cubicBezTo>
                      <a:pt x="160" y="145"/>
                      <a:pt x="156" y="152"/>
                      <a:pt x="153" y="160"/>
                    </a:cubicBezTo>
                    <a:cubicBezTo>
                      <a:pt x="153" y="166"/>
                      <a:pt x="150" y="172"/>
                      <a:pt x="147" y="177"/>
                    </a:cubicBezTo>
                    <a:cubicBezTo>
                      <a:pt x="147" y="177"/>
                      <a:pt x="147" y="178"/>
                      <a:pt x="147" y="178"/>
                    </a:cubicBezTo>
                    <a:cubicBezTo>
                      <a:pt x="147" y="179"/>
                      <a:pt x="146" y="180"/>
                      <a:pt x="145" y="181"/>
                    </a:cubicBezTo>
                    <a:cubicBezTo>
                      <a:pt x="148" y="180"/>
                      <a:pt x="151" y="178"/>
                      <a:pt x="153" y="176"/>
                    </a:cubicBezTo>
                    <a:cubicBezTo>
                      <a:pt x="154" y="175"/>
                      <a:pt x="156" y="174"/>
                      <a:pt x="157" y="174"/>
                    </a:cubicBezTo>
                    <a:cubicBezTo>
                      <a:pt x="158" y="174"/>
                      <a:pt x="158" y="175"/>
                      <a:pt x="158" y="175"/>
                    </a:cubicBezTo>
                    <a:cubicBezTo>
                      <a:pt x="156" y="176"/>
                      <a:pt x="155" y="178"/>
                      <a:pt x="153" y="179"/>
                    </a:cubicBezTo>
                    <a:cubicBezTo>
                      <a:pt x="153" y="180"/>
                      <a:pt x="152" y="181"/>
                      <a:pt x="152" y="181"/>
                    </a:cubicBezTo>
                    <a:cubicBezTo>
                      <a:pt x="147" y="185"/>
                      <a:pt x="147" y="185"/>
                      <a:pt x="147" y="185"/>
                    </a:cubicBezTo>
                    <a:cubicBezTo>
                      <a:pt x="148" y="185"/>
                      <a:pt x="148" y="186"/>
                      <a:pt x="147" y="187"/>
                    </a:cubicBezTo>
                    <a:cubicBezTo>
                      <a:pt x="148" y="186"/>
                      <a:pt x="149" y="187"/>
                      <a:pt x="148" y="188"/>
                    </a:cubicBezTo>
                    <a:cubicBezTo>
                      <a:pt x="144" y="190"/>
                      <a:pt x="140" y="192"/>
                      <a:pt x="136" y="194"/>
                    </a:cubicBezTo>
                    <a:cubicBezTo>
                      <a:pt x="135" y="196"/>
                      <a:pt x="133" y="197"/>
                      <a:pt x="131" y="197"/>
                    </a:cubicBezTo>
                    <a:cubicBezTo>
                      <a:pt x="126" y="201"/>
                      <a:pt x="122" y="205"/>
                      <a:pt x="118" y="209"/>
                    </a:cubicBezTo>
                    <a:cubicBezTo>
                      <a:pt x="112" y="213"/>
                      <a:pt x="112" y="213"/>
                      <a:pt x="112" y="213"/>
                    </a:cubicBezTo>
                    <a:cubicBezTo>
                      <a:pt x="112" y="213"/>
                      <a:pt x="111" y="212"/>
                      <a:pt x="111" y="212"/>
                    </a:cubicBezTo>
                    <a:cubicBezTo>
                      <a:pt x="114" y="208"/>
                      <a:pt x="117" y="206"/>
                      <a:pt x="120" y="203"/>
                    </a:cubicBezTo>
                    <a:cubicBezTo>
                      <a:pt x="117" y="204"/>
                      <a:pt x="113" y="207"/>
                      <a:pt x="110" y="208"/>
                    </a:cubicBezTo>
                    <a:cubicBezTo>
                      <a:pt x="109" y="209"/>
                      <a:pt x="109" y="209"/>
                      <a:pt x="108" y="209"/>
                    </a:cubicBezTo>
                    <a:cubicBezTo>
                      <a:pt x="108" y="209"/>
                      <a:pt x="107" y="208"/>
                      <a:pt x="108" y="207"/>
                    </a:cubicBezTo>
                    <a:cubicBezTo>
                      <a:pt x="110" y="206"/>
                      <a:pt x="113" y="204"/>
                      <a:pt x="115" y="202"/>
                    </a:cubicBezTo>
                    <a:cubicBezTo>
                      <a:pt x="114" y="202"/>
                      <a:pt x="113" y="201"/>
                      <a:pt x="112" y="202"/>
                    </a:cubicBezTo>
                    <a:cubicBezTo>
                      <a:pt x="110" y="203"/>
                      <a:pt x="107" y="205"/>
                      <a:pt x="105" y="206"/>
                    </a:cubicBezTo>
                    <a:cubicBezTo>
                      <a:pt x="104" y="206"/>
                      <a:pt x="103" y="206"/>
                      <a:pt x="103" y="205"/>
                    </a:cubicBezTo>
                    <a:cubicBezTo>
                      <a:pt x="103" y="203"/>
                      <a:pt x="104" y="202"/>
                      <a:pt x="105" y="201"/>
                    </a:cubicBezTo>
                    <a:cubicBezTo>
                      <a:pt x="104" y="201"/>
                      <a:pt x="103" y="202"/>
                      <a:pt x="102" y="201"/>
                    </a:cubicBezTo>
                    <a:cubicBezTo>
                      <a:pt x="101" y="199"/>
                      <a:pt x="98" y="200"/>
                      <a:pt x="97" y="201"/>
                    </a:cubicBezTo>
                    <a:cubicBezTo>
                      <a:pt x="96" y="201"/>
                      <a:pt x="96" y="201"/>
                      <a:pt x="95" y="201"/>
                    </a:cubicBezTo>
                    <a:cubicBezTo>
                      <a:pt x="95" y="201"/>
                      <a:pt x="94" y="200"/>
                      <a:pt x="94" y="200"/>
                    </a:cubicBezTo>
                    <a:cubicBezTo>
                      <a:pt x="88" y="199"/>
                      <a:pt x="88" y="199"/>
                      <a:pt x="88" y="199"/>
                    </a:cubicBezTo>
                    <a:cubicBezTo>
                      <a:pt x="88" y="199"/>
                      <a:pt x="87" y="200"/>
                      <a:pt x="87" y="199"/>
                    </a:cubicBezTo>
                    <a:cubicBezTo>
                      <a:pt x="85" y="198"/>
                      <a:pt x="81" y="198"/>
                      <a:pt x="80" y="198"/>
                    </a:cubicBezTo>
                    <a:cubicBezTo>
                      <a:pt x="79" y="199"/>
                      <a:pt x="79" y="197"/>
                      <a:pt x="80" y="196"/>
                    </a:cubicBezTo>
                    <a:cubicBezTo>
                      <a:pt x="77" y="195"/>
                      <a:pt x="75" y="198"/>
                      <a:pt x="74" y="198"/>
                    </a:cubicBezTo>
                    <a:cubicBezTo>
                      <a:pt x="73" y="197"/>
                      <a:pt x="73" y="197"/>
                      <a:pt x="73" y="196"/>
                    </a:cubicBezTo>
                    <a:cubicBezTo>
                      <a:pt x="69" y="195"/>
                      <a:pt x="66" y="195"/>
                      <a:pt x="63" y="194"/>
                    </a:cubicBezTo>
                    <a:cubicBezTo>
                      <a:pt x="61" y="195"/>
                      <a:pt x="60" y="197"/>
                      <a:pt x="59" y="198"/>
                    </a:cubicBezTo>
                    <a:cubicBezTo>
                      <a:pt x="58" y="198"/>
                      <a:pt x="58" y="197"/>
                      <a:pt x="58" y="196"/>
                    </a:cubicBezTo>
                    <a:cubicBezTo>
                      <a:pt x="57" y="195"/>
                      <a:pt x="58" y="194"/>
                      <a:pt x="58" y="193"/>
                    </a:cubicBezTo>
                    <a:cubicBezTo>
                      <a:pt x="57" y="192"/>
                      <a:pt x="56" y="192"/>
                      <a:pt x="55" y="192"/>
                    </a:cubicBezTo>
                    <a:cubicBezTo>
                      <a:pt x="54" y="192"/>
                      <a:pt x="54" y="193"/>
                      <a:pt x="53" y="193"/>
                    </a:cubicBezTo>
                    <a:cubicBezTo>
                      <a:pt x="52" y="193"/>
                      <a:pt x="52" y="192"/>
                      <a:pt x="52" y="191"/>
                    </a:cubicBezTo>
                    <a:cubicBezTo>
                      <a:pt x="51" y="190"/>
                      <a:pt x="50" y="192"/>
                      <a:pt x="50" y="192"/>
                    </a:cubicBezTo>
                    <a:cubicBezTo>
                      <a:pt x="49" y="193"/>
                      <a:pt x="48" y="194"/>
                      <a:pt x="47" y="193"/>
                    </a:cubicBezTo>
                    <a:cubicBezTo>
                      <a:pt x="46" y="192"/>
                      <a:pt x="47" y="191"/>
                      <a:pt x="47" y="190"/>
                    </a:cubicBezTo>
                    <a:cubicBezTo>
                      <a:pt x="47" y="189"/>
                      <a:pt x="46" y="190"/>
                      <a:pt x="45" y="190"/>
                    </a:cubicBezTo>
                    <a:cubicBezTo>
                      <a:pt x="44" y="192"/>
                      <a:pt x="42" y="194"/>
                      <a:pt x="41" y="195"/>
                    </a:cubicBezTo>
                    <a:cubicBezTo>
                      <a:pt x="40" y="195"/>
                      <a:pt x="40" y="194"/>
                      <a:pt x="39" y="194"/>
                    </a:cubicBezTo>
                    <a:cubicBezTo>
                      <a:pt x="39" y="193"/>
                      <a:pt x="40" y="193"/>
                      <a:pt x="40" y="192"/>
                    </a:cubicBezTo>
                    <a:cubicBezTo>
                      <a:pt x="39" y="192"/>
                      <a:pt x="37" y="192"/>
                      <a:pt x="38" y="190"/>
                    </a:cubicBezTo>
                    <a:cubicBezTo>
                      <a:pt x="38" y="190"/>
                      <a:pt x="38" y="189"/>
                      <a:pt x="38" y="188"/>
                    </a:cubicBezTo>
                    <a:cubicBezTo>
                      <a:pt x="33" y="188"/>
                      <a:pt x="33" y="188"/>
                      <a:pt x="33" y="188"/>
                    </a:cubicBezTo>
                    <a:cubicBezTo>
                      <a:pt x="32" y="188"/>
                      <a:pt x="32" y="190"/>
                      <a:pt x="31" y="190"/>
                    </a:cubicBezTo>
                    <a:cubicBezTo>
                      <a:pt x="30" y="190"/>
                      <a:pt x="30" y="189"/>
                      <a:pt x="30" y="189"/>
                    </a:cubicBezTo>
                    <a:cubicBezTo>
                      <a:pt x="30" y="189"/>
                      <a:pt x="30" y="188"/>
                      <a:pt x="30" y="187"/>
                    </a:cubicBezTo>
                    <a:cubicBezTo>
                      <a:pt x="27" y="187"/>
                      <a:pt x="27" y="187"/>
                      <a:pt x="27" y="187"/>
                    </a:cubicBezTo>
                    <a:cubicBezTo>
                      <a:pt x="27" y="188"/>
                      <a:pt x="26" y="189"/>
                      <a:pt x="25" y="189"/>
                    </a:cubicBezTo>
                    <a:cubicBezTo>
                      <a:pt x="25" y="189"/>
                      <a:pt x="25" y="188"/>
                      <a:pt x="24" y="188"/>
                    </a:cubicBezTo>
                    <a:cubicBezTo>
                      <a:pt x="25" y="189"/>
                      <a:pt x="25" y="190"/>
                      <a:pt x="25" y="191"/>
                    </a:cubicBezTo>
                    <a:cubicBezTo>
                      <a:pt x="25" y="192"/>
                      <a:pt x="24" y="192"/>
                      <a:pt x="23" y="192"/>
                    </a:cubicBezTo>
                    <a:cubicBezTo>
                      <a:pt x="23" y="192"/>
                      <a:pt x="22" y="191"/>
                      <a:pt x="22" y="191"/>
                    </a:cubicBezTo>
                    <a:cubicBezTo>
                      <a:pt x="17" y="195"/>
                      <a:pt x="13" y="199"/>
                      <a:pt x="9" y="205"/>
                    </a:cubicBezTo>
                    <a:cubicBezTo>
                      <a:pt x="9" y="205"/>
                      <a:pt x="8" y="205"/>
                      <a:pt x="8" y="205"/>
                    </a:cubicBezTo>
                    <a:cubicBezTo>
                      <a:pt x="7" y="205"/>
                      <a:pt x="7" y="204"/>
                      <a:pt x="7" y="204"/>
                    </a:cubicBezTo>
                    <a:cubicBezTo>
                      <a:pt x="12" y="198"/>
                      <a:pt x="16" y="193"/>
                      <a:pt x="21" y="188"/>
                    </a:cubicBezTo>
                    <a:cubicBezTo>
                      <a:pt x="20" y="187"/>
                      <a:pt x="20" y="186"/>
                      <a:pt x="20" y="185"/>
                    </a:cubicBezTo>
                    <a:cubicBezTo>
                      <a:pt x="19" y="186"/>
                      <a:pt x="19" y="186"/>
                      <a:pt x="18" y="186"/>
                    </a:cubicBezTo>
                    <a:cubicBezTo>
                      <a:pt x="17" y="185"/>
                      <a:pt x="15" y="183"/>
                      <a:pt x="16" y="181"/>
                    </a:cubicBezTo>
                    <a:cubicBezTo>
                      <a:pt x="14" y="174"/>
                      <a:pt x="13" y="165"/>
                      <a:pt x="15" y="155"/>
                    </a:cubicBezTo>
                    <a:cubicBezTo>
                      <a:pt x="15" y="153"/>
                      <a:pt x="13" y="154"/>
                      <a:pt x="14" y="152"/>
                    </a:cubicBezTo>
                    <a:cubicBezTo>
                      <a:pt x="14" y="151"/>
                      <a:pt x="15" y="151"/>
                      <a:pt x="15" y="150"/>
                    </a:cubicBezTo>
                    <a:cubicBezTo>
                      <a:pt x="14" y="149"/>
                      <a:pt x="14" y="149"/>
                      <a:pt x="13" y="149"/>
                    </a:cubicBezTo>
                    <a:cubicBezTo>
                      <a:pt x="12" y="149"/>
                      <a:pt x="12" y="149"/>
                      <a:pt x="12" y="150"/>
                    </a:cubicBezTo>
                    <a:cubicBezTo>
                      <a:pt x="12" y="151"/>
                      <a:pt x="13" y="151"/>
                      <a:pt x="12" y="151"/>
                    </a:cubicBezTo>
                    <a:cubicBezTo>
                      <a:pt x="11" y="151"/>
                      <a:pt x="11" y="152"/>
                      <a:pt x="10" y="152"/>
                    </a:cubicBezTo>
                    <a:cubicBezTo>
                      <a:pt x="8" y="152"/>
                      <a:pt x="9" y="150"/>
                      <a:pt x="9" y="14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 name="文本框 2"/>
              <p:cNvSpPr txBox="1"/>
              <p:nvPr/>
            </p:nvSpPr>
            <p:spPr>
              <a:xfrm>
                <a:off x="6133753" y="2008373"/>
                <a:ext cx="3129298" cy="497957"/>
              </a:xfrm>
              <a:prstGeom prst="rect">
                <a:avLst/>
              </a:prstGeom>
              <a:noFill/>
            </p:spPr>
            <p:txBody>
              <a:bodyPr wrap="square" rtlCol="0">
                <a:spAutoFit/>
              </a:bodyPr>
              <a:lstStyle/>
              <a:p>
                <a:pPr algn="just">
                  <a:lnSpc>
                    <a:spcPct val="120000"/>
                  </a:lnSpc>
                </a:pPr>
                <a:r>
                  <a:rPr lang="zh-CN" altLang="en-US" sz="2400" b="1" dirty="0">
                    <a:solidFill>
                      <a:srgbClr val="1C75BC"/>
                    </a:solidFill>
                    <a:latin typeface="迷你简准圆" panose="03000509000000000000" pitchFamily="65" charset="-122"/>
                    <a:ea typeface="迷你简准圆" panose="03000509000000000000" pitchFamily="65" charset="-122"/>
                  </a:rPr>
                  <a:t>（</a:t>
                </a:r>
                <a:r>
                  <a:rPr lang="en-US" altLang="zh-CN" sz="2400" b="1" dirty="0">
                    <a:solidFill>
                      <a:srgbClr val="1C75BC"/>
                    </a:solidFill>
                    <a:latin typeface="迷你简准圆" panose="03000509000000000000" pitchFamily="65" charset="-122"/>
                    <a:ea typeface="迷你简准圆" panose="03000509000000000000" pitchFamily="65" charset="-122"/>
                  </a:rPr>
                  <a:t>1</a:t>
                </a:r>
                <a:r>
                  <a:rPr lang="zh-CN" altLang="en-US" sz="2400" b="1" dirty="0">
                    <a:solidFill>
                      <a:srgbClr val="1C75BC"/>
                    </a:solidFill>
                    <a:latin typeface="迷你简准圆" panose="03000509000000000000" pitchFamily="65" charset="-122"/>
                    <a:ea typeface="迷你简准圆" panose="03000509000000000000" pitchFamily="65" charset="-122"/>
                  </a:rPr>
                  <a:t>）联系的普遍性</a:t>
                </a:r>
                <a:endParaRPr lang="zh-CN" altLang="en-US" sz="2400" b="1" dirty="0">
                  <a:solidFill>
                    <a:srgbClr val="1C75BC"/>
                  </a:solidFill>
                  <a:latin typeface="迷你简准圆" panose="03000509000000000000" pitchFamily="65" charset="-122"/>
                  <a:ea typeface="迷你简准圆" panose="03000509000000000000" pitchFamily="65" charset="-122"/>
                </a:endParaRPr>
              </a:p>
            </p:txBody>
          </p:sp>
          <p:sp>
            <p:nvSpPr>
              <p:cNvPr id="4" name="文本框 3"/>
              <p:cNvSpPr txBox="1"/>
              <p:nvPr/>
            </p:nvSpPr>
            <p:spPr>
              <a:xfrm>
                <a:off x="5220490" y="2008373"/>
                <a:ext cx="701731" cy="2131453"/>
              </a:xfrm>
              <a:prstGeom prst="rect">
                <a:avLst/>
              </a:prstGeom>
              <a:noFill/>
            </p:spPr>
            <p:txBody>
              <a:bodyPr vert="eaVert" wrap="square" rtlCol="0">
                <a:spAutoFit/>
              </a:bodyPr>
              <a:lstStyle/>
              <a:p>
                <a:pPr algn="just">
                  <a:lnSpc>
                    <a:spcPct val="120000"/>
                  </a:lnSpc>
                </a:pPr>
                <a:r>
                  <a:rPr lang="zh-CN" altLang="en-US" sz="2800" b="1" dirty="0">
                    <a:solidFill>
                      <a:srgbClr val="1C75BC"/>
                    </a:solidFill>
                    <a:latin typeface="迷你简准圆" panose="03000509000000000000" pitchFamily="65" charset="-122"/>
                    <a:ea typeface="迷你简准圆" panose="03000509000000000000" pitchFamily="65" charset="-122"/>
                  </a:rPr>
                  <a:t>联系的特性</a:t>
                </a:r>
                <a:endParaRPr lang="zh-CN" altLang="en-US" sz="2800" b="1" dirty="0">
                  <a:solidFill>
                    <a:srgbClr val="1C75BC"/>
                  </a:solidFill>
                  <a:latin typeface="迷你简准圆" panose="03000509000000000000" pitchFamily="65" charset="-122"/>
                  <a:ea typeface="迷你简准圆" panose="03000509000000000000" pitchFamily="65" charset="-122"/>
                </a:endParaRPr>
              </a:p>
            </p:txBody>
          </p:sp>
          <p:sp>
            <p:nvSpPr>
              <p:cNvPr id="5" name="矩形 4"/>
              <p:cNvSpPr/>
              <p:nvPr/>
            </p:nvSpPr>
            <p:spPr>
              <a:xfrm>
                <a:off x="6141453" y="2672406"/>
                <a:ext cx="3360137" cy="497957"/>
              </a:xfrm>
              <a:prstGeom prst="rect">
                <a:avLst/>
              </a:prstGeom>
            </p:spPr>
            <p:txBody>
              <a:bodyPr wrap="square">
                <a:spAutoFit/>
              </a:bodyPr>
              <a:lstStyle/>
              <a:p>
                <a:pPr algn="just">
                  <a:lnSpc>
                    <a:spcPct val="120000"/>
                  </a:lnSpc>
                </a:pPr>
                <a:r>
                  <a:rPr lang="zh-CN" altLang="en-US" sz="2400" b="1" dirty="0">
                    <a:solidFill>
                      <a:srgbClr val="1C75BC"/>
                    </a:solidFill>
                    <a:latin typeface="迷你简准圆" panose="03000509000000000000" pitchFamily="65" charset="-122"/>
                    <a:ea typeface="迷你简准圆" panose="03000509000000000000" pitchFamily="65" charset="-122"/>
                  </a:rPr>
                  <a:t>（</a:t>
                </a:r>
                <a:r>
                  <a:rPr lang="en-US" altLang="zh-CN" sz="2400" b="1" dirty="0">
                    <a:solidFill>
                      <a:srgbClr val="1C75BC"/>
                    </a:solidFill>
                    <a:latin typeface="迷你简准圆" panose="03000509000000000000" pitchFamily="65" charset="-122"/>
                    <a:ea typeface="迷你简准圆" panose="03000509000000000000" pitchFamily="65" charset="-122"/>
                  </a:rPr>
                  <a:t>2</a:t>
                </a:r>
                <a:r>
                  <a:rPr lang="zh-CN" altLang="en-US" sz="2400" b="1" dirty="0">
                    <a:solidFill>
                      <a:srgbClr val="1C75BC"/>
                    </a:solidFill>
                    <a:latin typeface="迷你简准圆" panose="03000509000000000000" pitchFamily="65" charset="-122"/>
                    <a:ea typeface="迷你简准圆" panose="03000509000000000000" pitchFamily="65" charset="-122"/>
                  </a:rPr>
                  <a:t>）联系的客观性</a:t>
                </a:r>
                <a:endParaRPr lang="zh-CN" altLang="en-US" sz="2400" b="1" dirty="0">
                  <a:solidFill>
                    <a:srgbClr val="1C75BC"/>
                  </a:solidFill>
                  <a:latin typeface="迷你简准圆" panose="03000509000000000000" pitchFamily="65" charset="-122"/>
                  <a:ea typeface="迷你简准圆" panose="03000509000000000000" pitchFamily="65" charset="-122"/>
                </a:endParaRPr>
              </a:p>
            </p:txBody>
          </p:sp>
          <p:sp>
            <p:nvSpPr>
              <p:cNvPr id="6" name="矩形 5"/>
              <p:cNvSpPr/>
              <p:nvPr/>
            </p:nvSpPr>
            <p:spPr>
              <a:xfrm>
                <a:off x="6155803" y="3366582"/>
                <a:ext cx="2836033" cy="497957"/>
              </a:xfrm>
              <a:prstGeom prst="rect">
                <a:avLst/>
              </a:prstGeom>
            </p:spPr>
            <p:txBody>
              <a:bodyPr wrap="none">
                <a:spAutoFit/>
              </a:bodyPr>
              <a:lstStyle/>
              <a:p>
                <a:pPr algn="just">
                  <a:lnSpc>
                    <a:spcPct val="120000"/>
                  </a:lnSpc>
                </a:pPr>
                <a:r>
                  <a:rPr lang="zh-CN" altLang="en-US" sz="2400" b="1" dirty="0">
                    <a:solidFill>
                      <a:srgbClr val="1C75BC"/>
                    </a:solidFill>
                    <a:latin typeface="迷你简准圆" panose="03000509000000000000" pitchFamily="65" charset="-122"/>
                    <a:ea typeface="迷你简准圆" panose="03000509000000000000" pitchFamily="65" charset="-122"/>
                  </a:rPr>
                  <a:t>（</a:t>
                </a:r>
                <a:r>
                  <a:rPr lang="en-US" altLang="zh-CN" sz="2400" b="1" dirty="0">
                    <a:solidFill>
                      <a:srgbClr val="1C75BC"/>
                    </a:solidFill>
                    <a:latin typeface="迷你简准圆" panose="03000509000000000000" pitchFamily="65" charset="-122"/>
                    <a:ea typeface="迷你简准圆" panose="03000509000000000000" pitchFamily="65" charset="-122"/>
                  </a:rPr>
                  <a:t>3</a:t>
                </a:r>
                <a:r>
                  <a:rPr lang="zh-CN" altLang="en-US" sz="2400" b="1" dirty="0">
                    <a:solidFill>
                      <a:srgbClr val="1C75BC"/>
                    </a:solidFill>
                    <a:latin typeface="迷你简准圆" panose="03000509000000000000" pitchFamily="65" charset="-122"/>
                    <a:ea typeface="迷你简准圆" panose="03000509000000000000" pitchFamily="65" charset="-122"/>
                  </a:rPr>
                  <a:t>）联系的多样性</a:t>
                </a:r>
                <a:endParaRPr lang="zh-CN" altLang="en-US" sz="2400" b="1" dirty="0">
                  <a:solidFill>
                    <a:srgbClr val="1C75BC"/>
                  </a:solidFill>
                  <a:latin typeface="迷你简准圆" panose="03000509000000000000" pitchFamily="65" charset="-122"/>
                  <a:ea typeface="迷你简准圆" panose="03000509000000000000" pitchFamily="65" charset="-122"/>
                </a:endParaRPr>
              </a:p>
            </p:txBody>
          </p:sp>
        </p:grpSp>
      </p:grpSp>
      <p:grpSp>
        <p:nvGrpSpPr>
          <p:cNvPr id="8" name="组合 7"/>
          <p:cNvGrpSpPr/>
          <p:nvPr/>
        </p:nvGrpSpPr>
        <p:grpSpPr>
          <a:xfrm>
            <a:off x="791757" y="4485613"/>
            <a:ext cx="3684479" cy="1738410"/>
            <a:chOff x="7076819" y="1465632"/>
            <a:chExt cx="3684479" cy="1738410"/>
          </a:xfrm>
        </p:grpSpPr>
        <p:sp>
          <p:nvSpPr>
            <p:cNvPr id="17" name="MH_Other_3"/>
            <p:cNvSpPr>
              <a:spLocks noChangeAspect="1" noEditPoints="1"/>
            </p:cNvSpPr>
            <p:nvPr>
              <p:custDataLst>
                <p:tags r:id="rId4"/>
              </p:custDataLst>
            </p:nvPr>
          </p:nvSpPr>
          <p:spPr bwMode="auto">
            <a:xfrm>
              <a:off x="8352364" y="1465632"/>
              <a:ext cx="522288" cy="812800"/>
            </a:xfrm>
            <a:custGeom>
              <a:avLst/>
              <a:gdLst>
                <a:gd name="T0" fmla="*/ 45 w 137"/>
                <a:gd name="T1" fmla="*/ 91 h 215"/>
                <a:gd name="T2" fmla="*/ 54 w 137"/>
                <a:gd name="T3" fmla="*/ 198 h 215"/>
                <a:gd name="T4" fmla="*/ 90 w 137"/>
                <a:gd name="T5" fmla="*/ 12 h 215"/>
                <a:gd name="T6" fmla="*/ 99 w 137"/>
                <a:gd name="T7" fmla="*/ 15 h 215"/>
                <a:gd name="T8" fmla="*/ 14 w 137"/>
                <a:gd name="T9" fmla="*/ 174 h 215"/>
                <a:gd name="T10" fmla="*/ 16 w 137"/>
                <a:gd name="T11" fmla="*/ 162 h 215"/>
                <a:gd name="T12" fmla="*/ 41 w 137"/>
                <a:gd name="T13" fmla="*/ 118 h 215"/>
                <a:gd name="T14" fmla="*/ 33 w 137"/>
                <a:gd name="T15" fmla="*/ 71 h 215"/>
                <a:gd name="T16" fmla="*/ 14 w 137"/>
                <a:gd name="T17" fmla="*/ 174 h 215"/>
                <a:gd name="T18" fmla="*/ 74 w 137"/>
                <a:gd name="T19" fmla="*/ 14 h 215"/>
                <a:gd name="T20" fmla="*/ 104 w 137"/>
                <a:gd name="T21" fmla="*/ 98 h 215"/>
                <a:gd name="T22" fmla="*/ 37 w 137"/>
                <a:gd name="T23" fmla="*/ 205 h 215"/>
                <a:gd name="T24" fmla="*/ 12 w 137"/>
                <a:gd name="T25" fmla="*/ 171 h 215"/>
                <a:gd name="T26" fmla="*/ 29 w 137"/>
                <a:gd name="T27" fmla="*/ 62 h 215"/>
                <a:gd name="T28" fmla="*/ 46 w 137"/>
                <a:gd name="T29" fmla="*/ 96 h 215"/>
                <a:gd name="T30" fmla="*/ 33 w 137"/>
                <a:gd name="T31" fmla="*/ 204 h 215"/>
                <a:gd name="T32" fmla="*/ 80 w 137"/>
                <a:gd name="T33" fmla="*/ 58 h 215"/>
                <a:gd name="T34" fmla="*/ 85 w 137"/>
                <a:gd name="T35" fmla="*/ 192 h 215"/>
                <a:gd name="T36" fmla="*/ 64 w 137"/>
                <a:gd name="T37" fmla="*/ 126 h 215"/>
                <a:gd name="T38" fmla="*/ 82 w 137"/>
                <a:gd name="T39" fmla="*/ 69 h 215"/>
                <a:gd name="T40" fmla="*/ 46 w 137"/>
                <a:gd name="T41" fmla="*/ 93 h 215"/>
                <a:gd name="T42" fmla="*/ 16 w 137"/>
                <a:gd name="T43" fmla="*/ 196 h 215"/>
                <a:gd name="T44" fmla="*/ 61 w 137"/>
                <a:gd name="T45" fmla="*/ 125 h 215"/>
                <a:gd name="T46" fmla="*/ 117 w 137"/>
                <a:gd name="T47" fmla="*/ 98 h 215"/>
                <a:gd name="T48" fmla="*/ 114 w 137"/>
                <a:gd name="T49" fmla="*/ 40 h 215"/>
                <a:gd name="T50" fmla="*/ 53 w 137"/>
                <a:gd name="T51" fmla="*/ 194 h 215"/>
                <a:gd name="T52" fmla="*/ 79 w 137"/>
                <a:gd name="T53" fmla="*/ 15 h 215"/>
                <a:gd name="T54" fmla="*/ 31 w 137"/>
                <a:gd name="T55" fmla="*/ 66 h 215"/>
                <a:gd name="T56" fmla="*/ 26 w 137"/>
                <a:gd name="T57" fmla="*/ 54 h 215"/>
                <a:gd name="T58" fmla="*/ 44 w 137"/>
                <a:gd name="T59" fmla="*/ 206 h 215"/>
                <a:gd name="T60" fmla="*/ 72 w 137"/>
                <a:gd name="T61" fmla="*/ 134 h 215"/>
                <a:gd name="T62" fmla="*/ 23 w 137"/>
                <a:gd name="T63" fmla="*/ 186 h 215"/>
                <a:gd name="T64" fmla="*/ 39 w 137"/>
                <a:gd name="T65" fmla="*/ 192 h 215"/>
                <a:gd name="T66" fmla="*/ 89 w 137"/>
                <a:gd name="T67" fmla="*/ 190 h 215"/>
                <a:gd name="T68" fmla="*/ 77 w 137"/>
                <a:gd name="T69" fmla="*/ 194 h 215"/>
                <a:gd name="T70" fmla="*/ 36 w 137"/>
                <a:gd name="T71" fmla="*/ 64 h 215"/>
                <a:gd name="T72" fmla="*/ 31 w 137"/>
                <a:gd name="T73" fmla="*/ 70 h 215"/>
                <a:gd name="T74" fmla="*/ 110 w 137"/>
                <a:gd name="T75" fmla="*/ 119 h 215"/>
                <a:gd name="T76" fmla="*/ 109 w 137"/>
                <a:gd name="T77" fmla="*/ 108 h 215"/>
                <a:gd name="T78" fmla="*/ 85 w 137"/>
                <a:gd name="T79" fmla="*/ 92 h 215"/>
                <a:gd name="T80" fmla="*/ 106 w 137"/>
                <a:gd name="T81" fmla="*/ 41 h 215"/>
                <a:gd name="T82" fmla="*/ 95 w 137"/>
                <a:gd name="T83" fmla="*/ 32 h 215"/>
                <a:gd name="T84" fmla="*/ 91 w 137"/>
                <a:gd name="T85" fmla="*/ 32 h 215"/>
                <a:gd name="T86" fmla="*/ 94 w 137"/>
                <a:gd name="T87" fmla="*/ 11 h 215"/>
                <a:gd name="T88" fmla="*/ 81 w 137"/>
                <a:gd name="T89" fmla="*/ 16 h 215"/>
                <a:gd name="T90" fmla="*/ 57 w 137"/>
                <a:gd name="T91" fmla="*/ 31 h 215"/>
                <a:gd name="T92" fmla="*/ 45 w 137"/>
                <a:gd name="T93" fmla="*/ 33 h 215"/>
                <a:gd name="T94" fmla="*/ 88 w 137"/>
                <a:gd name="T95" fmla="*/ 59 h 215"/>
                <a:gd name="T96" fmla="*/ 32 w 137"/>
                <a:gd name="T97" fmla="*/ 158 h 215"/>
                <a:gd name="T98" fmla="*/ 125 w 137"/>
                <a:gd name="T99" fmla="*/ 113 h 215"/>
                <a:gd name="T100" fmla="*/ 122 w 137"/>
                <a:gd name="T101" fmla="*/ 125 h 215"/>
                <a:gd name="T102" fmla="*/ 111 w 137"/>
                <a:gd name="T103" fmla="*/ 146 h 215"/>
                <a:gd name="T104" fmla="*/ 119 w 137"/>
                <a:gd name="T105" fmla="*/ 121 h 215"/>
                <a:gd name="T106" fmla="*/ 34 w 137"/>
                <a:gd name="T107" fmla="*/ 17 h 215"/>
                <a:gd name="T108" fmla="*/ 106 w 137"/>
                <a:gd name="T109" fmla="*/ 84 h 215"/>
                <a:gd name="T110" fmla="*/ 125 w 137"/>
                <a:gd name="T111" fmla="*/ 168 h 215"/>
                <a:gd name="T112" fmla="*/ 22 w 137"/>
                <a:gd name="T113" fmla="*/ 210 h 215"/>
                <a:gd name="T114" fmla="*/ 7 w 137"/>
                <a:gd name="T115" fmla="*/ 203 h 215"/>
                <a:gd name="T116" fmla="*/ 8 w 137"/>
                <a:gd name="T117" fmla="*/ 161 h 215"/>
                <a:gd name="T118" fmla="*/ 57 w 137"/>
                <a:gd name="T119" fmla="*/ 129 h 215"/>
                <a:gd name="T120" fmla="*/ 50 w 137"/>
                <a:gd name="T121" fmla="*/ 82 h 215"/>
                <a:gd name="T122" fmla="*/ 29 w 137"/>
                <a:gd name="T123" fmla="*/ 91 h 215"/>
                <a:gd name="T124" fmla="*/ 22 w 137"/>
                <a:gd name="T125" fmla="*/ 6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 h="215">
                  <a:moveTo>
                    <a:pt x="123" y="111"/>
                  </a:moveTo>
                  <a:cubicBezTo>
                    <a:pt x="124" y="111"/>
                    <a:pt x="124" y="110"/>
                    <a:pt x="125" y="109"/>
                  </a:cubicBezTo>
                  <a:cubicBezTo>
                    <a:pt x="124" y="109"/>
                    <a:pt x="123" y="110"/>
                    <a:pt x="123" y="111"/>
                  </a:cubicBezTo>
                  <a:close/>
                  <a:moveTo>
                    <a:pt x="79" y="11"/>
                  </a:moveTo>
                  <a:cubicBezTo>
                    <a:pt x="79" y="11"/>
                    <a:pt x="79" y="11"/>
                    <a:pt x="80" y="10"/>
                  </a:cubicBezTo>
                  <a:cubicBezTo>
                    <a:pt x="79" y="10"/>
                    <a:pt x="79" y="10"/>
                    <a:pt x="78" y="10"/>
                  </a:cubicBezTo>
                  <a:cubicBezTo>
                    <a:pt x="79" y="11"/>
                    <a:pt x="78" y="11"/>
                    <a:pt x="78" y="12"/>
                  </a:cubicBezTo>
                  <a:cubicBezTo>
                    <a:pt x="79" y="12"/>
                    <a:pt x="79" y="11"/>
                    <a:pt x="79" y="11"/>
                  </a:cubicBezTo>
                  <a:close/>
                  <a:moveTo>
                    <a:pt x="45" y="91"/>
                  </a:moveTo>
                  <a:cubicBezTo>
                    <a:pt x="46" y="91"/>
                    <a:pt x="46" y="90"/>
                    <a:pt x="46" y="89"/>
                  </a:cubicBezTo>
                  <a:cubicBezTo>
                    <a:pt x="46" y="90"/>
                    <a:pt x="45" y="91"/>
                    <a:pt x="45" y="91"/>
                  </a:cubicBezTo>
                  <a:close/>
                  <a:moveTo>
                    <a:pt x="66" y="122"/>
                  </a:moveTo>
                  <a:cubicBezTo>
                    <a:pt x="67" y="121"/>
                    <a:pt x="67" y="121"/>
                    <a:pt x="68" y="120"/>
                  </a:cubicBezTo>
                  <a:cubicBezTo>
                    <a:pt x="68" y="120"/>
                    <a:pt x="67" y="120"/>
                    <a:pt x="67" y="120"/>
                  </a:cubicBezTo>
                  <a:lnTo>
                    <a:pt x="66" y="122"/>
                  </a:lnTo>
                  <a:close/>
                  <a:moveTo>
                    <a:pt x="71" y="24"/>
                  </a:moveTo>
                  <a:cubicBezTo>
                    <a:pt x="72" y="23"/>
                    <a:pt x="73" y="22"/>
                    <a:pt x="73" y="21"/>
                  </a:cubicBezTo>
                  <a:cubicBezTo>
                    <a:pt x="72" y="21"/>
                    <a:pt x="71" y="23"/>
                    <a:pt x="71" y="24"/>
                  </a:cubicBezTo>
                  <a:close/>
                  <a:moveTo>
                    <a:pt x="37" y="71"/>
                  </a:moveTo>
                  <a:cubicBezTo>
                    <a:pt x="36" y="71"/>
                    <a:pt x="35" y="72"/>
                    <a:pt x="35" y="73"/>
                  </a:cubicBezTo>
                  <a:cubicBezTo>
                    <a:pt x="35" y="72"/>
                    <a:pt x="37" y="72"/>
                    <a:pt x="37" y="71"/>
                  </a:cubicBezTo>
                  <a:close/>
                  <a:moveTo>
                    <a:pt x="54" y="198"/>
                  </a:moveTo>
                  <a:cubicBezTo>
                    <a:pt x="54" y="198"/>
                    <a:pt x="53" y="199"/>
                    <a:pt x="53" y="199"/>
                  </a:cubicBezTo>
                  <a:cubicBezTo>
                    <a:pt x="53" y="200"/>
                    <a:pt x="53" y="200"/>
                    <a:pt x="53" y="200"/>
                  </a:cubicBezTo>
                  <a:cubicBezTo>
                    <a:pt x="52" y="200"/>
                    <a:pt x="52" y="200"/>
                    <a:pt x="52" y="200"/>
                  </a:cubicBezTo>
                  <a:cubicBezTo>
                    <a:pt x="52" y="201"/>
                    <a:pt x="52" y="201"/>
                    <a:pt x="52" y="201"/>
                  </a:cubicBezTo>
                  <a:cubicBezTo>
                    <a:pt x="52" y="200"/>
                    <a:pt x="52" y="200"/>
                    <a:pt x="52" y="200"/>
                  </a:cubicBezTo>
                  <a:cubicBezTo>
                    <a:pt x="53" y="200"/>
                    <a:pt x="53" y="200"/>
                    <a:pt x="53" y="200"/>
                  </a:cubicBezTo>
                  <a:cubicBezTo>
                    <a:pt x="53" y="199"/>
                    <a:pt x="53" y="199"/>
                    <a:pt x="53" y="199"/>
                  </a:cubicBezTo>
                  <a:cubicBezTo>
                    <a:pt x="54" y="199"/>
                    <a:pt x="54" y="199"/>
                    <a:pt x="54" y="198"/>
                  </a:cubicBezTo>
                  <a:close/>
                  <a:moveTo>
                    <a:pt x="90" y="12"/>
                  </a:moveTo>
                  <a:cubicBezTo>
                    <a:pt x="90" y="11"/>
                    <a:pt x="91" y="11"/>
                    <a:pt x="92" y="10"/>
                  </a:cubicBezTo>
                  <a:cubicBezTo>
                    <a:pt x="90" y="9"/>
                    <a:pt x="90" y="11"/>
                    <a:pt x="90" y="12"/>
                  </a:cubicBezTo>
                  <a:close/>
                  <a:moveTo>
                    <a:pt x="109" y="95"/>
                  </a:moveTo>
                  <a:cubicBezTo>
                    <a:pt x="110" y="95"/>
                    <a:pt x="110" y="95"/>
                    <a:pt x="110" y="95"/>
                  </a:cubicBezTo>
                  <a:cubicBezTo>
                    <a:pt x="111" y="94"/>
                    <a:pt x="111" y="94"/>
                    <a:pt x="110" y="94"/>
                  </a:cubicBezTo>
                  <a:cubicBezTo>
                    <a:pt x="110" y="94"/>
                    <a:pt x="109" y="96"/>
                    <a:pt x="109" y="95"/>
                  </a:cubicBezTo>
                  <a:close/>
                  <a:moveTo>
                    <a:pt x="95" y="13"/>
                  </a:moveTo>
                  <a:cubicBezTo>
                    <a:pt x="96" y="12"/>
                    <a:pt x="97" y="12"/>
                    <a:pt x="97" y="11"/>
                  </a:cubicBezTo>
                  <a:cubicBezTo>
                    <a:pt x="95" y="10"/>
                    <a:pt x="95" y="12"/>
                    <a:pt x="95" y="13"/>
                  </a:cubicBezTo>
                  <a:close/>
                  <a:moveTo>
                    <a:pt x="99" y="15"/>
                  </a:moveTo>
                  <a:cubicBezTo>
                    <a:pt x="100" y="15"/>
                    <a:pt x="100" y="14"/>
                    <a:pt x="101" y="13"/>
                  </a:cubicBezTo>
                  <a:cubicBezTo>
                    <a:pt x="101" y="12"/>
                    <a:pt x="100" y="13"/>
                    <a:pt x="99" y="14"/>
                  </a:cubicBezTo>
                  <a:cubicBezTo>
                    <a:pt x="99" y="14"/>
                    <a:pt x="99" y="15"/>
                    <a:pt x="99" y="15"/>
                  </a:cubicBezTo>
                  <a:close/>
                  <a:moveTo>
                    <a:pt x="5" y="172"/>
                  </a:moveTo>
                  <a:cubicBezTo>
                    <a:pt x="6" y="172"/>
                    <a:pt x="6" y="172"/>
                    <a:pt x="7" y="172"/>
                  </a:cubicBezTo>
                  <a:cubicBezTo>
                    <a:pt x="8" y="171"/>
                    <a:pt x="7" y="171"/>
                    <a:pt x="6" y="170"/>
                  </a:cubicBezTo>
                  <a:cubicBezTo>
                    <a:pt x="7" y="171"/>
                    <a:pt x="5" y="171"/>
                    <a:pt x="5" y="172"/>
                  </a:cubicBezTo>
                  <a:close/>
                  <a:moveTo>
                    <a:pt x="14" y="174"/>
                  </a:moveTo>
                  <a:cubicBezTo>
                    <a:pt x="13" y="174"/>
                    <a:pt x="13" y="174"/>
                    <a:pt x="13" y="175"/>
                  </a:cubicBezTo>
                  <a:cubicBezTo>
                    <a:pt x="12" y="176"/>
                    <a:pt x="12" y="176"/>
                    <a:pt x="12" y="176"/>
                  </a:cubicBezTo>
                  <a:cubicBezTo>
                    <a:pt x="11" y="176"/>
                    <a:pt x="11" y="177"/>
                    <a:pt x="11" y="177"/>
                  </a:cubicBezTo>
                  <a:cubicBezTo>
                    <a:pt x="11" y="177"/>
                    <a:pt x="12" y="176"/>
                    <a:pt x="12" y="176"/>
                  </a:cubicBezTo>
                  <a:cubicBezTo>
                    <a:pt x="13" y="175"/>
                    <a:pt x="13" y="175"/>
                    <a:pt x="13" y="175"/>
                  </a:cubicBezTo>
                  <a:cubicBezTo>
                    <a:pt x="13" y="175"/>
                    <a:pt x="13" y="174"/>
                    <a:pt x="14" y="174"/>
                  </a:cubicBezTo>
                  <a:close/>
                  <a:moveTo>
                    <a:pt x="58" y="120"/>
                  </a:moveTo>
                  <a:cubicBezTo>
                    <a:pt x="58" y="121"/>
                    <a:pt x="58" y="121"/>
                    <a:pt x="58" y="121"/>
                  </a:cubicBezTo>
                  <a:cubicBezTo>
                    <a:pt x="57" y="121"/>
                    <a:pt x="57" y="122"/>
                    <a:pt x="56" y="122"/>
                  </a:cubicBezTo>
                  <a:cubicBezTo>
                    <a:pt x="56" y="123"/>
                    <a:pt x="55" y="124"/>
                    <a:pt x="56" y="124"/>
                  </a:cubicBezTo>
                  <a:cubicBezTo>
                    <a:pt x="56" y="123"/>
                    <a:pt x="57" y="122"/>
                    <a:pt x="58" y="121"/>
                  </a:cubicBezTo>
                  <a:lnTo>
                    <a:pt x="58" y="120"/>
                  </a:lnTo>
                  <a:close/>
                  <a:moveTo>
                    <a:pt x="32" y="152"/>
                  </a:moveTo>
                  <a:cubicBezTo>
                    <a:pt x="33" y="151"/>
                    <a:pt x="33" y="150"/>
                    <a:pt x="33" y="149"/>
                  </a:cubicBezTo>
                  <a:cubicBezTo>
                    <a:pt x="32" y="150"/>
                    <a:pt x="32" y="152"/>
                    <a:pt x="31" y="153"/>
                  </a:cubicBezTo>
                  <a:cubicBezTo>
                    <a:pt x="32" y="153"/>
                    <a:pt x="32" y="152"/>
                    <a:pt x="32" y="152"/>
                  </a:cubicBezTo>
                  <a:close/>
                  <a:moveTo>
                    <a:pt x="16" y="162"/>
                  </a:moveTo>
                  <a:cubicBezTo>
                    <a:pt x="16" y="162"/>
                    <a:pt x="15" y="163"/>
                    <a:pt x="15" y="163"/>
                  </a:cubicBezTo>
                  <a:cubicBezTo>
                    <a:pt x="15" y="164"/>
                    <a:pt x="15" y="164"/>
                    <a:pt x="15" y="164"/>
                  </a:cubicBezTo>
                  <a:cubicBezTo>
                    <a:pt x="14" y="164"/>
                    <a:pt x="13" y="165"/>
                    <a:pt x="13" y="166"/>
                  </a:cubicBezTo>
                  <a:cubicBezTo>
                    <a:pt x="14" y="165"/>
                    <a:pt x="14" y="164"/>
                    <a:pt x="15" y="164"/>
                  </a:cubicBezTo>
                  <a:cubicBezTo>
                    <a:pt x="15" y="163"/>
                    <a:pt x="15" y="163"/>
                    <a:pt x="15" y="163"/>
                  </a:cubicBezTo>
                  <a:cubicBezTo>
                    <a:pt x="16" y="163"/>
                    <a:pt x="16" y="162"/>
                    <a:pt x="16" y="162"/>
                  </a:cubicBezTo>
                  <a:close/>
                  <a:moveTo>
                    <a:pt x="46" y="107"/>
                  </a:moveTo>
                  <a:cubicBezTo>
                    <a:pt x="45" y="107"/>
                    <a:pt x="47" y="106"/>
                    <a:pt x="47" y="105"/>
                  </a:cubicBezTo>
                  <a:cubicBezTo>
                    <a:pt x="46" y="105"/>
                    <a:pt x="45" y="107"/>
                    <a:pt x="45" y="108"/>
                  </a:cubicBezTo>
                  <a:cubicBezTo>
                    <a:pt x="45" y="108"/>
                    <a:pt x="46" y="108"/>
                    <a:pt x="46" y="107"/>
                  </a:cubicBezTo>
                  <a:close/>
                  <a:moveTo>
                    <a:pt x="41" y="118"/>
                  </a:moveTo>
                  <a:cubicBezTo>
                    <a:pt x="41" y="118"/>
                    <a:pt x="40" y="119"/>
                    <a:pt x="40" y="119"/>
                  </a:cubicBezTo>
                  <a:cubicBezTo>
                    <a:pt x="39" y="120"/>
                    <a:pt x="38" y="122"/>
                    <a:pt x="39" y="122"/>
                  </a:cubicBezTo>
                  <a:cubicBezTo>
                    <a:pt x="39" y="121"/>
                    <a:pt x="40" y="120"/>
                    <a:pt x="40" y="119"/>
                  </a:cubicBezTo>
                  <a:cubicBezTo>
                    <a:pt x="41" y="119"/>
                    <a:pt x="41" y="119"/>
                    <a:pt x="41" y="118"/>
                  </a:cubicBezTo>
                  <a:close/>
                  <a:moveTo>
                    <a:pt x="46" y="115"/>
                  </a:moveTo>
                  <a:cubicBezTo>
                    <a:pt x="47" y="115"/>
                    <a:pt x="48" y="114"/>
                    <a:pt x="48" y="112"/>
                  </a:cubicBezTo>
                  <a:cubicBezTo>
                    <a:pt x="49" y="111"/>
                    <a:pt x="47" y="112"/>
                    <a:pt x="47" y="113"/>
                  </a:cubicBezTo>
                  <a:cubicBezTo>
                    <a:pt x="47" y="114"/>
                    <a:pt x="46" y="114"/>
                    <a:pt x="46" y="115"/>
                  </a:cubicBezTo>
                  <a:close/>
                  <a:moveTo>
                    <a:pt x="33" y="73"/>
                  </a:moveTo>
                  <a:cubicBezTo>
                    <a:pt x="33" y="72"/>
                    <a:pt x="34" y="71"/>
                    <a:pt x="34" y="70"/>
                  </a:cubicBezTo>
                  <a:cubicBezTo>
                    <a:pt x="33" y="70"/>
                    <a:pt x="34" y="71"/>
                    <a:pt x="33" y="71"/>
                  </a:cubicBezTo>
                  <a:cubicBezTo>
                    <a:pt x="32" y="72"/>
                    <a:pt x="31" y="73"/>
                    <a:pt x="32" y="75"/>
                  </a:cubicBezTo>
                  <a:cubicBezTo>
                    <a:pt x="32" y="74"/>
                    <a:pt x="33" y="73"/>
                    <a:pt x="33" y="73"/>
                  </a:cubicBezTo>
                  <a:close/>
                  <a:moveTo>
                    <a:pt x="64" y="63"/>
                  </a:moveTo>
                  <a:cubicBezTo>
                    <a:pt x="65" y="62"/>
                    <a:pt x="67" y="61"/>
                    <a:pt x="67" y="59"/>
                  </a:cubicBezTo>
                  <a:cubicBezTo>
                    <a:pt x="66" y="60"/>
                    <a:pt x="66" y="60"/>
                    <a:pt x="65" y="61"/>
                  </a:cubicBezTo>
                  <a:cubicBezTo>
                    <a:pt x="65" y="62"/>
                    <a:pt x="64" y="62"/>
                    <a:pt x="64" y="63"/>
                  </a:cubicBezTo>
                  <a:close/>
                  <a:moveTo>
                    <a:pt x="54" y="198"/>
                  </a:moveTo>
                  <a:cubicBezTo>
                    <a:pt x="55" y="197"/>
                    <a:pt x="57" y="196"/>
                    <a:pt x="58" y="195"/>
                  </a:cubicBezTo>
                  <a:cubicBezTo>
                    <a:pt x="56" y="195"/>
                    <a:pt x="56" y="195"/>
                    <a:pt x="56" y="195"/>
                  </a:cubicBezTo>
                  <a:cubicBezTo>
                    <a:pt x="56" y="196"/>
                    <a:pt x="54" y="197"/>
                    <a:pt x="54" y="198"/>
                  </a:cubicBezTo>
                  <a:close/>
                  <a:moveTo>
                    <a:pt x="14" y="174"/>
                  </a:moveTo>
                  <a:cubicBezTo>
                    <a:pt x="18" y="170"/>
                    <a:pt x="18" y="170"/>
                    <a:pt x="18" y="170"/>
                  </a:cubicBezTo>
                  <a:cubicBezTo>
                    <a:pt x="16" y="170"/>
                    <a:pt x="15" y="172"/>
                    <a:pt x="14" y="174"/>
                  </a:cubicBezTo>
                  <a:close/>
                  <a:moveTo>
                    <a:pt x="60" y="66"/>
                  </a:moveTo>
                  <a:cubicBezTo>
                    <a:pt x="60" y="65"/>
                    <a:pt x="62" y="64"/>
                    <a:pt x="63" y="62"/>
                  </a:cubicBezTo>
                  <a:cubicBezTo>
                    <a:pt x="62" y="62"/>
                    <a:pt x="62" y="63"/>
                    <a:pt x="61" y="63"/>
                  </a:cubicBezTo>
                  <a:cubicBezTo>
                    <a:pt x="61" y="64"/>
                    <a:pt x="58" y="67"/>
                    <a:pt x="60" y="66"/>
                  </a:cubicBezTo>
                  <a:close/>
                  <a:moveTo>
                    <a:pt x="74" y="14"/>
                  </a:moveTo>
                  <a:cubicBezTo>
                    <a:pt x="74" y="13"/>
                    <a:pt x="76" y="12"/>
                    <a:pt x="76" y="11"/>
                  </a:cubicBezTo>
                  <a:cubicBezTo>
                    <a:pt x="76" y="11"/>
                    <a:pt x="75" y="11"/>
                    <a:pt x="75" y="11"/>
                  </a:cubicBezTo>
                  <a:cubicBezTo>
                    <a:pt x="74" y="13"/>
                    <a:pt x="73" y="14"/>
                    <a:pt x="73" y="15"/>
                  </a:cubicBezTo>
                  <a:cubicBezTo>
                    <a:pt x="73" y="15"/>
                    <a:pt x="74" y="15"/>
                    <a:pt x="74" y="14"/>
                  </a:cubicBezTo>
                  <a:close/>
                  <a:moveTo>
                    <a:pt x="69" y="126"/>
                  </a:moveTo>
                  <a:cubicBezTo>
                    <a:pt x="72" y="124"/>
                    <a:pt x="72" y="124"/>
                    <a:pt x="72" y="124"/>
                  </a:cubicBezTo>
                  <a:cubicBezTo>
                    <a:pt x="72" y="124"/>
                    <a:pt x="71" y="123"/>
                    <a:pt x="71" y="123"/>
                  </a:cubicBezTo>
                  <a:cubicBezTo>
                    <a:pt x="70" y="124"/>
                    <a:pt x="69" y="125"/>
                    <a:pt x="69" y="126"/>
                  </a:cubicBezTo>
                  <a:close/>
                  <a:moveTo>
                    <a:pt x="25" y="191"/>
                  </a:moveTo>
                  <a:cubicBezTo>
                    <a:pt x="26" y="190"/>
                    <a:pt x="28" y="189"/>
                    <a:pt x="29" y="188"/>
                  </a:cubicBezTo>
                  <a:cubicBezTo>
                    <a:pt x="28" y="187"/>
                    <a:pt x="27" y="188"/>
                    <a:pt x="27" y="189"/>
                  </a:cubicBezTo>
                  <a:cubicBezTo>
                    <a:pt x="26" y="190"/>
                    <a:pt x="25" y="190"/>
                    <a:pt x="25" y="191"/>
                  </a:cubicBezTo>
                  <a:close/>
                  <a:moveTo>
                    <a:pt x="105" y="98"/>
                  </a:moveTo>
                  <a:cubicBezTo>
                    <a:pt x="107" y="97"/>
                    <a:pt x="107" y="95"/>
                    <a:pt x="108" y="94"/>
                  </a:cubicBezTo>
                  <a:cubicBezTo>
                    <a:pt x="107" y="95"/>
                    <a:pt x="105" y="96"/>
                    <a:pt x="104" y="98"/>
                  </a:cubicBezTo>
                  <a:cubicBezTo>
                    <a:pt x="104" y="98"/>
                    <a:pt x="105" y="98"/>
                    <a:pt x="105" y="98"/>
                  </a:cubicBezTo>
                  <a:close/>
                  <a:moveTo>
                    <a:pt x="129" y="164"/>
                  </a:moveTo>
                  <a:cubicBezTo>
                    <a:pt x="129" y="161"/>
                    <a:pt x="130" y="158"/>
                    <a:pt x="130" y="155"/>
                  </a:cubicBezTo>
                  <a:cubicBezTo>
                    <a:pt x="129" y="158"/>
                    <a:pt x="129" y="162"/>
                    <a:pt x="128" y="165"/>
                  </a:cubicBezTo>
                  <a:cubicBezTo>
                    <a:pt x="129" y="165"/>
                    <a:pt x="129" y="164"/>
                    <a:pt x="129" y="164"/>
                  </a:cubicBezTo>
                  <a:close/>
                  <a:moveTo>
                    <a:pt x="54" y="22"/>
                  </a:moveTo>
                  <a:cubicBezTo>
                    <a:pt x="55" y="20"/>
                    <a:pt x="57" y="18"/>
                    <a:pt x="58" y="16"/>
                  </a:cubicBezTo>
                  <a:cubicBezTo>
                    <a:pt x="57" y="17"/>
                    <a:pt x="56" y="17"/>
                    <a:pt x="56" y="17"/>
                  </a:cubicBezTo>
                  <a:cubicBezTo>
                    <a:pt x="55" y="19"/>
                    <a:pt x="54" y="21"/>
                    <a:pt x="54" y="22"/>
                  </a:cubicBezTo>
                  <a:close/>
                  <a:moveTo>
                    <a:pt x="43" y="200"/>
                  </a:moveTo>
                  <a:cubicBezTo>
                    <a:pt x="41" y="202"/>
                    <a:pt x="39" y="203"/>
                    <a:pt x="37" y="205"/>
                  </a:cubicBezTo>
                  <a:cubicBezTo>
                    <a:pt x="38" y="205"/>
                    <a:pt x="38" y="206"/>
                    <a:pt x="39" y="205"/>
                  </a:cubicBezTo>
                  <a:cubicBezTo>
                    <a:pt x="40" y="203"/>
                    <a:pt x="42" y="202"/>
                    <a:pt x="43" y="200"/>
                  </a:cubicBezTo>
                  <a:close/>
                  <a:moveTo>
                    <a:pt x="21" y="161"/>
                  </a:moveTo>
                  <a:cubicBezTo>
                    <a:pt x="20" y="161"/>
                    <a:pt x="20" y="161"/>
                    <a:pt x="20" y="161"/>
                  </a:cubicBezTo>
                  <a:cubicBezTo>
                    <a:pt x="19" y="162"/>
                    <a:pt x="19" y="162"/>
                    <a:pt x="19" y="163"/>
                  </a:cubicBezTo>
                  <a:cubicBezTo>
                    <a:pt x="18" y="163"/>
                    <a:pt x="18" y="163"/>
                    <a:pt x="18" y="163"/>
                  </a:cubicBezTo>
                  <a:cubicBezTo>
                    <a:pt x="17" y="164"/>
                    <a:pt x="16" y="165"/>
                    <a:pt x="15" y="167"/>
                  </a:cubicBezTo>
                  <a:cubicBezTo>
                    <a:pt x="15" y="167"/>
                    <a:pt x="15" y="167"/>
                    <a:pt x="15" y="168"/>
                  </a:cubicBezTo>
                  <a:cubicBezTo>
                    <a:pt x="14" y="168"/>
                    <a:pt x="14" y="168"/>
                    <a:pt x="13" y="169"/>
                  </a:cubicBezTo>
                  <a:cubicBezTo>
                    <a:pt x="13" y="170"/>
                    <a:pt x="13" y="170"/>
                    <a:pt x="13" y="170"/>
                  </a:cubicBezTo>
                  <a:cubicBezTo>
                    <a:pt x="12" y="170"/>
                    <a:pt x="12" y="170"/>
                    <a:pt x="12" y="171"/>
                  </a:cubicBezTo>
                  <a:cubicBezTo>
                    <a:pt x="13" y="171"/>
                    <a:pt x="13" y="170"/>
                    <a:pt x="13" y="170"/>
                  </a:cubicBezTo>
                  <a:cubicBezTo>
                    <a:pt x="13" y="169"/>
                    <a:pt x="13" y="169"/>
                    <a:pt x="13" y="169"/>
                  </a:cubicBezTo>
                  <a:cubicBezTo>
                    <a:pt x="14" y="169"/>
                    <a:pt x="14" y="168"/>
                    <a:pt x="15" y="168"/>
                  </a:cubicBezTo>
                  <a:cubicBezTo>
                    <a:pt x="16" y="166"/>
                    <a:pt x="18" y="165"/>
                    <a:pt x="18" y="163"/>
                  </a:cubicBezTo>
                  <a:cubicBezTo>
                    <a:pt x="19" y="163"/>
                    <a:pt x="19" y="163"/>
                    <a:pt x="19" y="163"/>
                  </a:cubicBezTo>
                  <a:cubicBezTo>
                    <a:pt x="20" y="163"/>
                    <a:pt x="20" y="162"/>
                    <a:pt x="20" y="161"/>
                  </a:cubicBezTo>
                  <a:lnTo>
                    <a:pt x="21" y="161"/>
                  </a:lnTo>
                  <a:close/>
                  <a:moveTo>
                    <a:pt x="29" y="62"/>
                  </a:moveTo>
                  <a:cubicBezTo>
                    <a:pt x="30" y="60"/>
                    <a:pt x="31" y="58"/>
                    <a:pt x="33" y="55"/>
                  </a:cubicBezTo>
                  <a:cubicBezTo>
                    <a:pt x="31" y="56"/>
                    <a:pt x="31" y="57"/>
                    <a:pt x="30" y="58"/>
                  </a:cubicBezTo>
                  <a:cubicBezTo>
                    <a:pt x="29" y="59"/>
                    <a:pt x="28" y="61"/>
                    <a:pt x="29" y="62"/>
                  </a:cubicBezTo>
                  <a:close/>
                  <a:moveTo>
                    <a:pt x="27" y="56"/>
                  </a:moveTo>
                  <a:cubicBezTo>
                    <a:pt x="29" y="54"/>
                    <a:pt x="30" y="51"/>
                    <a:pt x="32" y="48"/>
                  </a:cubicBezTo>
                  <a:cubicBezTo>
                    <a:pt x="30" y="51"/>
                    <a:pt x="28" y="53"/>
                    <a:pt x="26" y="56"/>
                  </a:cubicBezTo>
                  <a:cubicBezTo>
                    <a:pt x="26" y="56"/>
                    <a:pt x="26" y="57"/>
                    <a:pt x="27" y="56"/>
                  </a:cubicBezTo>
                  <a:close/>
                  <a:moveTo>
                    <a:pt x="116" y="112"/>
                  </a:moveTo>
                  <a:cubicBezTo>
                    <a:pt x="119" y="110"/>
                    <a:pt x="121" y="107"/>
                    <a:pt x="123" y="106"/>
                  </a:cubicBezTo>
                  <a:cubicBezTo>
                    <a:pt x="124" y="105"/>
                    <a:pt x="122" y="105"/>
                    <a:pt x="122" y="106"/>
                  </a:cubicBezTo>
                  <a:cubicBezTo>
                    <a:pt x="120" y="108"/>
                    <a:pt x="118" y="109"/>
                    <a:pt x="117" y="111"/>
                  </a:cubicBezTo>
                  <a:cubicBezTo>
                    <a:pt x="116" y="111"/>
                    <a:pt x="116" y="112"/>
                    <a:pt x="116" y="112"/>
                  </a:cubicBezTo>
                  <a:close/>
                  <a:moveTo>
                    <a:pt x="38" y="107"/>
                  </a:moveTo>
                  <a:cubicBezTo>
                    <a:pt x="41" y="104"/>
                    <a:pt x="44" y="100"/>
                    <a:pt x="46" y="96"/>
                  </a:cubicBezTo>
                  <a:cubicBezTo>
                    <a:pt x="44" y="100"/>
                    <a:pt x="41" y="103"/>
                    <a:pt x="38" y="107"/>
                  </a:cubicBezTo>
                  <a:close/>
                  <a:moveTo>
                    <a:pt x="24" y="45"/>
                  </a:moveTo>
                  <a:cubicBezTo>
                    <a:pt x="27" y="41"/>
                    <a:pt x="27" y="41"/>
                    <a:pt x="27" y="41"/>
                  </a:cubicBezTo>
                  <a:cubicBezTo>
                    <a:pt x="28" y="40"/>
                    <a:pt x="29" y="39"/>
                    <a:pt x="29" y="38"/>
                  </a:cubicBezTo>
                  <a:cubicBezTo>
                    <a:pt x="27" y="40"/>
                    <a:pt x="24" y="43"/>
                    <a:pt x="23" y="46"/>
                  </a:cubicBezTo>
                  <a:cubicBezTo>
                    <a:pt x="24" y="47"/>
                    <a:pt x="24" y="46"/>
                    <a:pt x="24" y="45"/>
                  </a:cubicBezTo>
                  <a:close/>
                  <a:moveTo>
                    <a:pt x="33" y="204"/>
                  </a:moveTo>
                  <a:cubicBezTo>
                    <a:pt x="34" y="204"/>
                    <a:pt x="34" y="204"/>
                    <a:pt x="34" y="204"/>
                  </a:cubicBezTo>
                  <a:cubicBezTo>
                    <a:pt x="36" y="202"/>
                    <a:pt x="37" y="201"/>
                    <a:pt x="39" y="198"/>
                  </a:cubicBezTo>
                  <a:cubicBezTo>
                    <a:pt x="34" y="202"/>
                    <a:pt x="34" y="202"/>
                    <a:pt x="34" y="202"/>
                  </a:cubicBezTo>
                  <a:cubicBezTo>
                    <a:pt x="34" y="202"/>
                    <a:pt x="32" y="204"/>
                    <a:pt x="33" y="204"/>
                  </a:cubicBezTo>
                  <a:close/>
                  <a:moveTo>
                    <a:pt x="39" y="111"/>
                  </a:moveTo>
                  <a:cubicBezTo>
                    <a:pt x="42" y="107"/>
                    <a:pt x="44" y="104"/>
                    <a:pt x="47" y="100"/>
                  </a:cubicBezTo>
                  <a:cubicBezTo>
                    <a:pt x="44" y="103"/>
                    <a:pt x="42" y="106"/>
                    <a:pt x="40" y="109"/>
                  </a:cubicBezTo>
                  <a:cubicBezTo>
                    <a:pt x="39" y="109"/>
                    <a:pt x="39" y="110"/>
                    <a:pt x="39" y="111"/>
                  </a:cubicBezTo>
                  <a:close/>
                  <a:moveTo>
                    <a:pt x="80" y="58"/>
                  </a:moveTo>
                  <a:cubicBezTo>
                    <a:pt x="81" y="59"/>
                    <a:pt x="81" y="59"/>
                    <a:pt x="81" y="59"/>
                  </a:cubicBezTo>
                  <a:cubicBezTo>
                    <a:pt x="83" y="60"/>
                    <a:pt x="83" y="61"/>
                    <a:pt x="85" y="62"/>
                  </a:cubicBezTo>
                  <a:cubicBezTo>
                    <a:pt x="85" y="62"/>
                    <a:pt x="85" y="61"/>
                    <a:pt x="85" y="61"/>
                  </a:cubicBezTo>
                  <a:cubicBezTo>
                    <a:pt x="85" y="60"/>
                    <a:pt x="84" y="59"/>
                    <a:pt x="83" y="59"/>
                  </a:cubicBezTo>
                  <a:cubicBezTo>
                    <a:pt x="82" y="58"/>
                    <a:pt x="80" y="57"/>
                    <a:pt x="78" y="58"/>
                  </a:cubicBezTo>
                  <a:cubicBezTo>
                    <a:pt x="79" y="58"/>
                    <a:pt x="80" y="58"/>
                    <a:pt x="80" y="58"/>
                  </a:cubicBezTo>
                  <a:close/>
                  <a:moveTo>
                    <a:pt x="66" y="203"/>
                  </a:moveTo>
                  <a:cubicBezTo>
                    <a:pt x="74" y="194"/>
                    <a:pt x="74" y="194"/>
                    <a:pt x="74" y="194"/>
                  </a:cubicBezTo>
                  <a:cubicBezTo>
                    <a:pt x="74" y="194"/>
                    <a:pt x="73" y="194"/>
                    <a:pt x="73" y="195"/>
                  </a:cubicBezTo>
                  <a:lnTo>
                    <a:pt x="66" y="203"/>
                  </a:lnTo>
                  <a:close/>
                  <a:moveTo>
                    <a:pt x="57" y="201"/>
                  </a:moveTo>
                  <a:cubicBezTo>
                    <a:pt x="63" y="196"/>
                    <a:pt x="63" y="196"/>
                    <a:pt x="63" y="196"/>
                  </a:cubicBezTo>
                  <a:cubicBezTo>
                    <a:pt x="64" y="196"/>
                    <a:pt x="64" y="195"/>
                    <a:pt x="65" y="195"/>
                  </a:cubicBezTo>
                  <a:cubicBezTo>
                    <a:pt x="63" y="195"/>
                    <a:pt x="62" y="195"/>
                    <a:pt x="61" y="196"/>
                  </a:cubicBezTo>
                  <a:lnTo>
                    <a:pt x="57" y="201"/>
                  </a:lnTo>
                  <a:close/>
                  <a:moveTo>
                    <a:pt x="77" y="200"/>
                  </a:moveTo>
                  <a:cubicBezTo>
                    <a:pt x="80" y="197"/>
                    <a:pt x="82" y="195"/>
                    <a:pt x="85" y="192"/>
                  </a:cubicBezTo>
                  <a:cubicBezTo>
                    <a:pt x="84" y="192"/>
                    <a:pt x="83" y="193"/>
                    <a:pt x="82" y="193"/>
                  </a:cubicBezTo>
                  <a:cubicBezTo>
                    <a:pt x="81" y="195"/>
                    <a:pt x="79" y="197"/>
                    <a:pt x="77" y="199"/>
                  </a:cubicBezTo>
                  <a:cubicBezTo>
                    <a:pt x="78" y="199"/>
                    <a:pt x="77" y="200"/>
                    <a:pt x="77" y="200"/>
                  </a:cubicBezTo>
                  <a:close/>
                  <a:moveTo>
                    <a:pt x="69" y="68"/>
                  </a:moveTo>
                  <a:cubicBezTo>
                    <a:pt x="69" y="68"/>
                    <a:pt x="69" y="68"/>
                    <a:pt x="69" y="68"/>
                  </a:cubicBezTo>
                  <a:cubicBezTo>
                    <a:pt x="70" y="66"/>
                    <a:pt x="71" y="64"/>
                    <a:pt x="73" y="61"/>
                  </a:cubicBezTo>
                  <a:cubicBezTo>
                    <a:pt x="70" y="63"/>
                    <a:pt x="69" y="65"/>
                    <a:pt x="67" y="67"/>
                  </a:cubicBezTo>
                  <a:cubicBezTo>
                    <a:pt x="67" y="68"/>
                    <a:pt x="68" y="68"/>
                    <a:pt x="69" y="68"/>
                  </a:cubicBezTo>
                  <a:close/>
                  <a:moveTo>
                    <a:pt x="65" y="127"/>
                  </a:moveTo>
                  <a:cubicBezTo>
                    <a:pt x="67" y="125"/>
                    <a:pt x="68" y="124"/>
                    <a:pt x="70" y="121"/>
                  </a:cubicBezTo>
                  <a:cubicBezTo>
                    <a:pt x="67" y="123"/>
                    <a:pt x="66" y="124"/>
                    <a:pt x="64" y="126"/>
                  </a:cubicBezTo>
                  <a:lnTo>
                    <a:pt x="65" y="127"/>
                  </a:lnTo>
                  <a:close/>
                  <a:moveTo>
                    <a:pt x="64" y="67"/>
                  </a:moveTo>
                  <a:cubicBezTo>
                    <a:pt x="66" y="65"/>
                    <a:pt x="67" y="62"/>
                    <a:pt x="69" y="60"/>
                  </a:cubicBezTo>
                  <a:cubicBezTo>
                    <a:pt x="67" y="62"/>
                    <a:pt x="65" y="64"/>
                    <a:pt x="63" y="67"/>
                  </a:cubicBezTo>
                  <a:cubicBezTo>
                    <a:pt x="63" y="67"/>
                    <a:pt x="64" y="67"/>
                    <a:pt x="64" y="67"/>
                  </a:cubicBezTo>
                  <a:close/>
                  <a:moveTo>
                    <a:pt x="101" y="23"/>
                  </a:moveTo>
                  <a:cubicBezTo>
                    <a:pt x="107" y="17"/>
                    <a:pt x="107" y="17"/>
                    <a:pt x="107" y="17"/>
                  </a:cubicBezTo>
                  <a:cubicBezTo>
                    <a:pt x="107" y="16"/>
                    <a:pt x="106" y="16"/>
                    <a:pt x="105" y="16"/>
                  </a:cubicBezTo>
                  <a:cubicBezTo>
                    <a:pt x="104" y="19"/>
                    <a:pt x="102" y="20"/>
                    <a:pt x="101" y="23"/>
                  </a:cubicBezTo>
                  <a:close/>
                  <a:moveTo>
                    <a:pt x="78" y="72"/>
                  </a:moveTo>
                  <a:cubicBezTo>
                    <a:pt x="79" y="71"/>
                    <a:pt x="81" y="70"/>
                    <a:pt x="82" y="69"/>
                  </a:cubicBezTo>
                  <a:cubicBezTo>
                    <a:pt x="82" y="68"/>
                    <a:pt x="83" y="66"/>
                    <a:pt x="83" y="65"/>
                  </a:cubicBezTo>
                  <a:cubicBezTo>
                    <a:pt x="83" y="64"/>
                    <a:pt x="83" y="63"/>
                    <a:pt x="82" y="63"/>
                  </a:cubicBezTo>
                  <a:cubicBezTo>
                    <a:pt x="82" y="64"/>
                    <a:pt x="83" y="64"/>
                    <a:pt x="83" y="65"/>
                  </a:cubicBezTo>
                  <a:cubicBezTo>
                    <a:pt x="81" y="68"/>
                    <a:pt x="80" y="70"/>
                    <a:pt x="78" y="72"/>
                  </a:cubicBezTo>
                  <a:close/>
                  <a:moveTo>
                    <a:pt x="38" y="117"/>
                  </a:moveTo>
                  <a:cubicBezTo>
                    <a:pt x="41" y="115"/>
                    <a:pt x="43" y="112"/>
                    <a:pt x="45" y="108"/>
                  </a:cubicBezTo>
                  <a:cubicBezTo>
                    <a:pt x="45" y="108"/>
                    <a:pt x="44" y="108"/>
                    <a:pt x="44" y="108"/>
                  </a:cubicBezTo>
                  <a:cubicBezTo>
                    <a:pt x="42" y="111"/>
                    <a:pt x="39" y="114"/>
                    <a:pt x="38" y="117"/>
                  </a:cubicBezTo>
                  <a:close/>
                  <a:moveTo>
                    <a:pt x="39" y="102"/>
                  </a:moveTo>
                  <a:cubicBezTo>
                    <a:pt x="39" y="102"/>
                    <a:pt x="40" y="102"/>
                    <a:pt x="40" y="102"/>
                  </a:cubicBezTo>
                  <a:cubicBezTo>
                    <a:pt x="42" y="99"/>
                    <a:pt x="44" y="96"/>
                    <a:pt x="46" y="93"/>
                  </a:cubicBezTo>
                  <a:cubicBezTo>
                    <a:pt x="40" y="100"/>
                    <a:pt x="40" y="100"/>
                    <a:pt x="40" y="100"/>
                  </a:cubicBezTo>
                  <a:cubicBezTo>
                    <a:pt x="39" y="101"/>
                    <a:pt x="38" y="102"/>
                    <a:pt x="38" y="104"/>
                  </a:cubicBezTo>
                  <a:cubicBezTo>
                    <a:pt x="39" y="104"/>
                    <a:pt x="39" y="103"/>
                    <a:pt x="39" y="102"/>
                  </a:cubicBezTo>
                  <a:close/>
                  <a:moveTo>
                    <a:pt x="111" y="111"/>
                  </a:moveTo>
                  <a:cubicBezTo>
                    <a:pt x="114" y="108"/>
                    <a:pt x="118" y="106"/>
                    <a:pt x="121" y="103"/>
                  </a:cubicBezTo>
                  <a:cubicBezTo>
                    <a:pt x="121" y="103"/>
                    <a:pt x="121" y="101"/>
                    <a:pt x="120" y="102"/>
                  </a:cubicBezTo>
                  <a:cubicBezTo>
                    <a:pt x="117" y="105"/>
                    <a:pt x="114" y="108"/>
                    <a:pt x="111" y="111"/>
                  </a:cubicBezTo>
                  <a:close/>
                  <a:moveTo>
                    <a:pt x="16" y="197"/>
                  </a:moveTo>
                  <a:cubicBezTo>
                    <a:pt x="26" y="188"/>
                    <a:pt x="26" y="188"/>
                    <a:pt x="26" y="188"/>
                  </a:cubicBezTo>
                  <a:cubicBezTo>
                    <a:pt x="27" y="187"/>
                    <a:pt x="26" y="187"/>
                    <a:pt x="25" y="187"/>
                  </a:cubicBezTo>
                  <a:cubicBezTo>
                    <a:pt x="16" y="196"/>
                    <a:pt x="16" y="196"/>
                    <a:pt x="16" y="196"/>
                  </a:cubicBezTo>
                  <a:cubicBezTo>
                    <a:pt x="15" y="196"/>
                    <a:pt x="16" y="198"/>
                    <a:pt x="16" y="197"/>
                  </a:cubicBezTo>
                  <a:close/>
                  <a:moveTo>
                    <a:pt x="49" y="207"/>
                  </a:moveTo>
                  <a:cubicBezTo>
                    <a:pt x="50" y="207"/>
                    <a:pt x="50" y="206"/>
                    <a:pt x="50" y="206"/>
                  </a:cubicBezTo>
                  <a:cubicBezTo>
                    <a:pt x="52" y="204"/>
                    <a:pt x="55" y="201"/>
                    <a:pt x="57" y="199"/>
                  </a:cubicBezTo>
                  <a:cubicBezTo>
                    <a:pt x="48" y="206"/>
                    <a:pt x="48" y="206"/>
                    <a:pt x="48" y="206"/>
                  </a:cubicBezTo>
                  <a:cubicBezTo>
                    <a:pt x="47" y="207"/>
                    <a:pt x="49" y="206"/>
                    <a:pt x="49" y="207"/>
                  </a:cubicBezTo>
                  <a:close/>
                  <a:moveTo>
                    <a:pt x="10" y="185"/>
                  </a:moveTo>
                  <a:cubicBezTo>
                    <a:pt x="13" y="181"/>
                    <a:pt x="16" y="177"/>
                    <a:pt x="19" y="174"/>
                  </a:cubicBezTo>
                  <a:cubicBezTo>
                    <a:pt x="16" y="177"/>
                    <a:pt x="12" y="181"/>
                    <a:pt x="9" y="186"/>
                  </a:cubicBezTo>
                  <a:cubicBezTo>
                    <a:pt x="10" y="186"/>
                    <a:pt x="10" y="185"/>
                    <a:pt x="10" y="185"/>
                  </a:cubicBezTo>
                  <a:close/>
                  <a:moveTo>
                    <a:pt x="61" y="125"/>
                  </a:moveTo>
                  <a:cubicBezTo>
                    <a:pt x="61" y="125"/>
                    <a:pt x="61" y="124"/>
                    <a:pt x="61" y="124"/>
                  </a:cubicBezTo>
                  <a:cubicBezTo>
                    <a:pt x="63" y="123"/>
                    <a:pt x="64" y="121"/>
                    <a:pt x="65" y="119"/>
                  </a:cubicBezTo>
                  <a:cubicBezTo>
                    <a:pt x="63" y="120"/>
                    <a:pt x="61" y="122"/>
                    <a:pt x="59" y="125"/>
                  </a:cubicBezTo>
                  <a:lnTo>
                    <a:pt x="61" y="125"/>
                  </a:lnTo>
                  <a:close/>
                  <a:moveTo>
                    <a:pt x="36" y="198"/>
                  </a:moveTo>
                  <a:cubicBezTo>
                    <a:pt x="39" y="196"/>
                    <a:pt x="42" y="194"/>
                    <a:pt x="44" y="193"/>
                  </a:cubicBezTo>
                  <a:cubicBezTo>
                    <a:pt x="41" y="192"/>
                    <a:pt x="41" y="192"/>
                    <a:pt x="41" y="192"/>
                  </a:cubicBezTo>
                  <a:cubicBezTo>
                    <a:pt x="40" y="194"/>
                    <a:pt x="38" y="196"/>
                    <a:pt x="36" y="198"/>
                  </a:cubicBezTo>
                  <a:close/>
                  <a:moveTo>
                    <a:pt x="110" y="106"/>
                  </a:moveTo>
                  <a:cubicBezTo>
                    <a:pt x="113" y="104"/>
                    <a:pt x="115" y="102"/>
                    <a:pt x="117" y="100"/>
                  </a:cubicBezTo>
                  <a:cubicBezTo>
                    <a:pt x="119" y="99"/>
                    <a:pt x="118" y="98"/>
                    <a:pt x="117" y="98"/>
                  </a:cubicBezTo>
                  <a:cubicBezTo>
                    <a:pt x="115" y="100"/>
                    <a:pt x="111" y="104"/>
                    <a:pt x="110" y="106"/>
                  </a:cubicBezTo>
                  <a:close/>
                  <a:moveTo>
                    <a:pt x="64" y="22"/>
                  </a:moveTo>
                  <a:cubicBezTo>
                    <a:pt x="66" y="19"/>
                    <a:pt x="69" y="15"/>
                    <a:pt x="72" y="12"/>
                  </a:cubicBezTo>
                  <a:cubicBezTo>
                    <a:pt x="70" y="12"/>
                    <a:pt x="69" y="12"/>
                    <a:pt x="68" y="14"/>
                  </a:cubicBezTo>
                  <a:cubicBezTo>
                    <a:pt x="67" y="16"/>
                    <a:pt x="66" y="19"/>
                    <a:pt x="64" y="21"/>
                  </a:cubicBezTo>
                  <a:cubicBezTo>
                    <a:pt x="64" y="21"/>
                    <a:pt x="64" y="22"/>
                    <a:pt x="64" y="22"/>
                  </a:cubicBezTo>
                  <a:close/>
                  <a:moveTo>
                    <a:pt x="114" y="40"/>
                  </a:moveTo>
                  <a:cubicBezTo>
                    <a:pt x="114" y="39"/>
                    <a:pt x="116" y="38"/>
                    <a:pt x="117" y="38"/>
                  </a:cubicBezTo>
                  <a:cubicBezTo>
                    <a:pt x="118" y="37"/>
                    <a:pt x="117" y="35"/>
                    <a:pt x="117" y="34"/>
                  </a:cubicBezTo>
                  <a:cubicBezTo>
                    <a:pt x="115" y="36"/>
                    <a:pt x="114" y="38"/>
                    <a:pt x="113" y="40"/>
                  </a:cubicBezTo>
                  <a:cubicBezTo>
                    <a:pt x="113" y="41"/>
                    <a:pt x="113" y="41"/>
                    <a:pt x="114" y="40"/>
                  </a:cubicBezTo>
                  <a:close/>
                  <a:moveTo>
                    <a:pt x="45" y="124"/>
                  </a:moveTo>
                  <a:cubicBezTo>
                    <a:pt x="48" y="122"/>
                    <a:pt x="50" y="119"/>
                    <a:pt x="53" y="116"/>
                  </a:cubicBezTo>
                  <a:cubicBezTo>
                    <a:pt x="52" y="116"/>
                    <a:pt x="51" y="116"/>
                    <a:pt x="51" y="117"/>
                  </a:cubicBezTo>
                  <a:cubicBezTo>
                    <a:pt x="43" y="124"/>
                    <a:pt x="43" y="124"/>
                    <a:pt x="43" y="124"/>
                  </a:cubicBezTo>
                  <a:cubicBezTo>
                    <a:pt x="44" y="124"/>
                    <a:pt x="44" y="124"/>
                    <a:pt x="45" y="124"/>
                  </a:cubicBezTo>
                  <a:close/>
                  <a:moveTo>
                    <a:pt x="12" y="187"/>
                  </a:moveTo>
                  <a:cubicBezTo>
                    <a:pt x="19" y="182"/>
                    <a:pt x="19" y="182"/>
                    <a:pt x="19" y="182"/>
                  </a:cubicBezTo>
                  <a:cubicBezTo>
                    <a:pt x="20" y="182"/>
                    <a:pt x="18" y="180"/>
                    <a:pt x="19" y="179"/>
                  </a:cubicBezTo>
                  <a:cubicBezTo>
                    <a:pt x="16" y="182"/>
                    <a:pt x="14" y="184"/>
                    <a:pt x="12" y="187"/>
                  </a:cubicBezTo>
                  <a:close/>
                  <a:moveTo>
                    <a:pt x="49" y="197"/>
                  </a:moveTo>
                  <a:cubicBezTo>
                    <a:pt x="53" y="194"/>
                    <a:pt x="53" y="194"/>
                    <a:pt x="53" y="194"/>
                  </a:cubicBezTo>
                  <a:cubicBezTo>
                    <a:pt x="50" y="194"/>
                    <a:pt x="48" y="194"/>
                    <a:pt x="45" y="193"/>
                  </a:cubicBezTo>
                  <a:cubicBezTo>
                    <a:pt x="46" y="193"/>
                    <a:pt x="46" y="194"/>
                    <a:pt x="45" y="195"/>
                  </a:cubicBezTo>
                  <a:cubicBezTo>
                    <a:pt x="44" y="196"/>
                    <a:pt x="43" y="197"/>
                    <a:pt x="42" y="198"/>
                  </a:cubicBezTo>
                  <a:cubicBezTo>
                    <a:pt x="44" y="197"/>
                    <a:pt x="46" y="195"/>
                    <a:pt x="48" y="194"/>
                  </a:cubicBezTo>
                  <a:cubicBezTo>
                    <a:pt x="49" y="194"/>
                    <a:pt x="50" y="195"/>
                    <a:pt x="49" y="196"/>
                  </a:cubicBezTo>
                  <a:cubicBezTo>
                    <a:pt x="49" y="196"/>
                    <a:pt x="49" y="197"/>
                    <a:pt x="49" y="197"/>
                  </a:cubicBezTo>
                  <a:close/>
                  <a:moveTo>
                    <a:pt x="58" y="23"/>
                  </a:moveTo>
                  <a:cubicBezTo>
                    <a:pt x="61" y="19"/>
                    <a:pt x="63" y="16"/>
                    <a:pt x="66" y="13"/>
                  </a:cubicBezTo>
                  <a:cubicBezTo>
                    <a:pt x="64" y="14"/>
                    <a:pt x="62" y="14"/>
                    <a:pt x="61" y="15"/>
                  </a:cubicBezTo>
                  <a:cubicBezTo>
                    <a:pt x="60" y="18"/>
                    <a:pt x="59" y="20"/>
                    <a:pt x="58" y="23"/>
                  </a:cubicBezTo>
                  <a:close/>
                  <a:moveTo>
                    <a:pt x="79" y="15"/>
                  </a:moveTo>
                  <a:cubicBezTo>
                    <a:pt x="80" y="14"/>
                    <a:pt x="82" y="13"/>
                    <a:pt x="83" y="12"/>
                  </a:cubicBezTo>
                  <a:cubicBezTo>
                    <a:pt x="84" y="12"/>
                    <a:pt x="84" y="13"/>
                    <a:pt x="84" y="13"/>
                  </a:cubicBezTo>
                  <a:cubicBezTo>
                    <a:pt x="84" y="12"/>
                    <a:pt x="87" y="12"/>
                    <a:pt x="87" y="10"/>
                  </a:cubicBezTo>
                  <a:cubicBezTo>
                    <a:pt x="85" y="10"/>
                    <a:pt x="83" y="10"/>
                    <a:pt x="82" y="10"/>
                  </a:cubicBezTo>
                  <a:cubicBezTo>
                    <a:pt x="81" y="11"/>
                    <a:pt x="80" y="13"/>
                    <a:pt x="79" y="15"/>
                  </a:cubicBezTo>
                  <a:close/>
                  <a:moveTo>
                    <a:pt x="27" y="199"/>
                  </a:moveTo>
                  <a:cubicBezTo>
                    <a:pt x="30" y="195"/>
                    <a:pt x="34" y="192"/>
                    <a:pt x="38" y="191"/>
                  </a:cubicBezTo>
                  <a:cubicBezTo>
                    <a:pt x="34" y="190"/>
                    <a:pt x="34" y="190"/>
                    <a:pt x="34" y="190"/>
                  </a:cubicBezTo>
                  <a:cubicBezTo>
                    <a:pt x="32" y="192"/>
                    <a:pt x="30" y="195"/>
                    <a:pt x="27" y="198"/>
                  </a:cubicBezTo>
                  <a:cubicBezTo>
                    <a:pt x="27" y="198"/>
                    <a:pt x="27" y="198"/>
                    <a:pt x="27" y="199"/>
                  </a:cubicBezTo>
                  <a:close/>
                  <a:moveTo>
                    <a:pt x="31" y="66"/>
                  </a:moveTo>
                  <a:cubicBezTo>
                    <a:pt x="31" y="66"/>
                    <a:pt x="32" y="65"/>
                    <a:pt x="32" y="65"/>
                  </a:cubicBezTo>
                  <a:cubicBezTo>
                    <a:pt x="34" y="63"/>
                    <a:pt x="35" y="60"/>
                    <a:pt x="36" y="58"/>
                  </a:cubicBezTo>
                  <a:cubicBezTo>
                    <a:pt x="34" y="60"/>
                    <a:pt x="32" y="62"/>
                    <a:pt x="30" y="65"/>
                  </a:cubicBezTo>
                  <a:cubicBezTo>
                    <a:pt x="29" y="66"/>
                    <a:pt x="30" y="68"/>
                    <a:pt x="31" y="68"/>
                  </a:cubicBezTo>
                  <a:cubicBezTo>
                    <a:pt x="31" y="68"/>
                    <a:pt x="31" y="67"/>
                    <a:pt x="31" y="66"/>
                  </a:cubicBezTo>
                  <a:close/>
                  <a:moveTo>
                    <a:pt x="70" y="69"/>
                  </a:moveTo>
                  <a:cubicBezTo>
                    <a:pt x="73" y="68"/>
                    <a:pt x="75" y="66"/>
                    <a:pt x="76" y="64"/>
                  </a:cubicBezTo>
                  <a:cubicBezTo>
                    <a:pt x="76" y="63"/>
                    <a:pt x="75" y="62"/>
                    <a:pt x="74" y="61"/>
                  </a:cubicBezTo>
                  <a:cubicBezTo>
                    <a:pt x="71" y="68"/>
                    <a:pt x="71" y="68"/>
                    <a:pt x="71" y="68"/>
                  </a:cubicBezTo>
                  <a:cubicBezTo>
                    <a:pt x="71" y="68"/>
                    <a:pt x="70" y="70"/>
                    <a:pt x="70" y="69"/>
                  </a:cubicBezTo>
                  <a:close/>
                  <a:moveTo>
                    <a:pt x="26" y="54"/>
                  </a:moveTo>
                  <a:cubicBezTo>
                    <a:pt x="26" y="53"/>
                    <a:pt x="26" y="53"/>
                    <a:pt x="27" y="52"/>
                  </a:cubicBezTo>
                  <a:cubicBezTo>
                    <a:pt x="28" y="50"/>
                    <a:pt x="30" y="48"/>
                    <a:pt x="32" y="45"/>
                  </a:cubicBezTo>
                  <a:cubicBezTo>
                    <a:pt x="32" y="45"/>
                    <a:pt x="32" y="43"/>
                    <a:pt x="31" y="44"/>
                  </a:cubicBezTo>
                  <a:cubicBezTo>
                    <a:pt x="25" y="51"/>
                    <a:pt x="25" y="51"/>
                    <a:pt x="25" y="51"/>
                  </a:cubicBezTo>
                  <a:cubicBezTo>
                    <a:pt x="24" y="52"/>
                    <a:pt x="25" y="53"/>
                    <a:pt x="26" y="54"/>
                  </a:cubicBezTo>
                  <a:close/>
                  <a:moveTo>
                    <a:pt x="84" y="201"/>
                  </a:moveTo>
                  <a:cubicBezTo>
                    <a:pt x="89" y="196"/>
                    <a:pt x="94" y="191"/>
                    <a:pt x="97" y="186"/>
                  </a:cubicBezTo>
                  <a:cubicBezTo>
                    <a:pt x="93" y="190"/>
                    <a:pt x="89" y="195"/>
                    <a:pt x="84" y="201"/>
                  </a:cubicBezTo>
                  <a:cubicBezTo>
                    <a:pt x="85" y="201"/>
                    <a:pt x="84" y="202"/>
                    <a:pt x="84" y="201"/>
                  </a:cubicBezTo>
                  <a:close/>
                  <a:moveTo>
                    <a:pt x="43" y="206"/>
                  </a:moveTo>
                  <a:cubicBezTo>
                    <a:pt x="44" y="206"/>
                    <a:pt x="44" y="206"/>
                    <a:pt x="44" y="206"/>
                  </a:cubicBezTo>
                  <a:cubicBezTo>
                    <a:pt x="52" y="197"/>
                    <a:pt x="52" y="197"/>
                    <a:pt x="52" y="197"/>
                  </a:cubicBezTo>
                  <a:cubicBezTo>
                    <a:pt x="53" y="197"/>
                    <a:pt x="53" y="197"/>
                    <a:pt x="52" y="197"/>
                  </a:cubicBezTo>
                  <a:cubicBezTo>
                    <a:pt x="49" y="200"/>
                    <a:pt x="45" y="202"/>
                    <a:pt x="42" y="206"/>
                  </a:cubicBezTo>
                  <a:cubicBezTo>
                    <a:pt x="42" y="206"/>
                    <a:pt x="43" y="206"/>
                    <a:pt x="43" y="206"/>
                  </a:cubicBezTo>
                  <a:close/>
                  <a:moveTo>
                    <a:pt x="72" y="134"/>
                  </a:moveTo>
                  <a:cubicBezTo>
                    <a:pt x="74" y="134"/>
                    <a:pt x="74" y="132"/>
                    <a:pt x="74" y="131"/>
                  </a:cubicBezTo>
                  <a:cubicBezTo>
                    <a:pt x="74" y="131"/>
                    <a:pt x="72" y="130"/>
                    <a:pt x="72" y="130"/>
                  </a:cubicBezTo>
                  <a:cubicBezTo>
                    <a:pt x="71" y="129"/>
                    <a:pt x="72" y="127"/>
                    <a:pt x="72" y="126"/>
                  </a:cubicBezTo>
                  <a:cubicBezTo>
                    <a:pt x="71" y="127"/>
                    <a:pt x="69" y="128"/>
                    <a:pt x="68" y="129"/>
                  </a:cubicBezTo>
                  <a:cubicBezTo>
                    <a:pt x="68" y="129"/>
                    <a:pt x="69" y="130"/>
                    <a:pt x="70" y="130"/>
                  </a:cubicBezTo>
                  <a:cubicBezTo>
                    <a:pt x="71" y="131"/>
                    <a:pt x="72" y="133"/>
                    <a:pt x="72" y="134"/>
                  </a:cubicBezTo>
                  <a:close/>
                  <a:moveTo>
                    <a:pt x="100" y="31"/>
                  </a:moveTo>
                  <a:cubicBezTo>
                    <a:pt x="103" y="28"/>
                    <a:pt x="106" y="24"/>
                    <a:pt x="110" y="21"/>
                  </a:cubicBezTo>
                  <a:cubicBezTo>
                    <a:pt x="111" y="20"/>
                    <a:pt x="109" y="19"/>
                    <a:pt x="108" y="18"/>
                  </a:cubicBezTo>
                  <a:cubicBezTo>
                    <a:pt x="106" y="23"/>
                    <a:pt x="102" y="28"/>
                    <a:pt x="100" y="31"/>
                  </a:cubicBezTo>
                  <a:close/>
                  <a:moveTo>
                    <a:pt x="103" y="34"/>
                  </a:moveTo>
                  <a:cubicBezTo>
                    <a:pt x="106" y="32"/>
                    <a:pt x="109" y="28"/>
                    <a:pt x="113" y="25"/>
                  </a:cubicBezTo>
                  <a:cubicBezTo>
                    <a:pt x="113" y="25"/>
                    <a:pt x="112" y="24"/>
                    <a:pt x="112" y="22"/>
                  </a:cubicBezTo>
                  <a:cubicBezTo>
                    <a:pt x="109" y="27"/>
                    <a:pt x="105" y="30"/>
                    <a:pt x="103" y="34"/>
                  </a:cubicBezTo>
                  <a:close/>
                  <a:moveTo>
                    <a:pt x="13" y="196"/>
                  </a:moveTo>
                  <a:cubicBezTo>
                    <a:pt x="17" y="193"/>
                    <a:pt x="20" y="189"/>
                    <a:pt x="24" y="186"/>
                  </a:cubicBezTo>
                  <a:cubicBezTo>
                    <a:pt x="24" y="186"/>
                    <a:pt x="23" y="185"/>
                    <a:pt x="23" y="186"/>
                  </a:cubicBezTo>
                  <a:cubicBezTo>
                    <a:pt x="19" y="188"/>
                    <a:pt x="15" y="192"/>
                    <a:pt x="11" y="195"/>
                  </a:cubicBezTo>
                  <a:lnTo>
                    <a:pt x="13" y="196"/>
                  </a:lnTo>
                  <a:close/>
                  <a:moveTo>
                    <a:pt x="44" y="71"/>
                  </a:moveTo>
                  <a:cubicBezTo>
                    <a:pt x="45" y="70"/>
                    <a:pt x="47" y="69"/>
                    <a:pt x="49" y="69"/>
                  </a:cubicBezTo>
                  <a:cubicBezTo>
                    <a:pt x="50" y="69"/>
                    <a:pt x="51" y="67"/>
                    <a:pt x="52" y="65"/>
                  </a:cubicBezTo>
                  <a:cubicBezTo>
                    <a:pt x="53" y="65"/>
                    <a:pt x="55" y="63"/>
                    <a:pt x="54" y="63"/>
                  </a:cubicBezTo>
                  <a:cubicBezTo>
                    <a:pt x="53" y="64"/>
                    <a:pt x="50" y="64"/>
                    <a:pt x="49" y="64"/>
                  </a:cubicBezTo>
                  <a:cubicBezTo>
                    <a:pt x="47" y="65"/>
                    <a:pt x="45" y="68"/>
                    <a:pt x="44" y="70"/>
                  </a:cubicBezTo>
                  <a:cubicBezTo>
                    <a:pt x="43" y="71"/>
                    <a:pt x="43" y="72"/>
                    <a:pt x="44" y="71"/>
                  </a:cubicBezTo>
                  <a:close/>
                  <a:moveTo>
                    <a:pt x="28" y="203"/>
                  </a:moveTo>
                  <a:cubicBezTo>
                    <a:pt x="32" y="200"/>
                    <a:pt x="36" y="196"/>
                    <a:pt x="39" y="192"/>
                  </a:cubicBezTo>
                  <a:cubicBezTo>
                    <a:pt x="34" y="194"/>
                    <a:pt x="30" y="198"/>
                    <a:pt x="26" y="202"/>
                  </a:cubicBezTo>
                  <a:cubicBezTo>
                    <a:pt x="27" y="202"/>
                    <a:pt x="28" y="202"/>
                    <a:pt x="28" y="203"/>
                  </a:cubicBezTo>
                  <a:close/>
                  <a:moveTo>
                    <a:pt x="106" y="39"/>
                  </a:moveTo>
                  <a:cubicBezTo>
                    <a:pt x="110" y="37"/>
                    <a:pt x="113" y="35"/>
                    <a:pt x="116" y="32"/>
                  </a:cubicBezTo>
                  <a:cubicBezTo>
                    <a:pt x="116" y="31"/>
                    <a:pt x="115" y="29"/>
                    <a:pt x="114" y="28"/>
                  </a:cubicBezTo>
                  <a:cubicBezTo>
                    <a:pt x="107" y="38"/>
                    <a:pt x="107" y="38"/>
                    <a:pt x="107" y="38"/>
                  </a:cubicBezTo>
                  <a:cubicBezTo>
                    <a:pt x="107" y="39"/>
                    <a:pt x="105" y="40"/>
                    <a:pt x="106" y="39"/>
                  </a:cubicBezTo>
                  <a:close/>
                  <a:moveTo>
                    <a:pt x="76" y="204"/>
                  </a:moveTo>
                  <a:cubicBezTo>
                    <a:pt x="77" y="203"/>
                    <a:pt x="80" y="203"/>
                    <a:pt x="81" y="203"/>
                  </a:cubicBezTo>
                  <a:cubicBezTo>
                    <a:pt x="84" y="198"/>
                    <a:pt x="88" y="194"/>
                    <a:pt x="92" y="190"/>
                  </a:cubicBezTo>
                  <a:cubicBezTo>
                    <a:pt x="90" y="189"/>
                    <a:pt x="89" y="190"/>
                    <a:pt x="89" y="190"/>
                  </a:cubicBezTo>
                  <a:lnTo>
                    <a:pt x="76" y="204"/>
                  </a:lnTo>
                  <a:close/>
                  <a:moveTo>
                    <a:pt x="22" y="200"/>
                  </a:moveTo>
                  <a:cubicBezTo>
                    <a:pt x="22" y="200"/>
                    <a:pt x="23" y="200"/>
                    <a:pt x="23" y="200"/>
                  </a:cubicBezTo>
                  <a:cubicBezTo>
                    <a:pt x="26" y="196"/>
                    <a:pt x="29" y="193"/>
                    <a:pt x="32" y="189"/>
                  </a:cubicBezTo>
                  <a:cubicBezTo>
                    <a:pt x="32" y="189"/>
                    <a:pt x="31" y="189"/>
                    <a:pt x="31" y="189"/>
                  </a:cubicBezTo>
                  <a:cubicBezTo>
                    <a:pt x="27" y="192"/>
                    <a:pt x="23" y="195"/>
                    <a:pt x="19" y="199"/>
                  </a:cubicBezTo>
                  <a:cubicBezTo>
                    <a:pt x="20" y="199"/>
                    <a:pt x="21" y="199"/>
                    <a:pt x="22" y="200"/>
                  </a:cubicBezTo>
                  <a:close/>
                  <a:moveTo>
                    <a:pt x="66" y="205"/>
                  </a:moveTo>
                  <a:cubicBezTo>
                    <a:pt x="67" y="205"/>
                    <a:pt x="70" y="205"/>
                    <a:pt x="71" y="204"/>
                  </a:cubicBezTo>
                  <a:cubicBezTo>
                    <a:pt x="74" y="201"/>
                    <a:pt x="77" y="197"/>
                    <a:pt x="80" y="193"/>
                  </a:cubicBezTo>
                  <a:cubicBezTo>
                    <a:pt x="79" y="194"/>
                    <a:pt x="77" y="193"/>
                    <a:pt x="77" y="194"/>
                  </a:cubicBezTo>
                  <a:cubicBezTo>
                    <a:pt x="73" y="198"/>
                    <a:pt x="70" y="201"/>
                    <a:pt x="66" y="205"/>
                  </a:cubicBezTo>
                  <a:cubicBezTo>
                    <a:pt x="66" y="205"/>
                    <a:pt x="65" y="206"/>
                    <a:pt x="66" y="205"/>
                  </a:cubicBezTo>
                  <a:close/>
                  <a:moveTo>
                    <a:pt x="55" y="207"/>
                  </a:moveTo>
                  <a:cubicBezTo>
                    <a:pt x="57" y="206"/>
                    <a:pt x="59" y="206"/>
                    <a:pt x="60" y="206"/>
                  </a:cubicBezTo>
                  <a:cubicBezTo>
                    <a:pt x="70" y="195"/>
                    <a:pt x="70" y="195"/>
                    <a:pt x="70" y="195"/>
                  </a:cubicBezTo>
                  <a:cubicBezTo>
                    <a:pt x="69" y="195"/>
                    <a:pt x="68" y="194"/>
                    <a:pt x="67" y="195"/>
                  </a:cubicBezTo>
                  <a:cubicBezTo>
                    <a:pt x="55" y="205"/>
                    <a:pt x="55" y="205"/>
                    <a:pt x="55" y="205"/>
                  </a:cubicBezTo>
                  <a:cubicBezTo>
                    <a:pt x="55" y="205"/>
                    <a:pt x="54" y="207"/>
                    <a:pt x="55" y="207"/>
                  </a:cubicBezTo>
                  <a:close/>
                  <a:moveTo>
                    <a:pt x="32" y="70"/>
                  </a:moveTo>
                  <a:cubicBezTo>
                    <a:pt x="32" y="70"/>
                    <a:pt x="33" y="69"/>
                    <a:pt x="33" y="69"/>
                  </a:cubicBezTo>
                  <a:cubicBezTo>
                    <a:pt x="34" y="67"/>
                    <a:pt x="35" y="65"/>
                    <a:pt x="36" y="64"/>
                  </a:cubicBezTo>
                  <a:cubicBezTo>
                    <a:pt x="37" y="63"/>
                    <a:pt x="38" y="61"/>
                    <a:pt x="40" y="61"/>
                  </a:cubicBezTo>
                  <a:cubicBezTo>
                    <a:pt x="40" y="60"/>
                    <a:pt x="41" y="59"/>
                    <a:pt x="41" y="59"/>
                  </a:cubicBezTo>
                  <a:cubicBezTo>
                    <a:pt x="40" y="54"/>
                    <a:pt x="38" y="50"/>
                    <a:pt x="34" y="47"/>
                  </a:cubicBezTo>
                  <a:cubicBezTo>
                    <a:pt x="33" y="51"/>
                    <a:pt x="30" y="55"/>
                    <a:pt x="27" y="59"/>
                  </a:cubicBezTo>
                  <a:cubicBezTo>
                    <a:pt x="30" y="56"/>
                    <a:pt x="32" y="53"/>
                    <a:pt x="34" y="51"/>
                  </a:cubicBezTo>
                  <a:cubicBezTo>
                    <a:pt x="35" y="51"/>
                    <a:pt x="36" y="51"/>
                    <a:pt x="36" y="51"/>
                  </a:cubicBezTo>
                  <a:cubicBezTo>
                    <a:pt x="35" y="54"/>
                    <a:pt x="34" y="56"/>
                    <a:pt x="33" y="59"/>
                  </a:cubicBezTo>
                  <a:cubicBezTo>
                    <a:pt x="34" y="58"/>
                    <a:pt x="35" y="57"/>
                    <a:pt x="36" y="56"/>
                  </a:cubicBezTo>
                  <a:cubicBezTo>
                    <a:pt x="36" y="55"/>
                    <a:pt x="38" y="55"/>
                    <a:pt x="38" y="56"/>
                  </a:cubicBezTo>
                  <a:cubicBezTo>
                    <a:pt x="39" y="57"/>
                    <a:pt x="38" y="59"/>
                    <a:pt x="37" y="60"/>
                  </a:cubicBezTo>
                  <a:cubicBezTo>
                    <a:pt x="35" y="64"/>
                    <a:pt x="33" y="67"/>
                    <a:pt x="31" y="70"/>
                  </a:cubicBezTo>
                  <a:cubicBezTo>
                    <a:pt x="32" y="70"/>
                    <a:pt x="32" y="70"/>
                    <a:pt x="32" y="70"/>
                  </a:cubicBezTo>
                  <a:close/>
                  <a:moveTo>
                    <a:pt x="89" y="200"/>
                  </a:moveTo>
                  <a:cubicBezTo>
                    <a:pt x="99" y="194"/>
                    <a:pt x="108" y="185"/>
                    <a:pt x="114" y="171"/>
                  </a:cubicBezTo>
                  <a:cubicBezTo>
                    <a:pt x="105" y="179"/>
                    <a:pt x="97" y="190"/>
                    <a:pt x="89" y="200"/>
                  </a:cubicBezTo>
                  <a:close/>
                  <a:moveTo>
                    <a:pt x="124" y="113"/>
                  </a:moveTo>
                  <a:cubicBezTo>
                    <a:pt x="124" y="113"/>
                    <a:pt x="123" y="113"/>
                    <a:pt x="123" y="113"/>
                  </a:cubicBezTo>
                  <a:cubicBezTo>
                    <a:pt x="119" y="116"/>
                    <a:pt x="115" y="119"/>
                    <a:pt x="111" y="123"/>
                  </a:cubicBezTo>
                  <a:cubicBezTo>
                    <a:pt x="111" y="123"/>
                    <a:pt x="109" y="123"/>
                    <a:pt x="109" y="122"/>
                  </a:cubicBezTo>
                  <a:cubicBezTo>
                    <a:pt x="109" y="122"/>
                    <a:pt x="110" y="121"/>
                    <a:pt x="110" y="121"/>
                  </a:cubicBezTo>
                  <a:cubicBezTo>
                    <a:pt x="114" y="117"/>
                    <a:pt x="118" y="114"/>
                    <a:pt x="122" y="109"/>
                  </a:cubicBezTo>
                  <a:cubicBezTo>
                    <a:pt x="117" y="113"/>
                    <a:pt x="114" y="116"/>
                    <a:pt x="110" y="119"/>
                  </a:cubicBezTo>
                  <a:cubicBezTo>
                    <a:pt x="109" y="119"/>
                    <a:pt x="108" y="118"/>
                    <a:pt x="109" y="117"/>
                  </a:cubicBezTo>
                  <a:cubicBezTo>
                    <a:pt x="112" y="114"/>
                    <a:pt x="115" y="111"/>
                    <a:pt x="118" y="107"/>
                  </a:cubicBezTo>
                  <a:cubicBezTo>
                    <a:pt x="119" y="107"/>
                    <a:pt x="119" y="107"/>
                    <a:pt x="119" y="106"/>
                  </a:cubicBezTo>
                  <a:cubicBezTo>
                    <a:pt x="118" y="106"/>
                    <a:pt x="118" y="107"/>
                    <a:pt x="118" y="107"/>
                  </a:cubicBezTo>
                  <a:cubicBezTo>
                    <a:pt x="118" y="107"/>
                    <a:pt x="118" y="107"/>
                    <a:pt x="118" y="107"/>
                  </a:cubicBezTo>
                  <a:cubicBezTo>
                    <a:pt x="113" y="111"/>
                    <a:pt x="113" y="111"/>
                    <a:pt x="113" y="111"/>
                  </a:cubicBezTo>
                  <a:cubicBezTo>
                    <a:pt x="111" y="113"/>
                    <a:pt x="109" y="114"/>
                    <a:pt x="108" y="115"/>
                  </a:cubicBezTo>
                  <a:cubicBezTo>
                    <a:pt x="107" y="115"/>
                    <a:pt x="106" y="114"/>
                    <a:pt x="107" y="113"/>
                  </a:cubicBezTo>
                  <a:cubicBezTo>
                    <a:pt x="119" y="101"/>
                    <a:pt x="119" y="101"/>
                    <a:pt x="119" y="101"/>
                  </a:cubicBezTo>
                  <a:cubicBezTo>
                    <a:pt x="119" y="101"/>
                    <a:pt x="120" y="100"/>
                    <a:pt x="119" y="101"/>
                  </a:cubicBezTo>
                  <a:cubicBezTo>
                    <a:pt x="115" y="104"/>
                    <a:pt x="112" y="106"/>
                    <a:pt x="109" y="108"/>
                  </a:cubicBezTo>
                  <a:cubicBezTo>
                    <a:pt x="108" y="109"/>
                    <a:pt x="106" y="108"/>
                    <a:pt x="107" y="107"/>
                  </a:cubicBezTo>
                  <a:cubicBezTo>
                    <a:pt x="109" y="104"/>
                    <a:pt x="112" y="101"/>
                    <a:pt x="115" y="98"/>
                  </a:cubicBezTo>
                  <a:cubicBezTo>
                    <a:pt x="112" y="100"/>
                    <a:pt x="110" y="102"/>
                    <a:pt x="107" y="103"/>
                  </a:cubicBezTo>
                  <a:cubicBezTo>
                    <a:pt x="106" y="104"/>
                    <a:pt x="106" y="103"/>
                    <a:pt x="106" y="102"/>
                  </a:cubicBezTo>
                  <a:cubicBezTo>
                    <a:pt x="108" y="100"/>
                    <a:pt x="111" y="98"/>
                    <a:pt x="114" y="94"/>
                  </a:cubicBezTo>
                  <a:cubicBezTo>
                    <a:pt x="110" y="96"/>
                    <a:pt x="108" y="98"/>
                    <a:pt x="105" y="100"/>
                  </a:cubicBezTo>
                  <a:cubicBezTo>
                    <a:pt x="104" y="100"/>
                    <a:pt x="102" y="98"/>
                    <a:pt x="103" y="97"/>
                  </a:cubicBezTo>
                  <a:cubicBezTo>
                    <a:pt x="107" y="93"/>
                    <a:pt x="107" y="93"/>
                    <a:pt x="107" y="93"/>
                  </a:cubicBezTo>
                  <a:cubicBezTo>
                    <a:pt x="105" y="92"/>
                    <a:pt x="102" y="92"/>
                    <a:pt x="100" y="91"/>
                  </a:cubicBezTo>
                  <a:cubicBezTo>
                    <a:pt x="94" y="90"/>
                    <a:pt x="89" y="92"/>
                    <a:pt x="86" y="94"/>
                  </a:cubicBezTo>
                  <a:cubicBezTo>
                    <a:pt x="85" y="94"/>
                    <a:pt x="84" y="92"/>
                    <a:pt x="85" y="92"/>
                  </a:cubicBezTo>
                  <a:cubicBezTo>
                    <a:pt x="95" y="86"/>
                    <a:pt x="95" y="86"/>
                    <a:pt x="95" y="86"/>
                  </a:cubicBezTo>
                  <a:cubicBezTo>
                    <a:pt x="96" y="86"/>
                    <a:pt x="96" y="84"/>
                    <a:pt x="97" y="83"/>
                  </a:cubicBezTo>
                  <a:cubicBezTo>
                    <a:pt x="100" y="79"/>
                    <a:pt x="103" y="75"/>
                    <a:pt x="106" y="72"/>
                  </a:cubicBezTo>
                  <a:cubicBezTo>
                    <a:pt x="110" y="67"/>
                    <a:pt x="112" y="62"/>
                    <a:pt x="115" y="57"/>
                  </a:cubicBezTo>
                  <a:cubicBezTo>
                    <a:pt x="118" y="51"/>
                    <a:pt x="119" y="43"/>
                    <a:pt x="118" y="38"/>
                  </a:cubicBezTo>
                  <a:cubicBezTo>
                    <a:pt x="116" y="39"/>
                    <a:pt x="114" y="42"/>
                    <a:pt x="112" y="42"/>
                  </a:cubicBezTo>
                  <a:cubicBezTo>
                    <a:pt x="112" y="41"/>
                    <a:pt x="112" y="40"/>
                    <a:pt x="112" y="40"/>
                  </a:cubicBezTo>
                  <a:cubicBezTo>
                    <a:pt x="112" y="38"/>
                    <a:pt x="113" y="36"/>
                    <a:pt x="114" y="35"/>
                  </a:cubicBezTo>
                  <a:cubicBezTo>
                    <a:pt x="115" y="34"/>
                    <a:pt x="115" y="34"/>
                    <a:pt x="115" y="34"/>
                  </a:cubicBezTo>
                  <a:cubicBezTo>
                    <a:pt x="114" y="35"/>
                    <a:pt x="114" y="35"/>
                    <a:pt x="114" y="35"/>
                  </a:cubicBezTo>
                  <a:cubicBezTo>
                    <a:pt x="112" y="37"/>
                    <a:pt x="109" y="39"/>
                    <a:pt x="106" y="41"/>
                  </a:cubicBezTo>
                  <a:cubicBezTo>
                    <a:pt x="106" y="41"/>
                    <a:pt x="104" y="41"/>
                    <a:pt x="105" y="40"/>
                  </a:cubicBezTo>
                  <a:cubicBezTo>
                    <a:pt x="107" y="36"/>
                    <a:pt x="110" y="32"/>
                    <a:pt x="113" y="28"/>
                  </a:cubicBezTo>
                  <a:cubicBezTo>
                    <a:pt x="113" y="28"/>
                    <a:pt x="115" y="27"/>
                    <a:pt x="113" y="25"/>
                  </a:cubicBezTo>
                  <a:cubicBezTo>
                    <a:pt x="110" y="30"/>
                    <a:pt x="106" y="34"/>
                    <a:pt x="102" y="37"/>
                  </a:cubicBezTo>
                  <a:cubicBezTo>
                    <a:pt x="101" y="36"/>
                    <a:pt x="100" y="36"/>
                    <a:pt x="101" y="35"/>
                  </a:cubicBezTo>
                  <a:cubicBezTo>
                    <a:pt x="102" y="33"/>
                    <a:pt x="103" y="32"/>
                    <a:pt x="104" y="30"/>
                  </a:cubicBezTo>
                  <a:cubicBezTo>
                    <a:pt x="106" y="27"/>
                    <a:pt x="109" y="26"/>
                    <a:pt x="111" y="22"/>
                  </a:cubicBezTo>
                  <a:cubicBezTo>
                    <a:pt x="106" y="26"/>
                    <a:pt x="101" y="31"/>
                    <a:pt x="97" y="36"/>
                  </a:cubicBezTo>
                  <a:cubicBezTo>
                    <a:pt x="96" y="37"/>
                    <a:pt x="95" y="34"/>
                    <a:pt x="96" y="34"/>
                  </a:cubicBezTo>
                  <a:cubicBezTo>
                    <a:pt x="99" y="29"/>
                    <a:pt x="103" y="24"/>
                    <a:pt x="106" y="19"/>
                  </a:cubicBezTo>
                  <a:cubicBezTo>
                    <a:pt x="95" y="32"/>
                    <a:pt x="95" y="32"/>
                    <a:pt x="95" y="32"/>
                  </a:cubicBezTo>
                  <a:cubicBezTo>
                    <a:pt x="94" y="33"/>
                    <a:pt x="93" y="33"/>
                    <a:pt x="93" y="32"/>
                  </a:cubicBezTo>
                  <a:cubicBezTo>
                    <a:pt x="92" y="30"/>
                    <a:pt x="94" y="29"/>
                    <a:pt x="95" y="28"/>
                  </a:cubicBezTo>
                  <a:cubicBezTo>
                    <a:pt x="95" y="27"/>
                    <a:pt x="96" y="27"/>
                    <a:pt x="96" y="26"/>
                  </a:cubicBezTo>
                  <a:cubicBezTo>
                    <a:pt x="98" y="25"/>
                    <a:pt x="99" y="23"/>
                    <a:pt x="100" y="21"/>
                  </a:cubicBezTo>
                  <a:cubicBezTo>
                    <a:pt x="100" y="21"/>
                    <a:pt x="101" y="20"/>
                    <a:pt x="101" y="20"/>
                  </a:cubicBezTo>
                  <a:cubicBezTo>
                    <a:pt x="101" y="20"/>
                    <a:pt x="102" y="19"/>
                    <a:pt x="102" y="18"/>
                  </a:cubicBezTo>
                  <a:cubicBezTo>
                    <a:pt x="102" y="18"/>
                    <a:pt x="101" y="19"/>
                    <a:pt x="101" y="20"/>
                  </a:cubicBezTo>
                  <a:cubicBezTo>
                    <a:pt x="99" y="21"/>
                    <a:pt x="98" y="23"/>
                    <a:pt x="96" y="25"/>
                  </a:cubicBezTo>
                  <a:cubicBezTo>
                    <a:pt x="96" y="25"/>
                    <a:pt x="96" y="26"/>
                    <a:pt x="96" y="26"/>
                  </a:cubicBezTo>
                  <a:cubicBezTo>
                    <a:pt x="95" y="26"/>
                    <a:pt x="95" y="27"/>
                    <a:pt x="95" y="28"/>
                  </a:cubicBezTo>
                  <a:cubicBezTo>
                    <a:pt x="91" y="32"/>
                    <a:pt x="91" y="32"/>
                    <a:pt x="91" y="32"/>
                  </a:cubicBezTo>
                  <a:cubicBezTo>
                    <a:pt x="90" y="33"/>
                    <a:pt x="90" y="32"/>
                    <a:pt x="89" y="32"/>
                  </a:cubicBezTo>
                  <a:cubicBezTo>
                    <a:pt x="89" y="32"/>
                    <a:pt x="89" y="31"/>
                    <a:pt x="89" y="30"/>
                  </a:cubicBezTo>
                  <a:cubicBezTo>
                    <a:pt x="93" y="25"/>
                    <a:pt x="98" y="20"/>
                    <a:pt x="101" y="15"/>
                  </a:cubicBezTo>
                  <a:cubicBezTo>
                    <a:pt x="87" y="31"/>
                    <a:pt x="87" y="31"/>
                    <a:pt x="87" y="31"/>
                  </a:cubicBezTo>
                  <a:cubicBezTo>
                    <a:pt x="87" y="31"/>
                    <a:pt x="86" y="31"/>
                    <a:pt x="86" y="30"/>
                  </a:cubicBezTo>
                  <a:cubicBezTo>
                    <a:pt x="85" y="29"/>
                    <a:pt x="86" y="29"/>
                    <a:pt x="87" y="28"/>
                  </a:cubicBezTo>
                  <a:cubicBezTo>
                    <a:pt x="91" y="23"/>
                    <a:pt x="95" y="18"/>
                    <a:pt x="99" y="11"/>
                  </a:cubicBezTo>
                  <a:cubicBezTo>
                    <a:pt x="98" y="12"/>
                    <a:pt x="98" y="12"/>
                    <a:pt x="97" y="13"/>
                  </a:cubicBezTo>
                  <a:cubicBezTo>
                    <a:pt x="92" y="18"/>
                    <a:pt x="87" y="24"/>
                    <a:pt x="82" y="30"/>
                  </a:cubicBezTo>
                  <a:cubicBezTo>
                    <a:pt x="81" y="30"/>
                    <a:pt x="81" y="29"/>
                    <a:pt x="80" y="29"/>
                  </a:cubicBezTo>
                  <a:cubicBezTo>
                    <a:pt x="85" y="23"/>
                    <a:pt x="90" y="17"/>
                    <a:pt x="94" y="11"/>
                  </a:cubicBezTo>
                  <a:cubicBezTo>
                    <a:pt x="95" y="10"/>
                    <a:pt x="93" y="11"/>
                    <a:pt x="93" y="11"/>
                  </a:cubicBezTo>
                  <a:cubicBezTo>
                    <a:pt x="87" y="16"/>
                    <a:pt x="83" y="23"/>
                    <a:pt x="78" y="28"/>
                  </a:cubicBezTo>
                  <a:cubicBezTo>
                    <a:pt x="77" y="29"/>
                    <a:pt x="76" y="28"/>
                    <a:pt x="76" y="27"/>
                  </a:cubicBezTo>
                  <a:cubicBezTo>
                    <a:pt x="80" y="22"/>
                    <a:pt x="84" y="17"/>
                    <a:pt x="88" y="12"/>
                  </a:cubicBezTo>
                  <a:cubicBezTo>
                    <a:pt x="88" y="11"/>
                    <a:pt x="88" y="11"/>
                    <a:pt x="88" y="11"/>
                  </a:cubicBezTo>
                  <a:cubicBezTo>
                    <a:pt x="88" y="12"/>
                    <a:pt x="88" y="12"/>
                    <a:pt x="88" y="12"/>
                  </a:cubicBezTo>
                  <a:cubicBezTo>
                    <a:pt x="88" y="12"/>
                    <a:pt x="87" y="12"/>
                    <a:pt x="87" y="12"/>
                  </a:cubicBezTo>
                  <a:cubicBezTo>
                    <a:pt x="82" y="17"/>
                    <a:pt x="77" y="24"/>
                    <a:pt x="73" y="29"/>
                  </a:cubicBezTo>
                  <a:cubicBezTo>
                    <a:pt x="72" y="30"/>
                    <a:pt x="71" y="30"/>
                    <a:pt x="70" y="30"/>
                  </a:cubicBezTo>
                  <a:cubicBezTo>
                    <a:pt x="71" y="29"/>
                    <a:pt x="71" y="28"/>
                    <a:pt x="72" y="27"/>
                  </a:cubicBezTo>
                  <a:cubicBezTo>
                    <a:pt x="75" y="24"/>
                    <a:pt x="78" y="20"/>
                    <a:pt x="81" y="16"/>
                  </a:cubicBezTo>
                  <a:cubicBezTo>
                    <a:pt x="79" y="17"/>
                    <a:pt x="75" y="23"/>
                    <a:pt x="72" y="26"/>
                  </a:cubicBezTo>
                  <a:cubicBezTo>
                    <a:pt x="72" y="26"/>
                    <a:pt x="72" y="27"/>
                    <a:pt x="72" y="27"/>
                  </a:cubicBezTo>
                  <a:cubicBezTo>
                    <a:pt x="70" y="28"/>
                    <a:pt x="70" y="29"/>
                    <a:pt x="69" y="30"/>
                  </a:cubicBezTo>
                  <a:cubicBezTo>
                    <a:pt x="67" y="28"/>
                    <a:pt x="67" y="28"/>
                    <a:pt x="67" y="28"/>
                  </a:cubicBezTo>
                  <a:cubicBezTo>
                    <a:pt x="71" y="20"/>
                    <a:pt x="71" y="20"/>
                    <a:pt x="71" y="20"/>
                  </a:cubicBezTo>
                  <a:cubicBezTo>
                    <a:pt x="69" y="23"/>
                    <a:pt x="66" y="26"/>
                    <a:pt x="64" y="29"/>
                  </a:cubicBezTo>
                  <a:cubicBezTo>
                    <a:pt x="63" y="29"/>
                    <a:pt x="64" y="28"/>
                    <a:pt x="64" y="27"/>
                  </a:cubicBezTo>
                  <a:cubicBezTo>
                    <a:pt x="66" y="23"/>
                    <a:pt x="69" y="19"/>
                    <a:pt x="71" y="15"/>
                  </a:cubicBezTo>
                  <a:cubicBezTo>
                    <a:pt x="66" y="20"/>
                    <a:pt x="62" y="27"/>
                    <a:pt x="58" y="33"/>
                  </a:cubicBezTo>
                  <a:cubicBezTo>
                    <a:pt x="58" y="34"/>
                    <a:pt x="57" y="33"/>
                    <a:pt x="57" y="32"/>
                  </a:cubicBezTo>
                  <a:cubicBezTo>
                    <a:pt x="57" y="32"/>
                    <a:pt x="57" y="31"/>
                    <a:pt x="57" y="31"/>
                  </a:cubicBezTo>
                  <a:cubicBezTo>
                    <a:pt x="60" y="25"/>
                    <a:pt x="63" y="20"/>
                    <a:pt x="66" y="15"/>
                  </a:cubicBezTo>
                  <a:cubicBezTo>
                    <a:pt x="62" y="19"/>
                    <a:pt x="59" y="24"/>
                    <a:pt x="56" y="29"/>
                  </a:cubicBezTo>
                  <a:cubicBezTo>
                    <a:pt x="56" y="30"/>
                    <a:pt x="54" y="30"/>
                    <a:pt x="54" y="29"/>
                  </a:cubicBezTo>
                  <a:cubicBezTo>
                    <a:pt x="56" y="25"/>
                    <a:pt x="57" y="21"/>
                    <a:pt x="59" y="18"/>
                  </a:cubicBezTo>
                  <a:cubicBezTo>
                    <a:pt x="56" y="21"/>
                    <a:pt x="53" y="26"/>
                    <a:pt x="51" y="31"/>
                  </a:cubicBezTo>
                  <a:cubicBezTo>
                    <a:pt x="51" y="32"/>
                    <a:pt x="50" y="32"/>
                    <a:pt x="49" y="31"/>
                  </a:cubicBezTo>
                  <a:cubicBezTo>
                    <a:pt x="49" y="29"/>
                    <a:pt x="50" y="27"/>
                    <a:pt x="51" y="26"/>
                  </a:cubicBezTo>
                  <a:cubicBezTo>
                    <a:pt x="49" y="28"/>
                    <a:pt x="49" y="30"/>
                    <a:pt x="48" y="32"/>
                  </a:cubicBezTo>
                  <a:cubicBezTo>
                    <a:pt x="48" y="32"/>
                    <a:pt x="48" y="32"/>
                    <a:pt x="48" y="32"/>
                  </a:cubicBezTo>
                  <a:cubicBezTo>
                    <a:pt x="47" y="32"/>
                    <a:pt x="47" y="32"/>
                    <a:pt x="47" y="33"/>
                  </a:cubicBezTo>
                  <a:cubicBezTo>
                    <a:pt x="47" y="33"/>
                    <a:pt x="45" y="34"/>
                    <a:pt x="45" y="33"/>
                  </a:cubicBezTo>
                  <a:cubicBezTo>
                    <a:pt x="46" y="31"/>
                    <a:pt x="47" y="27"/>
                    <a:pt x="48" y="25"/>
                  </a:cubicBezTo>
                  <a:cubicBezTo>
                    <a:pt x="48" y="24"/>
                    <a:pt x="50" y="22"/>
                    <a:pt x="50" y="21"/>
                  </a:cubicBezTo>
                  <a:cubicBezTo>
                    <a:pt x="48" y="24"/>
                    <a:pt x="46" y="27"/>
                    <a:pt x="45" y="30"/>
                  </a:cubicBezTo>
                  <a:cubicBezTo>
                    <a:pt x="45" y="31"/>
                    <a:pt x="44" y="32"/>
                    <a:pt x="44" y="31"/>
                  </a:cubicBezTo>
                  <a:cubicBezTo>
                    <a:pt x="43" y="30"/>
                    <a:pt x="43" y="28"/>
                    <a:pt x="43" y="28"/>
                  </a:cubicBezTo>
                  <a:cubicBezTo>
                    <a:pt x="43" y="27"/>
                    <a:pt x="42" y="28"/>
                    <a:pt x="42" y="28"/>
                  </a:cubicBezTo>
                  <a:cubicBezTo>
                    <a:pt x="40" y="30"/>
                    <a:pt x="38" y="33"/>
                    <a:pt x="38" y="36"/>
                  </a:cubicBezTo>
                  <a:cubicBezTo>
                    <a:pt x="42" y="43"/>
                    <a:pt x="46" y="49"/>
                    <a:pt x="48" y="57"/>
                  </a:cubicBezTo>
                  <a:cubicBezTo>
                    <a:pt x="51" y="57"/>
                    <a:pt x="53" y="55"/>
                    <a:pt x="56" y="55"/>
                  </a:cubicBezTo>
                  <a:cubicBezTo>
                    <a:pt x="64" y="53"/>
                    <a:pt x="74" y="51"/>
                    <a:pt x="83" y="56"/>
                  </a:cubicBezTo>
                  <a:cubicBezTo>
                    <a:pt x="85" y="57"/>
                    <a:pt x="87" y="58"/>
                    <a:pt x="88" y="59"/>
                  </a:cubicBezTo>
                  <a:cubicBezTo>
                    <a:pt x="87" y="63"/>
                    <a:pt x="86" y="67"/>
                    <a:pt x="85" y="69"/>
                  </a:cubicBezTo>
                  <a:cubicBezTo>
                    <a:pt x="85" y="69"/>
                    <a:pt x="85" y="69"/>
                    <a:pt x="85" y="68"/>
                  </a:cubicBezTo>
                  <a:cubicBezTo>
                    <a:pt x="81" y="76"/>
                    <a:pt x="76" y="80"/>
                    <a:pt x="70" y="83"/>
                  </a:cubicBezTo>
                  <a:cubicBezTo>
                    <a:pt x="66" y="85"/>
                    <a:pt x="61" y="86"/>
                    <a:pt x="56" y="88"/>
                  </a:cubicBezTo>
                  <a:cubicBezTo>
                    <a:pt x="55" y="88"/>
                    <a:pt x="53" y="89"/>
                    <a:pt x="53" y="90"/>
                  </a:cubicBezTo>
                  <a:cubicBezTo>
                    <a:pt x="54" y="96"/>
                    <a:pt x="55" y="102"/>
                    <a:pt x="56" y="109"/>
                  </a:cubicBezTo>
                  <a:cubicBezTo>
                    <a:pt x="67" y="111"/>
                    <a:pt x="73" y="116"/>
                    <a:pt x="78" y="122"/>
                  </a:cubicBezTo>
                  <a:cubicBezTo>
                    <a:pt x="82" y="127"/>
                    <a:pt x="81" y="139"/>
                    <a:pt x="75" y="143"/>
                  </a:cubicBezTo>
                  <a:cubicBezTo>
                    <a:pt x="66" y="150"/>
                    <a:pt x="54" y="153"/>
                    <a:pt x="40" y="150"/>
                  </a:cubicBezTo>
                  <a:cubicBezTo>
                    <a:pt x="38" y="150"/>
                    <a:pt x="37" y="150"/>
                    <a:pt x="36" y="150"/>
                  </a:cubicBezTo>
                  <a:cubicBezTo>
                    <a:pt x="35" y="154"/>
                    <a:pt x="33" y="155"/>
                    <a:pt x="32" y="158"/>
                  </a:cubicBezTo>
                  <a:cubicBezTo>
                    <a:pt x="32" y="159"/>
                    <a:pt x="30" y="159"/>
                    <a:pt x="31" y="160"/>
                  </a:cubicBezTo>
                  <a:cubicBezTo>
                    <a:pt x="31" y="160"/>
                    <a:pt x="30" y="160"/>
                    <a:pt x="31" y="161"/>
                  </a:cubicBezTo>
                  <a:cubicBezTo>
                    <a:pt x="31" y="162"/>
                    <a:pt x="30" y="161"/>
                    <a:pt x="30" y="162"/>
                  </a:cubicBezTo>
                  <a:cubicBezTo>
                    <a:pt x="28" y="166"/>
                    <a:pt x="27" y="172"/>
                    <a:pt x="27" y="176"/>
                  </a:cubicBezTo>
                  <a:cubicBezTo>
                    <a:pt x="28" y="176"/>
                    <a:pt x="29" y="174"/>
                    <a:pt x="30" y="174"/>
                  </a:cubicBezTo>
                  <a:cubicBezTo>
                    <a:pt x="31" y="174"/>
                    <a:pt x="32" y="175"/>
                    <a:pt x="31" y="175"/>
                  </a:cubicBezTo>
                  <a:cubicBezTo>
                    <a:pt x="30" y="177"/>
                    <a:pt x="28" y="178"/>
                    <a:pt x="27" y="180"/>
                  </a:cubicBezTo>
                  <a:cubicBezTo>
                    <a:pt x="36" y="183"/>
                    <a:pt x="48" y="187"/>
                    <a:pt x="57" y="187"/>
                  </a:cubicBezTo>
                  <a:cubicBezTo>
                    <a:pt x="74" y="188"/>
                    <a:pt x="88" y="185"/>
                    <a:pt x="99" y="176"/>
                  </a:cubicBezTo>
                  <a:cubicBezTo>
                    <a:pt x="112" y="165"/>
                    <a:pt x="123" y="143"/>
                    <a:pt x="126" y="119"/>
                  </a:cubicBezTo>
                  <a:cubicBezTo>
                    <a:pt x="126" y="117"/>
                    <a:pt x="126" y="115"/>
                    <a:pt x="125" y="113"/>
                  </a:cubicBezTo>
                  <a:cubicBezTo>
                    <a:pt x="123" y="115"/>
                    <a:pt x="121" y="117"/>
                    <a:pt x="120" y="119"/>
                  </a:cubicBezTo>
                  <a:cubicBezTo>
                    <a:pt x="119" y="119"/>
                    <a:pt x="118" y="119"/>
                    <a:pt x="118" y="120"/>
                  </a:cubicBezTo>
                  <a:cubicBezTo>
                    <a:pt x="118" y="121"/>
                    <a:pt x="118" y="121"/>
                    <a:pt x="118" y="121"/>
                  </a:cubicBezTo>
                  <a:cubicBezTo>
                    <a:pt x="118" y="120"/>
                    <a:pt x="118" y="120"/>
                    <a:pt x="118" y="120"/>
                  </a:cubicBezTo>
                  <a:cubicBezTo>
                    <a:pt x="119" y="120"/>
                    <a:pt x="120" y="120"/>
                    <a:pt x="120" y="119"/>
                  </a:cubicBezTo>
                  <a:cubicBezTo>
                    <a:pt x="121" y="118"/>
                    <a:pt x="123" y="116"/>
                    <a:pt x="126" y="115"/>
                  </a:cubicBezTo>
                  <a:cubicBezTo>
                    <a:pt x="124" y="120"/>
                    <a:pt x="120" y="123"/>
                    <a:pt x="117" y="126"/>
                  </a:cubicBezTo>
                  <a:cubicBezTo>
                    <a:pt x="117" y="126"/>
                    <a:pt x="117" y="126"/>
                    <a:pt x="117" y="127"/>
                  </a:cubicBezTo>
                  <a:cubicBezTo>
                    <a:pt x="117" y="127"/>
                    <a:pt x="117" y="126"/>
                    <a:pt x="117" y="126"/>
                  </a:cubicBezTo>
                  <a:cubicBezTo>
                    <a:pt x="119" y="125"/>
                    <a:pt x="120" y="124"/>
                    <a:pt x="121" y="124"/>
                  </a:cubicBezTo>
                  <a:cubicBezTo>
                    <a:pt x="123" y="124"/>
                    <a:pt x="122" y="125"/>
                    <a:pt x="122" y="125"/>
                  </a:cubicBezTo>
                  <a:cubicBezTo>
                    <a:pt x="119" y="130"/>
                    <a:pt x="115" y="134"/>
                    <a:pt x="111" y="138"/>
                  </a:cubicBezTo>
                  <a:cubicBezTo>
                    <a:pt x="113" y="137"/>
                    <a:pt x="115" y="135"/>
                    <a:pt x="117" y="135"/>
                  </a:cubicBezTo>
                  <a:cubicBezTo>
                    <a:pt x="117" y="134"/>
                    <a:pt x="118" y="135"/>
                    <a:pt x="118" y="136"/>
                  </a:cubicBezTo>
                  <a:cubicBezTo>
                    <a:pt x="116" y="138"/>
                    <a:pt x="114" y="141"/>
                    <a:pt x="111" y="144"/>
                  </a:cubicBezTo>
                  <a:cubicBezTo>
                    <a:pt x="113" y="144"/>
                    <a:pt x="113" y="143"/>
                    <a:pt x="114" y="143"/>
                  </a:cubicBezTo>
                  <a:cubicBezTo>
                    <a:pt x="115" y="143"/>
                    <a:pt x="116" y="144"/>
                    <a:pt x="115" y="145"/>
                  </a:cubicBezTo>
                  <a:cubicBezTo>
                    <a:pt x="113" y="147"/>
                    <a:pt x="111" y="150"/>
                    <a:pt x="109" y="153"/>
                  </a:cubicBezTo>
                  <a:cubicBezTo>
                    <a:pt x="108" y="153"/>
                    <a:pt x="109" y="155"/>
                    <a:pt x="108" y="154"/>
                  </a:cubicBezTo>
                  <a:cubicBezTo>
                    <a:pt x="108" y="153"/>
                    <a:pt x="107" y="152"/>
                    <a:pt x="108" y="151"/>
                  </a:cubicBezTo>
                  <a:cubicBezTo>
                    <a:pt x="110" y="149"/>
                    <a:pt x="112" y="147"/>
                    <a:pt x="113" y="144"/>
                  </a:cubicBezTo>
                  <a:cubicBezTo>
                    <a:pt x="112" y="145"/>
                    <a:pt x="111" y="146"/>
                    <a:pt x="111" y="146"/>
                  </a:cubicBezTo>
                  <a:cubicBezTo>
                    <a:pt x="109" y="145"/>
                    <a:pt x="110" y="144"/>
                    <a:pt x="111" y="143"/>
                  </a:cubicBezTo>
                  <a:cubicBezTo>
                    <a:pt x="112" y="141"/>
                    <a:pt x="114" y="140"/>
                    <a:pt x="115" y="137"/>
                  </a:cubicBezTo>
                  <a:cubicBezTo>
                    <a:pt x="113" y="139"/>
                    <a:pt x="111" y="140"/>
                    <a:pt x="109" y="141"/>
                  </a:cubicBezTo>
                  <a:cubicBezTo>
                    <a:pt x="108" y="141"/>
                    <a:pt x="108" y="139"/>
                    <a:pt x="108" y="139"/>
                  </a:cubicBezTo>
                  <a:cubicBezTo>
                    <a:pt x="112" y="134"/>
                    <a:pt x="116" y="130"/>
                    <a:pt x="119" y="126"/>
                  </a:cubicBezTo>
                  <a:cubicBezTo>
                    <a:pt x="117" y="129"/>
                    <a:pt x="114" y="131"/>
                    <a:pt x="111" y="133"/>
                  </a:cubicBezTo>
                  <a:cubicBezTo>
                    <a:pt x="110" y="133"/>
                    <a:pt x="110" y="134"/>
                    <a:pt x="109" y="133"/>
                  </a:cubicBezTo>
                  <a:cubicBezTo>
                    <a:pt x="109" y="133"/>
                    <a:pt x="109" y="132"/>
                    <a:pt x="109" y="131"/>
                  </a:cubicBezTo>
                  <a:cubicBezTo>
                    <a:pt x="112" y="128"/>
                    <a:pt x="116" y="125"/>
                    <a:pt x="119" y="121"/>
                  </a:cubicBezTo>
                  <a:cubicBezTo>
                    <a:pt x="120" y="121"/>
                    <a:pt x="121" y="121"/>
                    <a:pt x="120" y="120"/>
                  </a:cubicBezTo>
                  <a:cubicBezTo>
                    <a:pt x="120" y="120"/>
                    <a:pt x="120" y="121"/>
                    <a:pt x="119" y="121"/>
                  </a:cubicBezTo>
                  <a:cubicBezTo>
                    <a:pt x="116" y="124"/>
                    <a:pt x="112" y="128"/>
                    <a:pt x="108" y="130"/>
                  </a:cubicBezTo>
                  <a:cubicBezTo>
                    <a:pt x="107" y="129"/>
                    <a:pt x="108" y="128"/>
                    <a:pt x="109" y="127"/>
                  </a:cubicBezTo>
                  <a:cubicBezTo>
                    <a:pt x="114" y="122"/>
                    <a:pt x="119" y="117"/>
                    <a:pt x="124" y="113"/>
                  </a:cubicBezTo>
                  <a:close/>
                  <a:moveTo>
                    <a:pt x="19" y="54"/>
                  </a:moveTo>
                  <a:cubicBezTo>
                    <a:pt x="19" y="54"/>
                    <a:pt x="18" y="56"/>
                    <a:pt x="18" y="56"/>
                  </a:cubicBezTo>
                  <a:cubicBezTo>
                    <a:pt x="17" y="55"/>
                    <a:pt x="17" y="53"/>
                    <a:pt x="18" y="52"/>
                  </a:cubicBezTo>
                  <a:cubicBezTo>
                    <a:pt x="16" y="55"/>
                    <a:pt x="14" y="59"/>
                    <a:pt x="14" y="62"/>
                  </a:cubicBezTo>
                  <a:cubicBezTo>
                    <a:pt x="13" y="63"/>
                    <a:pt x="11" y="63"/>
                    <a:pt x="10" y="61"/>
                  </a:cubicBezTo>
                  <a:cubicBezTo>
                    <a:pt x="10" y="60"/>
                    <a:pt x="10" y="59"/>
                    <a:pt x="10" y="58"/>
                  </a:cubicBezTo>
                  <a:cubicBezTo>
                    <a:pt x="12" y="57"/>
                    <a:pt x="11" y="56"/>
                    <a:pt x="12" y="55"/>
                  </a:cubicBezTo>
                  <a:cubicBezTo>
                    <a:pt x="18" y="41"/>
                    <a:pt x="26" y="30"/>
                    <a:pt x="34" y="17"/>
                  </a:cubicBezTo>
                  <a:cubicBezTo>
                    <a:pt x="34" y="15"/>
                    <a:pt x="36" y="15"/>
                    <a:pt x="37" y="13"/>
                  </a:cubicBezTo>
                  <a:cubicBezTo>
                    <a:pt x="38" y="12"/>
                    <a:pt x="38" y="10"/>
                    <a:pt x="39" y="10"/>
                  </a:cubicBezTo>
                  <a:cubicBezTo>
                    <a:pt x="40" y="10"/>
                    <a:pt x="40" y="10"/>
                    <a:pt x="40" y="11"/>
                  </a:cubicBezTo>
                  <a:cubicBezTo>
                    <a:pt x="39" y="13"/>
                    <a:pt x="36" y="17"/>
                    <a:pt x="37" y="18"/>
                  </a:cubicBezTo>
                  <a:cubicBezTo>
                    <a:pt x="37" y="19"/>
                    <a:pt x="38" y="20"/>
                    <a:pt x="37" y="21"/>
                  </a:cubicBezTo>
                  <a:cubicBezTo>
                    <a:pt x="43" y="16"/>
                    <a:pt x="49" y="13"/>
                    <a:pt x="55" y="10"/>
                  </a:cubicBezTo>
                  <a:cubicBezTo>
                    <a:pt x="68" y="4"/>
                    <a:pt x="83" y="0"/>
                    <a:pt x="102" y="6"/>
                  </a:cubicBezTo>
                  <a:cubicBezTo>
                    <a:pt x="115" y="12"/>
                    <a:pt x="120" y="24"/>
                    <a:pt x="123" y="36"/>
                  </a:cubicBezTo>
                  <a:cubicBezTo>
                    <a:pt x="128" y="45"/>
                    <a:pt x="124" y="61"/>
                    <a:pt x="117" y="68"/>
                  </a:cubicBezTo>
                  <a:cubicBezTo>
                    <a:pt x="115" y="74"/>
                    <a:pt x="111" y="77"/>
                    <a:pt x="108" y="81"/>
                  </a:cubicBezTo>
                  <a:cubicBezTo>
                    <a:pt x="107" y="82"/>
                    <a:pt x="107" y="83"/>
                    <a:pt x="106" y="84"/>
                  </a:cubicBezTo>
                  <a:cubicBezTo>
                    <a:pt x="120" y="90"/>
                    <a:pt x="129" y="99"/>
                    <a:pt x="132" y="111"/>
                  </a:cubicBezTo>
                  <a:cubicBezTo>
                    <a:pt x="132" y="100"/>
                    <a:pt x="132" y="100"/>
                    <a:pt x="132" y="100"/>
                  </a:cubicBezTo>
                  <a:cubicBezTo>
                    <a:pt x="132" y="100"/>
                    <a:pt x="133" y="99"/>
                    <a:pt x="134" y="100"/>
                  </a:cubicBezTo>
                  <a:cubicBezTo>
                    <a:pt x="134" y="101"/>
                    <a:pt x="136" y="101"/>
                    <a:pt x="136" y="102"/>
                  </a:cubicBezTo>
                  <a:cubicBezTo>
                    <a:pt x="137" y="115"/>
                    <a:pt x="135" y="128"/>
                    <a:pt x="133" y="142"/>
                  </a:cubicBezTo>
                  <a:cubicBezTo>
                    <a:pt x="132" y="150"/>
                    <a:pt x="132" y="158"/>
                    <a:pt x="130" y="167"/>
                  </a:cubicBezTo>
                  <a:cubicBezTo>
                    <a:pt x="130" y="167"/>
                    <a:pt x="129" y="168"/>
                    <a:pt x="128" y="169"/>
                  </a:cubicBezTo>
                  <a:cubicBezTo>
                    <a:pt x="127" y="170"/>
                    <a:pt x="128" y="171"/>
                    <a:pt x="128" y="172"/>
                  </a:cubicBezTo>
                  <a:cubicBezTo>
                    <a:pt x="127" y="172"/>
                    <a:pt x="126" y="173"/>
                    <a:pt x="126" y="172"/>
                  </a:cubicBezTo>
                  <a:cubicBezTo>
                    <a:pt x="126" y="170"/>
                    <a:pt x="126" y="169"/>
                    <a:pt x="126" y="166"/>
                  </a:cubicBezTo>
                  <a:cubicBezTo>
                    <a:pt x="126" y="165"/>
                    <a:pt x="125" y="168"/>
                    <a:pt x="125" y="168"/>
                  </a:cubicBezTo>
                  <a:cubicBezTo>
                    <a:pt x="124" y="174"/>
                    <a:pt x="124" y="174"/>
                    <a:pt x="124" y="174"/>
                  </a:cubicBezTo>
                  <a:cubicBezTo>
                    <a:pt x="123" y="174"/>
                    <a:pt x="123" y="174"/>
                    <a:pt x="123" y="174"/>
                  </a:cubicBezTo>
                  <a:cubicBezTo>
                    <a:pt x="124" y="167"/>
                    <a:pt x="124" y="167"/>
                    <a:pt x="124" y="167"/>
                  </a:cubicBezTo>
                  <a:cubicBezTo>
                    <a:pt x="116" y="184"/>
                    <a:pt x="105" y="197"/>
                    <a:pt x="91" y="205"/>
                  </a:cubicBezTo>
                  <a:cubicBezTo>
                    <a:pt x="74" y="211"/>
                    <a:pt x="56" y="215"/>
                    <a:pt x="32" y="209"/>
                  </a:cubicBezTo>
                  <a:cubicBezTo>
                    <a:pt x="31" y="210"/>
                    <a:pt x="31" y="211"/>
                    <a:pt x="30" y="211"/>
                  </a:cubicBezTo>
                  <a:cubicBezTo>
                    <a:pt x="29" y="211"/>
                    <a:pt x="29" y="211"/>
                    <a:pt x="28" y="210"/>
                  </a:cubicBezTo>
                  <a:cubicBezTo>
                    <a:pt x="28" y="210"/>
                    <a:pt x="29" y="209"/>
                    <a:pt x="29" y="208"/>
                  </a:cubicBezTo>
                  <a:cubicBezTo>
                    <a:pt x="29" y="208"/>
                    <a:pt x="28" y="208"/>
                    <a:pt x="28" y="208"/>
                  </a:cubicBezTo>
                  <a:cubicBezTo>
                    <a:pt x="26" y="208"/>
                    <a:pt x="25" y="210"/>
                    <a:pt x="24" y="211"/>
                  </a:cubicBezTo>
                  <a:cubicBezTo>
                    <a:pt x="24" y="211"/>
                    <a:pt x="23" y="210"/>
                    <a:pt x="22" y="210"/>
                  </a:cubicBezTo>
                  <a:cubicBezTo>
                    <a:pt x="22" y="209"/>
                    <a:pt x="24" y="208"/>
                    <a:pt x="25" y="207"/>
                  </a:cubicBezTo>
                  <a:cubicBezTo>
                    <a:pt x="24" y="206"/>
                    <a:pt x="23" y="205"/>
                    <a:pt x="22" y="206"/>
                  </a:cubicBezTo>
                  <a:cubicBezTo>
                    <a:pt x="21" y="206"/>
                    <a:pt x="20" y="208"/>
                    <a:pt x="18" y="208"/>
                  </a:cubicBezTo>
                  <a:cubicBezTo>
                    <a:pt x="18" y="208"/>
                    <a:pt x="17" y="208"/>
                    <a:pt x="17" y="207"/>
                  </a:cubicBezTo>
                  <a:cubicBezTo>
                    <a:pt x="17" y="206"/>
                    <a:pt x="18" y="205"/>
                    <a:pt x="19" y="204"/>
                  </a:cubicBezTo>
                  <a:cubicBezTo>
                    <a:pt x="15" y="203"/>
                    <a:pt x="15" y="203"/>
                    <a:pt x="15" y="203"/>
                  </a:cubicBezTo>
                  <a:cubicBezTo>
                    <a:pt x="15" y="205"/>
                    <a:pt x="13" y="205"/>
                    <a:pt x="12" y="206"/>
                  </a:cubicBezTo>
                  <a:cubicBezTo>
                    <a:pt x="11" y="206"/>
                    <a:pt x="10" y="206"/>
                    <a:pt x="10" y="205"/>
                  </a:cubicBezTo>
                  <a:cubicBezTo>
                    <a:pt x="10" y="203"/>
                    <a:pt x="12" y="202"/>
                    <a:pt x="13" y="200"/>
                  </a:cubicBezTo>
                  <a:cubicBezTo>
                    <a:pt x="10" y="201"/>
                    <a:pt x="9" y="203"/>
                    <a:pt x="8" y="204"/>
                  </a:cubicBezTo>
                  <a:cubicBezTo>
                    <a:pt x="8" y="204"/>
                    <a:pt x="7" y="203"/>
                    <a:pt x="7" y="203"/>
                  </a:cubicBezTo>
                  <a:cubicBezTo>
                    <a:pt x="7" y="201"/>
                    <a:pt x="9" y="201"/>
                    <a:pt x="10" y="200"/>
                  </a:cubicBezTo>
                  <a:cubicBezTo>
                    <a:pt x="10" y="199"/>
                    <a:pt x="8" y="198"/>
                    <a:pt x="7" y="197"/>
                  </a:cubicBezTo>
                  <a:cubicBezTo>
                    <a:pt x="6" y="199"/>
                    <a:pt x="5" y="201"/>
                    <a:pt x="3" y="202"/>
                  </a:cubicBezTo>
                  <a:cubicBezTo>
                    <a:pt x="2" y="202"/>
                    <a:pt x="2" y="201"/>
                    <a:pt x="2" y="200"/>
                  </a:cubicBezTo>
                  <a:cubicBezTo>
                    <a:pt x="2" y="198"/>
                    <a:pt x="4" y="198"/>
                    <a:pt x="5" y="197"/>
                  </a:cubicBezTo>
                  <a:cubicBezTo>
                    <a:pt x="4" y="195"/>
                    <a:pt x="4" y="194"/>
                    <a:pt x="4" y="192"/>
                  </a:cubicBezTo>
                  <a:cubicBezTo>
                    <a:pt x="4" y="186"/>
                    <a:pt x="6" y="179"/>
                    <a:pt x="7" y="173"/>
                  </a:cubicBezTo>
                  <a:cubicBezTo>
                    <a:pt x="5" y="174"/>
                    <a:pt x="3" y="175"/>
                    <a:pt x="0" y="176"/>
                  </a:cubicBezTo>
                  <a:cubicBezTo>
                    <a:pt x="0" y="176"/>
                    <a:pt x="0" y="175"/>
                    <a:pt x="0" y="175"/>
                  </a:cubicBezTo>
                  <a:cubicBezTo>
                    <a:pt x="2" y="171"/>
                    <a:pt x="5" y="167"/>
                    <a:pt x="8" y="165"/>
                  </a:cubicBezTo>
                  <a:cubicBezTo>
                    <a:pt x="7" y="163"/>
                    <a:pt x="6" y="162"/>
                    <a:pt x="8" y="161"/>
                  </a:cubicBezTo>
                  <a:cubicBezTo>
                    <a:pt x="15" y="155"/>
                    <a:pt x="22" y="147"/>
                    <a:pt x="29" y="141"/>
                  </a:cubicBezTo>
                  <a:cubicBezTo>
                    <a:pt x="40" y="144"/>
                    <a:pt x="50" y="145"/>
                    <a:pt x="58" y="144"/>
                  </a:cubicBezTo>
                  <a:cubicBezTo>
                    <a:pt x="62" y="142"/>
                    <a:pt x="66" y="140"/>
                    <a:pt x="69" y="138"/>
                  </a:cubicBezTo>
                  <a:cubicBezTo>
                    <a:pt x="69" y="136"/>
                    <a:pt x="67" y="134"/>
                    <a:pt x="66" y="133"/>
                  </a:cubicBezTo>
                  <a:cubicBezTo>
                    <a:pt x="65" y="133"/>
                    <a:pt x="65" y="132"/>
                    <a:pt x="64" y="132"/>
                  </a:cubicBezTo>
                  <a:cubicBezTo>
                    <a:pt x="63" y="133"/>
                    <a:pt x="62" y="133"/>
                    <a:pt x="62" y="132"/>
                  </a:cubicBezTo>
                  <a:cubicBezTo>
                    <a:pt x="62" y="132"/>
                    <a:pt x="62" y="131"/>
                    <a:pt x="62" y="131"/>
                  </a:cubicBezTo>
                  <a:cubicBezTo>
                    <a:pt x="61" y="130"/>
                    <a:pt x="60" y="130"/>
                    <a:pt x="60" y="130"/>
                  </a:cubicBezTo>
                  <a:cubicBezTo>
                    <a:pt x="60" y="131"/>
                    <a:pt x="59" y="131"/>
                    <a:pt x="58" y="132"/>
                  </a:cubicBezTo>
                  <a:cubicBezTo>
                    <a:pt x="57" y="132"/>
                    <a:pt x="57" y="132"/>
                    <a:pt x="56" y="131"/>
                  </a:cubicBezTo>
                  <a:cubicBezTo>
                    <a:pt x="56" y="130"/>
                    <a:pt x="57" y="130"/>
                    <a:pt x="57" y="129"/>
                  </a:cubicBezTo>
                  <a:cubicBezTo>
                    <a:pt x="56" y="129"/>
                    <a:pt x="55" y="128"/>
                    <a:pt x="54" y="129"/>
                  </a:cubicBezTo>
                  <a:cubicBezTo>
                    <a:pt x="54" y="130"/>
                    <a:pt x="53" y="131"/>
                    <a:pt x="52" y="131"/>
                  </a:cubicBezTo>
                  <a:cubicBezTo>
                    <a:pt x="51" y="130"/>
                    <a:pt x="52" y="129"/>
                    <a:pt x="51" y="129"/>
                  </a:cubicBezTo>
                  <a:cubicBezTo>
                    <a:pt x="49" y="128"/>
                    <a:pt x="49" y="131"/>
                    <a:pt x="47" y="131"/>
                  </a:cubicBezTo>
                  <a:cubicBezTo>
                    <a:pt x="46" y="130"/>
                    <a:pt x="47" y="129"/>
                    <a:pt x="46" y="129"/>
                  </a:cubicBezTo>
                  <a:cubicBezTo>
                    <a:pt x="43" y="129"/>
                    <a:pt x="40" y="129"/>
                    <a:pt x="37" y="129"/>
                  </a:cubicBezTo>
                  <a:cubicBezTo>
                    <a:pt x="36" y="129"/>
                    <a:pt x="35" y="127"/>
                    <a:pt x="34" y="126"/>
                  </a:cubicBezTo>
                  <a:cubicBezTo>
                    <a:pt x="33" y="119"/>
                    <a:pt x="33" y="111"/>
                    <a:pt x="34" y="103"/>
                  </a:cubicBezTo>
                  <a:cubicBezTo>
                    <a:pt x="34" y="101"/>
                    <a:pt x="32" y="99"/>
                    <a:pt x="32" y="99"/>
                  </a:cubicBezTo>
                  <a:cubicBezTo>
                    <a:pt x="37" y="94"/>
                    <a:pt x="41" y="89"/>
                    <a:pt x="45" y="84"/>
                  </a:cubicBezTo>
                  <a:cubicBezTo>
                    <a:pt x="46" y="83"/>
                    <a:pt x="48" y="82"/>
                    <a:pt x="50" y="82"/>
                  </a:cubicBezTo>
                  <a:cubicBezTo>
                    <a:pt x="50" y="81"/>
                    <a:pt x="52" y="82"/>
                    <a:pt x="52" y="82"/>
                  </a:cubicBezTo>
                  <a:cubicBezTo>
                    <a:pt x="58" y="79"/>
                    <a:pt x="63" y="77"/>
                    <a:pt x="68" y="73"/>
                  </a:cubicBezTo>
                  <a:cubicBezTo>
                    <a:pt x="62" y="70"/>
                    <a:pt x="56" y="72"/>
                    <a:pt x="51" y="73"/>
                  </a:cubicBezTo>
                  <a:cubicBezTo>
                    <a:pt x="51" y="74"/>
                    <a:pt x="53" y="73"/>
                    <a:pt x="53" y="74"/>
                  </a:cubicBezTo>
                  <a:cubicBezTo>
                    <a:pt x="54" y="74"/>
                    <a:pt x="53" y="75"/>
                    <a:pt x="53" y="75"/>
                  </a:cubicBezTo>
                  <a:cubicBezTo>
                    <a:pt x="50" y="76"/>
                    <a:pt x="47" y="75"/>
                    <a:pt x="45" y="76"/>
                  </a:cubicBezTo>
                  <a:cubicBezTo>
                    <a:pt x="42" y="77"/>
                    <a:pt x="40" y="77"/>
                    <a:pt x="37" y="78"/>
                  </a:cubicBezTo>
                  <a:cubicBezTo>
                    <a:pt x="35" y="81"/>
                    <a:pt x="33" y="83"/>
                    <a:pt x="31" y="87"/>
                  </a:cubicBezTo>
                  <a:cubicBezTo>
                    <a:pt x="31" y="86"/>
                    <a:pt x="32" y="87"/>
                    <a:pt x="31" y="87"/>
                  </a:cubicBezTo>
                  <a:cubicBezTo>
                    <a:pt x="31" y="87"/>
                    <a:pt x="30" y="87"/>
                    <a:pt x="30" y="88"/>
                  </a:cubicBezTo>
                  <a:cubicBezTo>
                    <a:pt x="30" y="89"/>
                    <a:pt x="28" y="89"/>
                    <a:pt x="29" y="91"/>
                  </a:cubicBezTo>
                  <a:cubicBezTo>
                    <a:pt x="28" y="91"/>
                    <a:pt x="28" y="90"/>
                    <a:pt x="28" y="90"/>
                  </a:cubicBezTo>
                  <a:cubicBezTo>
                    <a:pt x="28" y="89"/>
                    <a:pt x="28" y="88"/>
                    <a:pt x="28" y="87"/>
                  </a:cubicBezTo>
                  <a:cubicBezTo>
                    <a:pt x="29" y="87"/>
                    <a:pt x="30" y="87"/>
                    <a:pt x="29" y="86"/>
                  </a:cubicBezTo>
                  <a:cubicBezTo>
                    <a:pt x="30" y="84"/>
                    <a:pt x="32" y="81"/>
                    <a:pt x="33" y="79"/>
                  </a:cubicBezTo>
                  <a:cubicBezTo>
                    <a:pt x="32" y="78"/>
                    <a:pt x="31" y="77"/>
                    <a:pt x="30" y="78"/>
                  </a:cubicBezTo>
                  <a:cubicBezTo>
                    <a:pt x="28" y="76"/>
                    <a:pt x="27" y="72"/>
                    <a:pt x="26" y="70"/>
                  </a:cubicBezTo>
                  <a:cubicBezTo>
                    <a:pt x="26" y="70"/>
                    <a:pt x="26" y="71"/>
                    <a:pt x="25" y="71"/>
                  </a:cubicBezTo>
                  <a:cubicBezTo>
                    <a:pt x="24" y="71"/>
                    <a:pt x="24" y="70"/>
                    <a:pt x="24" y="69"/>
                  </a:cubicBezTo>
                  <a:cubicBezTo>
                    <a:pt x="24" y="69"/>
                    <a:pt x="25" y="67"/>
                    <a:pt x="25" y="67"/>
                  </a:cubicBezTo>
                  <a:cubicBezTo>
                    <a:pt x="25" y="66"/>
                    <a:pt x="25" y="65"/>
                    <a:pt x="25" y="64"/>
                  </a:cubicBezTo>
                  <a:cubicBezTo>
                    <a:pt x="24" y="65"/>
                    <a:pt x="23" y="67"/>
                    <a:pt x="22" y="67"/>
                  </a:cubicBezTo>
                  <a:cubicBezTo>
                    <a:pt x="21" y="66"/>
                    <a:pt x="22" y="64"/>
                    <a:pt x="22" y="64"/>
                  </a:cubicBezTo>
                  <a:cubicBezTo>
                    <a:pt x="23" y="63"/>
                    <a:pt x="24" y="61"/>
                    <a:pt x="24" y="60"/>
                  </a:cubicBezTo>
                  <a:cubicBezTo>
                    <a:pt x="23" y="60"/>
                    <a:pt x="22" y="61"/>
                    <a:pt x="21" y="60"/>
                  </a:cubicBezTo>
                  <a:cubicBezTo>
                    <a:pt x="22" y="59"/>
                    <a:pt x="23" y="57"/>
                    <a:pt x="22" y="55"/>
                  </a:cubicBezTo>
                  <a:cubicBezTo>
                    <a:pt x="21" y="56"/>
                    <a:pt x="19" y="56"/>
                    <a:pt x="20" y="54"/>
                  </a:cubicBezTo>
                  <a:cubicBezTo>
                    <a:pt x="20" y="53"/>
                    <a:pt x="21" y="52"/>
                    <a:pt x="20" y="51"/>
                  </a:cubicBezTo>
                  <a:cubicBezTo>
                    <a:pt x="20" y="51"/>
                    <a:pt x="19" y="52"/>
                    <a:pt x="19" y="53"/>
                  </a:cubicBezTo>
                  <a:cubicBezTo>
                    <a:pt x="19" y="54"/>
                    <a:pt x="19" y="54"/>
                    <a:pt x="19" y="54"/>
                  </a:cubicBezTo>
                  <a:close/>
                </a:path>
              </a:pathLst>
            </a:custGeom>
            <a:solidFill>
              <a:schemeClr val="accent3"/>
            </a:solidFill>
            <a:ln>
              <a:noFill/>
            </a:ln>
          </p:spPr>
          <p:txBody>
            <a:bodyPr/>
            <a:lstStyle/>
            <a:p>
              <a:pPr algn="ctr">
                <a:defRPr/>
              </a:pPr>
              <a:endParaRPr lang="zh-CN" altLang="en-US"/>
            </a:p>
          </p:txBody>
        </p:sp>
        <p:grpSp>
          <p:nvGrpSpPr>
            <p:cNvPr id="18" name="组合 17"/>
            <p:cNvGrpSpPr/>
            <p:nvPr/>
          </p:nvGrpSpPr>
          <p:grpSpPr>
            <a:xfrm>
              <a:off x="7076819" y="2334719"/>
              <a:ext cx="3684479" cy="869323"/>
              <a:chOff x="118716" y="3171281"/>
              <a:chExt cx="3684479" cy="869323"/>
            </a:xfrm>
          </p:grpSpPr>
          <p:sp>
            <p:nvSpPr>
              <p:cNvPr id="20" name="矩形 19"/>
              <p:cNvSpPr/>
              <p:nvPr/>
            </p:nvSpPr>
            <p:spPr>
              <a:xfrm>
                <a:off x="874712" y="3677812"/>
                <a:ext cx="2928483" cy="362792"/>
              </a:xfrm>
              <a:prstGeom prst="rect">
                <a:avLst/>
              </a:prstGeom>
            </p:spPr>
            <p:txBody>
              <a:bodyPr wrap="square">
                <a:spAutoFit/>
                <a:scene3d>
                  <a:camera prst="orthographicFront"/>
                  <a:lightRig rig="threePt" dir="t"/>
                </a:scene3d>
                <a:sp3d contourW="12700"/>
              </a:bodyPr>
              <a:lstStyle/>
              <a:p>
                <a:pPr>
                  <a:lnSpc>
                    <a:spcPct val="120000"/>
                  </a:lnSpc>
                </a:pPr>
                <a:endParaRPr lang="zh-CN" altLang="en-US" sz="1600" dirty="0">
                  <a:solidFill>
                    <a:schemeClr val="tx1">
                      <a:lumMod val="50000"/>
                      <a:lumOff val="50000"/>
                    </a:schemeClr>
                  </a:solidFill>
                  <a:latin typeface="迷你简准圆" panose="03000509000000000000" pitchFamily="65" charset="-122"/>
                  <a:ea typeface="迷你简准圆" panose="03000509000000000000" pitchFamily="65" charset="-122"/>
                </a:endParaRPr>
              </a:p>
            </p:txBody>
          </p:sp>
          <p:sp>
            <p:nvSpPr>
              <p:cNvPr id="21" name="矩形 20"/>
              <p:cNvSpPr/>
              <p:nvPr/>
            </p:nvSpPr>
            <p:spPr>
              <a:xfrm>
                <a:off x="118716" y="3171281"/>
                <a:ext cx="3631963" cy="56560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800" b="1" dirty="0">
                    <a:solidFill>
                      <a:srgbClr val="1C75BC"/>
                    </a:solidFill>
                    <a:latin typeface="迷你简准圆" panose="03000509000000000000" pitchFamily="65" charset="-122"/>
                    <a:ea typeface="迷你简准圆" panose="03000509000000000000" pitchFamily="65" charset="-122"/>
                  </a:rPr>
                  <a:t>整体与部分的关系</a:t>
                </a:r>
                <a:endParaRPr lang="zh-CN" altLang="en-US" sz="2800" b="1" dirty="0">
                  <a:solidFill>
                    <a:srgbClr val="1C75BC"/>
                  </a:solidFill>
                  <a:latin typeface="迷你简准圆" panose="03000509000000000000" pitchFamily="65" charset="-122"/>
                  <a:ea typeface="迷你简准圆" panose="03000509000000000000" pitchFamily="65" charset="-122"/>
                </a:endParaRPr>
              </a:p>
            </p:txBody>
          </p:sp>
        </p:grpSp>
      </p:grpSp>
      <p:grpSp>
        <p:nvGrpSpPr>
          <p:cNvPr id="9" name="组合 8"/>
          <p:cNvGrpSpPr/>
          <p:nvPr/>
        </p:nvGrpSpPr>
        <p:grpSpPr>
          <a:xfrm>
            <a:off x="7103077" y="4435593"/>
            <a:ext cx="3631963" cy="1425638"/>
            <a:chOff x="7407838" y="3976387"/>
            <a:chExt cx="3631963" cy="1425638"/>
          </a:xfrm>
        </p:grpSpPr>
        <p:sp>
          <p:nvSpPr>
            <p:cNvPr id="27" name="MH_Other_4"/>
            <p:cNvSpPr>
              <a:spLocks noChangeAspect="1" noEditPoints="1"/>
            </p:cNvSpPr>
            <p:nvPr>
              <p:custDataLst>
                <p:tags r:id="rId5"/>
              </p:custDataLst>
            </p:nvPr>
          </p:nvSpPr>
          <p:spPr bwMode="auto">
            <a:xfrm>
              <a:off x="8338883" y="3976387"/>
              <a:ext cx="619125" cy="814387"/>
            </a:xfrm>
            <a:custGeom>
              <a:avLst/>
              <a:gdLst>
                <a:gd name="T0" fmla="*/ 17 w 153"/>
                <a:gd name="T1" fmla="*/ 103 h 199"/>
                <a:gd name="T2" fmla="*/ 77 w 153"/>
                <a:gd name="T3" fmla="*/ 43 h 199"/>
                <a:gd name="T4" fmla="*/ 24 w 153"/>
                <a:gd name="T5" fmla="*/ 70 h 199"/>
                <a:gd name="T6" fmla="*/ 77 w 153"/>
                <a:gd name="T7" fmla="*/ 26 h 199"/>
                <a:gd name="T8" fmla="*/ 25 w 153"/>
                <a:gd name="T9" fmla="*/ 90 h 199"/>
                <a:gd name="T10" fmla="*/ 78 w 153"/>
                <a:gd name="T11" fmla="*/ 35 h 199"/>
                <a:gd name="T12" fmla="*/ 24 w 153"/>
                <a:gd name="T13" fmla="*/ 85 h 199"/>
                <a:gd name="T14" fmla="*/ 83 w 153"/>
                <a:gd name="T15" fmla="*/ 31 h 199"/>
                <a:gd name="T16" fmla="*/ 32 w 153"/>
                <a:gd name="T17" fmla="*/ 44 h 199"/>
                <a:gd name="T18" fmla="*/ 24 w 153"/>
                <a:gd name="T19" fmla="*/ 73 h 199"/>
                <a:gd name="T20" fmla="*/ 23 w 153"/>
                <a:gd name="T21" fmla="*/ 76 h 199"/>
                <a:gd name="T22" fmla="*/ 22 w 153"/>
                <a:gd name="T23" fmla="*/ 84 h 199"/>
                <a:gd name="T24" fmla="*/ 15 w 153"/>
                <a:gd name="T25" fmla="*/ 95 h 199"/>
                <a:gd name="T26" fmla="*/ 110 w 153"/>
                <a:gd name="T27" fmla="*/ 174 h 199"/>
                <a:gd name="T28" fmla="*/ 30 w 153"/>
                <a:gd name="T29" fmla="*/ 35 h 199"/>
                <a:gd name="T30" fmla="*/ 28 w 153"/>
                <a:gd name="T31" fmla="*/ 39 h 199"/>
                <a:gd name="T32" fmla="*/ 33 w 153"/>
                <a:gd name="T33" fmla="*/ 31 h 199"/>
                <a:gd name="T34" fmla="*/ 111 w 153"/>
                <a:gd name="T35" fmla="*/ 168 h 199"/>
                <a:gd name="T36" fmla="*/ 17 w 153"/>
                <a:gd name="T37" fmla="*/ 111 h 199"/>
                <a:gd name="T38" fmla="*/ 112 w 153"/>
                <a:gd name="T39" fmla="*/ 19 h 199"/>
                <a:gd name="T40" fmla="*/ 60 w 153"/>
                <a:gd name="T41" fmla="*/ 122 h 199"/>
                <a:gd name="T42" fmla="*/ 129 w 153"/>
                <a:gd name="T43" fmla="*/ 107 h 199"/>
                <a:gd name="T44" fmla="*/ 76 w 153"/>
                <a:gd name="T45" fmla="*/ 151 h 199"/>
                <a:gd name="T46" fmla="*/ 71 w 153"/>
                <a:gd name="T47" fmla="*/ 162 h 199"/>
                <a:gd name="T48" fmla="*/ 77 w 153"/>
                <a:gd name="T49" fmla="*/ 162 h 199"/>
                <a:gd name="T50" fmla="*/ 71 w 153"/>
                <a:gd name="T51" fmla="*/ 180 h 199"/>
                <a:gd name="T52" fmla="*/ 83 w 153"/>
                <a:gd name="T53" fmla="*/ 37 h 199"/>
                <a:gd name="T54" fmla="*/ 101 w 153"/>
                <a:gd name="T55" fmla="*/ 163 h 199"/>
                <a:gd name="T56" fmla="*/ 111 w 153"/>
                <a:gd name="T57" fmla="*/ 177 h 199"/>
                <a:gd name="T58" fmla="*/ 47 w 153"/>
                <a:gd name="T59" fmla="*/ 121 h 199"/>
                <a:gd name="T60" fmla="*/ 76 w 153"/>
                <a:gd name="T61" fmla="*/ 103 h 199"/>
                <a:gd name="T62" fmla="*/ 79 w 153"/>
                <a:gd name="T63" fmla="*/ 61 h 199"/>
                <a:gd name="T64" fmla="*/ 68 w 153"/>
                <a:gd name="T65" fmla="*/ 107 h 199"/>
                <a:gd name="T66" fmla="*/ 136 w 153"/>
                <a:gd name="T67" fmla="*/ 102 h 199"/>
                <a:gd name="T68" fmla="*/ 124 w 153"/>
                <a:gd name="T69" fmla="*/ 108 h 199"/>
                <a:gd name="T70" fmla="*/ 112 w 153"/>
                <a:gd name="T71" fmla="*/ 154 h 199"/>
                <a:gd name="T72" fmla="*/ 112 w 153"/>
                <a:gd name="T73" fmla="*/ 127 h 199"/>
                <a:gd name="T74" fmla="*/ 112 w 153"/>
                <a:gd name="T75" fmla="*/ 124 h 199"/>
                <a:gd name="T76" fmla="*/ 111 w 153"/>
                <a:gd name="T77" fmla="*/ 152 h 199"/>
                <a:gd name="T78" fmla="*/ 75 w 153"/>
                <a:gd name="T79" fmla="*/ 149 h 199"/>
                <a:gd name="T80" fmla="*/ 92 w 153"/>
                <a:gd name="T81" fmla="*/ 180 h 199"/>
                <a:gd name="T82" fmla="*/ 74 w 153"/>
                <a:gd name="T83" fmla="*/ 180 h 199"/>
                <a:gd name="T84" fmla="*/ 32 w 153"/>
                <a:gd name="T85" fmla="*/ 123 h 199"/>
                <a:gd name="T86" fmla="*/ 101 w 153"/>
                <a:gd name="T87" fmla="*/ 34 h 199"/>
                <a:gd name="T88" fmla="*/ 102 w 153"/>
                <a:gd name="T89" fmla="*/ 22 h 199"/>
                <a:gd name="T90" fmla="*/ 87 w 153"/>
                <a:gd name="T91" fmla="*/ 30 h 199"/>
                <a:gd name="T92" fmla="*/ 63 w 153"/>
                <a:gd name="T93" fmla="*/ 20 h 199"/>
                <a:gd name="T94" fmla="*/ 35 w 153"/>
                <a:gd name="T95" fmla="*/ 47 h 199"/>
                <a:gd name="T96" fmla="*/ 86 w 153"/>
                <a:gd name="T97" fmla="*/ 160 h 199"/>
                <a:gd name="T98" fmla="*/ 124 w 153"/>
                <a:gd name="T99" fmla="*/ 158 h 199"/>
                <a:gd name="T100" fmla="*/ 110 w 153"/>
                <a:gd name="T101" fmla="*/ 26 h 199"/>
                <a:gd name="T102" fmla="*/ 105 w 153"/>
                <a:gd name="T103" fmla="*/ 48 h 199"/>
                <a:gd name="T104" fmla="*/ 108 w 153"/>
                <a:gd name="T105" fmla="*/ 55 h 199"/>
                <a:gd name="T106" fmla="*/ 100 w 153"/>
                <a:gd name="T107" fmla="*/ 44 h 199"/>
                <a:gd name="T108" fmla="*/ 4 w 153"/>
                <a:gd name="T109" fmla="*/ 136 h 199"/>
                <a:gd name="T110" fmla="*/ 12 w 153"/>
                <a:gd name="T111" fmla="*/ 38 h 199"/>
                <a:gd name="T112" fmla="*/ 64 w 153"/>
                <a:gd name="T113" fmla="*/ 17 h 199"/>
                <a:gd name="T114" fmla="*/ 70 w 153"/>
                <a:gd name="T115" fmla="*/ 24 h 199"/>
                <a:gd name="T116" fmla="*/ 127 w 153"/>
                <a:gd name="T117" fmla="*/ 63 h 199"/>
                <a:gd name="T118" fmla="*/ 147 w 153"/>
                <a:gd name="T119" fmla="*/ 109 h 199"/>
                <a:gd name="T120" fmla="*/ 133 w 153"/>
                <a:gd name="T121" fmla="*/ 144 h 199"/>
                <a:gd name="T122" fmla="*/ 120 w 153"/>
                <a:gd name="T123" fmla="*/ 18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 h="199">
                  <a:moveTo>
                    <a:pt x="85" y="17"/>
                  </a:moveTo>
                  <a:cubicBezTo>
                    <a:pt x="85" y="17"/>
                    <a:pt x="84" y="16"/>
                    <a:pt x="84" y="16"/>
                  </a:cubicBezTo>
                  <a:cubicBezTo>
                    <a:pt x="84" y="17"/>
                    <a:pt x="83" y="17"/>
                    <a:pt x="83" y="18"/>
                  </a:cubicBezTo>
                  <a:cubicBezTo>
                    <a:pt x="84" y="18"/>
                    <a:pt x="85" y="18"/>
                    <a:pt x="85" y="17"/>
                  </a:cubicBezTo>
                  <a:close/>
                  <a:moveTo>
                    <a:pt x="19" y="101"/>
                  </a:moveTo>
                  <a:cubicBezTo>
                    <a:pt x="18" y="101"/>
                    <a:pt x="18" y="101"/>
                    <a:pt x="18" y="101"/>
                  </a:cubicBezTo>
                  <a:cubicBezTo>
                    <a:pt x="18" y="102"/>
                    <a:pt x="18" y="102"/>
                    <a:pt x="18" y="102"/>
                  </a:cubicBezTo>
                  <a:cubicBezTo>
                    <a:pt x="18" y="102"/>
                    <a:pt x="18" y="102"/>
                    <a:pt x="18" y="102"/>
                  </a:cubicBezTo>
                  <a:cubicBezTo>
                    <a:pt x="18" y="102"/>
                    <a:pt x="17" y="103"/>
                    <a:pt x="17" y="103"/>
                  </a:cubicBezTo>
                  <a:cubicBezTo>
                    <a:pt x="17" y="104"/>
                    <a:pt x="17" y="104"/>
                    <a:pt x="17" y="104"/>
                  </a:cubicBezTo>
                  <a:cubicBezTo>
                    <a:pt x="17" y="103"/>
                    <a:pt x="17" y="103"/>
                    <a:pt x="17" y="103"/>
                  </a:cubicBezTo>
                  <a:cubicBezTo>
                    <a:pt x="17" y="103"/>
                    <a:pt x="18" y="103"/>
                    <a:pt x="18" y="102"/>
                  </a:cubicBezTo>
                  <a:cubicBezTo>
                    <a:pt x="18" y="102"/>
                    <a:pt x="18" y="102"/>
                    <a:pt x="18" y="102"/>
                  </a:cubicBezTo>
                  <a:cubicBezTo>
                    <a:pt x="18" y="101"/>
                    <a:pt x="18" y="101"/>
                    <a:pt x="18" y="101"/>
                  </a:cubicBezTo>
                  <a:lnTo>
                    <a:pt x="19" y="101"/>
                  </a:lnTo>
                  <a:close/>
                  <a:moveTo>
                    <a:pt x="76" y="45"/>
                  </a:moveTo>
                  <a:cubicBezTo>
                    <a:pt x="77" y="43"/>
                    <a:pt x="77" y="43"/>
                    <a:pt x="77" y="43"/>
                  </a:cubicBezTo>
                  <a:cubicBezTo>
                    <a:pt x="77" y="44"/>
                    <a:pt x="79" y="42"/>
                    <a:pt x="77" y="43"/>
                  </a:cubicBezTo>
                  <a:cubicBezTo>
                    <a:pt x="77" y="43"/>
                    <a:pt x="76" y="44"/>
                    <a:pt x="76" y="45"/>
                  </a:cubicBezTo>
                  <a:close/>
                  <a:moveTo>
                    <a:pt x="52" y="119"/>
                  </a:moveTo>
                  <a:cubicBezTo>
                    <a:pt x="52" y="119"/>
                    <a:pt x="52" y="119"/>
                    <a:pt x="52" y="119"/>
                  </a:cubicBezTo>
                  <a:cubicBezTo>
                    <a:pt x="51" y="120"/>
                    <a:pt x="50" y="120"/>
                    <a:pt x="50" y="121"/>
                  </a:cubicBezTo>
                  <a:cubicBezTo>
                    <a:pt x="50" y="121"/>
                    <a:pt x="51" y="120"/>
                    <a:pt x="52" y="119"/>
                  </a:cubicBezTo>
                  <a:close/>
                  <a:moveTo>
                    <a:pt x="26" y="67"/>
                  </a:moveTo>
                  <a:cubicBezTo>
                    <a:pt x="26" y="68"/>
                    <a:pt x="26" y="68"/>
                    <a:pt x="26" y="68"/>
                  </a:cubicBezTo>
                  <a:cubicBezTo>
                    <a:pt x="25" y="69"/>
                    <a:pt x="25" y="69"/>
                    <a:pt x="25" y="69"/>
                  </a:cubicBezTo>
                  <a:cubicBezTo>
                    <a:pt x="25" y="69"/>
                    <a:pt x="24" y="69"/>
                    <a:pt x="24" y="70"/>
                  </a:cubicBezTo>
                  <a:cubicBezTo>
                    <a:pt x="24" y="71"/>
                    <a:pt x="24" y="71"/>
                    <a:pt x="24" y="71"/>
                  </a:cubicBezTo>
                  <a:cubicBezTo>
                    <a:pt x="24" y="71"/>
                    <a:pt x="24" y="70"/>
                    <a:pt x="24" y="70"/>
                  </a:cubicBezTo>
                  <a:cubicBezTo>
                    <a:pt x="25" y="70"/>
                    <a:pt x="25" y="69"/>
                    <a:pt x="25" y="69"/>
                  </a:cubicBezTo>
                  <a:cubicBezTo>
                    <a:pt x="26" y="68"/>
                    <a:pt x="26" y="68"/>
                    <a:pt x="26" y="68"/>
                  </a:cubicBezTo>
                  <a:lnTo>
                    <a:pt x="26" y="67"/>
                  </a:lnTo>
                  <a:close/>
                  <a:moveTo>
                    <a:pt x="79" y="23"/>
                  </a:moveTo>
                  <a:cubicBezTo>
                    <a:pt x="79" y="23"/>
                    <a:pt x="78" y="23"/>
                    <a:pt x="78" y="24"/>
                  </a:cubicBezTo>
                  <a:cubicBezTo>
                    <a:pt x="78" y="24"/>
                    <a:pt x="77" y="24"/>
                    <a:pt x="77" y="25"/>
                  </a:cubicBezTo>
                  <a:cubicBezTo>
                    <a:pt x="77" y="26"/>
                    <a:pt x="77" y="26"/>
                    <a:pt x="77" y="26"/>
                  </a:cubicBezTo>
                  <a:cubicBezTo>
                    <a:pt x="77" y="26"/>
                    <a:pt x="77" y="26"/>
                    <a:pt x="77" y="26"/>
                  </a:cubicBezTo>
                  <a:cubicBezTo>
                    <a:pt x="77" y="26"/>
                    <a:pt x="77" y="26"/>
                    <a:pt x="77" y="26"/>
                  </a:cubicBezTo>
                  <a:cubicBezTo>
                    <a:pt x="77" y="25"/>
                    <a:pt x="77" y="25"/>
                    <a:pt x="77" y="25"/>
                  </a:cubicBezTo>
                  <a:cubicBezTo>
                    <a:pt x="78" y="25"/>
                    <a:pt x="78" y="25"/>
                    <a:pt x="78" y="24"/>
                  </a:cubicBezTo>
                  <a:cubicBezTo>
                    <a:pt x="79" y="24"/>
                    <a:pt x="79" y="23"/>
                    <a:pt x="79" y="23"/>
                  </a:cubicBezTo>
                  <a:close/>
                  <a:moveTo>
                    <a:pt x="25" y="90"/>
                  </a:moveTo>
                  <a:cubicBezTo>
                    <a:pt x="26" y="89"/>
                    <a:pt x="27" y="89"/>
                    <a:pt x="27" y="87"/>
                  </a:cubicBezTo>
                  <a:cubicBezTo>
                    <a:pt x="26" y="87"/>
                    <a:pt x="26" y="89"/>
                    <a:pt x="25" y="90"/>
                  </a:cubicBezTo>
                  <a:cubicBezTo>
                    <a:pt x="25" y="90"/>
                    <a:pt x="25" y="90"/>
                    <a:pt x="25" y="90"/>
                  </a:cubicBezTo>
                  <a:close/>
                  <a:moveTo>
                    <a:pt x="79" y="34"/>
                  </a:moveTo>
                  <a:cubicBezTo>
                    <a:pt x="78" y="34"/>
                    <a:pt x="78" y="34"/>
                    <a:pt x="78" y="34"/>
                  </a:cubicBezTo>
                  <a:cubicBezTo>
                    <a:pt x="78" y="35"/>
                    <a:pt x="78" y="35"/>
                    <a:pt x="78" y="35"/>
                  </a:cubicBezTo>
                  <a:cubicBezTo>
                    <a:pt x="77" y="36"/>
                    <a:pt x="77" y="36"/>
                    <a:pt x="77" y="36"/>
                  </a:cubicBezTo>
                  <a:cubicBezTo>
                    <a:pt x="77" y="36"/>
                    <a:pt x="77" y="36"/>
                    <a:pt x="77" y="37"/>
                  </a:cubicBezTo>
                  <a:cubicBezTo>
                    <a:pt x="76" y="37"/>
                    <a:pt x="76" y="38"/>
                    <a:pt x="76" y="38"/>
                  </a:cubicBezTo>
                  <a:cubicBezTo>
                    <a:pt x="77" y="38"/>
                    <a:pt x="77" y="37"/>
                    <a:pt x="77" y="37"/>
                  </a:cubicBezTo>
                  <a:cubicBezTo>
                    <a:pt x="77" y="36"/>
                    <a:pt x="77" y="36"/>
                    <a:pt x="77" y="36"/>
                  </a:cubicBezTo>
                  <a:cubicBezTo>
                    <a:pt x="78" y="35"/>
                    <a:pt x="78" y="35"/>
                    <a:pt x="78" y="35"/>
                  </a:cubicBezTo>
                  <a:cubicBezTo>
                    <a:pt x="78" y="34"/>
                    <a:pt x="78" y="34"/>
                    <a:pt x="78" y="34"/>
                  </a:cubicBezTo>
                  <a:lnTo>
                    <a:pt x="79" y="34"/>
                  </a:lnTo>
                  <a:close/>
                  <a:moveTo>
                    <a:pt x="49" y="123"/>
                  </a:moveTo>
                  <a:cubicBezTo>
                    <a:pt x="48" y="123"/>
                    <a:pt x="46" y="123"/>
                    <a:pt x="46" y="124"/>
                  </a:cubicBezTo>
                  <a:cubicBezTo>
                    <a:pt x="48" y="124"/>
                    <a:pt x="50" y="124"/>
                    <a:pt x="49" y="123"/>
                  </a:cubicBezTo>
                  <a:close/>
                  <a:moveTo>
                    <a:pt x="25" y="82"/>
                  </a:moveTo>
                  <a:cubicBezTo>
                    <a:pt x="25" y="83"/>
                    <a:pt x="24" y="83"/>
                    <a:pt x="24" y="84"/>
                  </a:cubicBezTo>
                  <a:cubicBezTo>
                    <a:pt x="24" y="85"/>
                    <a:pt x="24" y="85"/>
                    <a:pt x="24" y="85"/>
                  </a:cubicBezTo>
                  <a:cubicBezTo>
                    <a:pt x="24" y="85"/>
                    <a:pt x="24" y="85"/>
                    <a:pt x="24" y="85"/>
                  </a:cubicBezTo>
                  <a:cubicBezTo>
                    <a:pt x="23" y="85"/>
                    <a:pt x="23" y="86"/>
                    <a:pt x="23" y="86"/>
                  </a:cubicBezTo>
                  <a:cubicBezTo>
                    <a:pt x="23" y="87"/>
                    <a:pt x="23" y="87"/>
                    <a:pt x="23" y="87"/>
                  </a:cubicBezTo>
                  <a:cubicBezTo>
                    <a:pt x="23" y="86"/>
                    <a:pt x="23" y="86"/>
                    <a:pt x="23" y="86"/>
                  </a:cubicBezTo>
                  <a:cubicBezTo>
                    <a:pt x="23" y="86"/>
                    <a:pt x="24" y="86"/>
                    <a:pt x="24" y="85"/>
                  </a:cubicBezTo>
                  <a:cubicBezTo>
                    <a:pt x="24" y="85"/>
                    <a:pt x="24" y="85"/>
                    <a:pt x="24" y="85"/>
                  </a:cubicBezTo>
                  <a:cubicBezTo>
                    <a:pt x="24" y="84"/>
                    <a:pt x="24" y="84"/>
                    <a:pt x="24" y="84"/>
                  </a:cubicBezTo>
                  <a:cubicBezTo>
                    <a:pt x="25" y="84"/>
                    <a:pt x="25" y="83"/>
                    <a:pt x="25" y="82"/>
                  </a:cubicBezTo>
                  <a:close/>
                  <a:moveTo>
                    <a:pt x="81" y="34"/>
                  </a:moveTo>
                  <a:cubicBezTo>
                    <a:pt x="82" y="33"/>
                    <a:pt x="83" y="32"/>
                    <a:pt x="83" y="31"/>
                  </a:cubicBezTo>
                  <a:cubicBezTo>
                    <a:pt x="84" y="30"/>
                    <a:pt x="83" y="31"/>
                    <a:pt x="83" y="31"/>
                  </a:cubicBezTo>
                  <a:cubicBezTo>
                    <a:pt x="82" y="32"/>
                    <a:pt x="82" y="33"/>
                    <a:pt x="81" y="34"/>
                  </a:cubicBezTo>
                  <a:close/>
                  <a:moveTo>
                    <a:pt x="25" y="82"/>
                  </a:moveTo>
                  <a:cubicBezTo>
                    <a:pt x="27" y="82"/>
                    <a:pt x="27" y="81"/>
                    <a:pt x="27" y="79"/>
                  </a:cubicBezTo>
                  <a:cubicBezTo>
                    <a:pt x="27" y="78"/>
                    <a:pt x="26" y="81"/>
                    <a:pt x="26" y="82"/>
                  </a:cubicBezTo>
                  <a:cubicBezTo>
                    <a:pt x="26" y="82"/>
                    <a:pt x="25" y="82"/>
                    <a:pt x="25" y="82"/>
                  </a:cubicBezTo>
                  <a:close/>
                  <a:moveTo>
                    <a:pt x="33" y="45"/>
                  </a:moveTo>
                  <a:cubicBezTo>
                    <a:pt x="33" y="44"/>
                    <a:pt x="34" y="42"/>
                    <a:pt x="33" y="42"/>
                  </a:cubicBezTo>
                  <a:cubicBezTo>
                    <a:pt x="32" y="42"/>
                    <a:pt x="32" y="43"/>
                    <a:pt x="32" y="44"/>
                  </a:cubicBezTo>
                  <a:cubicBezTo>
                    <a:pt x="32" y="44"/>
                    <a:pt x="32" y="45"/>
                    <a:pt x="33" y="45"/>
                  </a:cubicBezTo>
                  <a:close/>
                  <a:moveTo>
                    <a:pt x="41" y="125"/>
                  </a:moveTo>
                  <a:cubicBezTo>
                    <a:pt x="42" y="123"/>
                    <a:pt x="42" y="123"/>
                    <a:pt x="42" y="123"/>
                  </a:cubicBezTo>
                  <a:cubicBezTo>
                    <a:pt x="41" y="124"/>
                    <a:pt x="39" y="124"/>
                    <a:pt x="38" y="125"/>
                  </a:cubicBezTo>
                  <a:cubicBezTo>
                    <a:pt x="39" y="125"/>
                    <a:pt x="40" y="125"/>
                    <a:pt x="41" y="125"/>
                  </a:cubicBezTo>
                  <a:close/>
                  <a:moveTo>
                    <a:pt x="26" y="71"/>
                  </a:moveTo>
                  <a:cubicBezTo>
                    <a:pt x="25" y="72"/>
                    <a:pt x="25" y="72"/>
                    <a:pt x="25" y="72"/>
                  </a:cubicBezTo>
                  <a:cubicBezTo>
                    <a:pt x="25" y="72"/>
                    <a:pt x="25" y="72"/>
                    <a:pt x="25" y="72"/>
                  </a:cubicBezTo>
                  <a:cubicBezTo>
                    <a:pt x="25" y="73"/>
                    <a:pt x="24" y="73"/>
                    <a:pt x="24" y="73"/>
                  </a:cubicBezTo>
                  <a:cubicBezTo>
                    <a:pt x="24" y="74"/>
                    <a:pt x="24" y="74"/>
                    <a:pt x="24" y="74"/>
                  </a:cubicBezTo>
                  <a:cubicBezTo>
                    <a:pt x="24" y="75"/>
                    <a:pt x="24" y="75"/>
                    <a:pt x="24" y="75"/>
                  </a:cubicBezTo>
                  <a:cubicBezTo>
                    <a:pt x="23" y="75"/>
                    <a:pt x="23" y="76"/>
                    <a:pt x="23" y="76"/>
                  </a:cubicBezTo>
                  <a:cubicBezTo>
                    <a:pt x="22" y="77"/>
                    <a:pt x="22" y="77"/>
                    <a:pt x="22" y="77"/>
                  </a:cubicBezTo>
                  <a:cubicBezTo>
                    <a:pt x="22" y="77"/>
                    <a:pt x="22" y="77"/>
                    <a:pt x="22" y="77"/>
                  </a:cubicBezTo>
                  <a:cubicBezTo>
                    <a:pt x="21" y="78"/>
                    <a:pt x="21" y="78"/>
                    <a:pt x="21" y="78"/>
                  </a:cubicBezTo>
                  <a:cubicBezTo>
                    <a:pt x="22" y="77"/>
                    <a:pt x="22" y="77"/>
                    <a:pt x="22" y="77"/>
                  </a:cubicBezTo>
                  <a:cubicBezTo>
                    <a:pt x="22" y="77"/>
                    <a:pt x="22" y="77"/>
                    <a:pt x="22" y="77"/>
                  </a:cubicBezTo>
                  <a:cubicBezTo>
                    <a:pt x="23" y="76"/>
                    <a:pt x="23" y="76"/>
                    <a:pt x="23" y="76"/>
                  </a:cubicBezTo>
                  <a:cubicBezTo>
                    <a:pt x="23" y="76"/>
                    <a:pt x="24" y="75"/>
                    <a:pt x="24" y="75"/>
                  </a:cubicBezTo>
                  <a:cubicBezTo>
                    <a:pt x="24" y="74"/>
                    <a:pt x="24" y="74"/>
                    <a:pt x="24" y="74"/>
                  </a:cubicBezTo>
                  <a:cubicBezTo>
                    <a:pt x="24" y="73"/>
                    <a:pt x="24" y="73"/>
                    <a:pt x="24" y="73"/>
                  </a:cubicBezTo>
                  <a:cubicBezTo>
                    <a:pt x="25" y="73"/>
                    <a:pt x="25" y="73"/>
                    <a:pt x="25" y="72"/>
                  </a:cubicBezTo>
                  <a:cubicBezTo>
                    <a:pt x="25" y="72"/>
                    <a:pt x="25" y="72"/>
                    <a:pt x="25" y="72"/>
                  </a:cubicBezTo>
                  <a:lnTo>
                    <a:pt x="26" y="71"/>
                  </a:lnTo>
                  <a:close/>
                  <a:moveTo>
                    <a:pt x="24" y="80"/>
                  </a:moveTo>
                  <a:cubicBezTo>
                    <a:pt x="24" y="80"/>
                    <a:pt x="23" y="81"/>
                    <a:pt x="23" y="81"/>
                  </a:cubicBezTo>
                  <a:cubicBezTo>
                    <a:pt x="22" y="82"/>
                    <a:pt x="22" y="83"/>
                    <a:pt x="22" y="84"/>
                  </a:cubicBezTo>
                  <a:cubicBezTo>
                    <a:pt x="21" y="84"/>
                    <a:pt x="20" y="85"/>
                    <a:pt x="21" y="86"/>
                  </a:cubicBezTo>
                  <a:cubicBezTo>
                    <a:pt x="22" y="84"/>
                    <a:pt x="22" y="84"/>
                    <a:pt x="22" y="84"/>
                  </a:cubicBezTo>
                  <a:cubicBezTo>
                    <a:pt x="23" y="83"/>
                    <a:pt x="23" y="82"/>
                    <a:pt x="23" y="81"/>
                  </a:cubicBezTo>
                  <a:lnTo>
                    <a:pt x="24" y="80"/>
                  </a:lnTo>
                  <a:close/>
                  <a:moveTo>
                    <a:pt x="114" y="12"/>
                  </a:moveTo>
                  <a:cubicBezTo>
                    <a:pt x="117" y="9"/>
                    <a:pt x="117" y="9"/>
                    <a:pt x="117" y="9"/>
                  </a:cubicBezTo>
                  <a:cubicBezTo>
                    <a:pt x="116" y="9"/>
                    <a:pt x="115" y="9"/>
                    <a:pt x="115" y="10"/>
                  </a:cubicBezTo>
                  <a:cubicBezTo>
                    <a:pt x="114" y="10"/>
                    <a:pt x="114" y="11"/>
                    <a:pt x="114" y="12"/>
                  </a:cubicBezTo>
                  <a:close/>
                  <a:moveTo>
                    <a:pt x="15" y="95"/>
                  </a:moveTo>
                  <a:cubicBezTo>
                    <a:pt x="16" y="94"/>
                    <a:pt x="18" y="92"/>
                    <a:pt x="17" y="90"/>
                  </a:cubicBezTo>
                  <a:cubicBezTo>
                    <a:pt x="17" y="92"/>
                    <a:pt x="15" y="93"/>
                    <a:pt x="15" y="95"/>
                  </a:cubicBezTo>
                  <a:close/>
                  <a:moveTo>
                    <a:pt x="74" y="120"/>
                  </a:moveTo>
                  <a:cubicBezTo>
                    <a:pt x="76" y="118"/>
                    <a:pt x="77" y="116"/>
                    <a:pt x="78" y="115"/>
                  </a:cubicBezTo>
                  <a:cubicBezTo>
                    <a:pt x="79" y="115"/>
                    <a:pt x="79" y="114"/>
                    <a:pt x="79" y="113"/>
                  </a:cubicBezTo>
                  <a:cubicBezTo>
                    <a:pt x="77" y="115"/>
                    <a:pt x="75" y="118"/>
                    <a:pt x="74" y="120"/>
                  </a:cubicBezTo>
                  <a:close/>
                  <a:moveTo>
                    <a:pt x="108" y="178"/>
                  </a:moveTo>
                  <a:cubicBezTo>
                    <a:pt x="109" y="177"/>
                    <a:pt x="109" y="176"/>
                    <a:pt x="109" y="175"/>
                  </a:cubicBezTo>
                  <a:cubicBezTo>
                    <a:pt x="110" y="175"/>
                    <a:pt x="111" y="173"/>
                    <a:pt x="110" y="174"/>
                  </a:cubicBezTo>
                  <a:cubicBezTo>
                    <a:pt x="109" y="175"/>
                    <a:pt x="107" y="176"/>
                    <a:pt x="107" y="178"/>
                  </a:cubicBezTo>
                  <a:cubicBezTo>
                    <a:pt x="107" y="178"/>
                    <a:pt x="108" y="178"/>
                    <a:pt x="108" y="178"/>
                  </a:cubicBezTo>
                  <a:close/>
                  <a:moveTo>
                    <a:pt x="34" y="30"/>
                  </a:moveTo>
                  <a:cubicBezTo>
                    <a:pt x="34" y="30"/>
                    <a:pt x="34" y="30"/>
                    <a:pt x="34" y="30"/>
                  </a:cubicBezTo>
                  <a:cubicBezTo>
                    <a:pt x="33" y="31"/>
                    <a:pt x="33" y="31"/>
                    <a:pt x="33" y="31"/>
                  </a:cubicBezTo>
                  <a:cubicBezTo>
                    <a:pt x="33" y="31"/>
                    <a:pt x="33" y="31"/>
                    <a:pt x="33" y="31"/>
                  </a:cubicBezTo>
                  <a:cubicBezTo>
                    <a:pt x="32" y="32"/>
                    <a:pt x="32" y="32"/>
                    <a:pt x="31" y="33"/>
                  </a:cubicBezTo>
                  <a:cubicBezTo>
                    <a:pt x="31" y="34"/>
                    <a:pt x="31" y="34"/>
                    <a:pt x="31" y="34"/>
                  </a:cubicBezTo>
                  <a:cubicBezTo>
                    <a:pt x="31" y="34"/>
                    <a:pt x="30" y="34"/>
                    <a:pt x="30" y="35"/>
                  </a:cubicBezTo>
                  <a:cubicBezTo>
                    <a:pt x="30" y="35"/>
                    <a:pt x="30" y="35"/>
                    <a:pt x="30" y="35"/>
                  </a:cubicBezTo>
                  <a:cubicBezTo>
                    <a:pt x="29" y="35"/>
                    <a:pt x="29" y="36"/>
                    <a:pt x="29" y="37"/>
                  </a:cubicBezTo>
                  <a:cubicBezTo>
                    <a:pt x="29" y="38"/>
                    <a:pt x="29" y="38"/>
                    <a:pt x="29" y="38"/>
                  </a:cubicBezTo>
                  <a:cubicBezTo>
                    <a:pt x="28" y="38"/>
                    <a:pt x="28" y="38"/>
                    <a:pt x="28" y="38"/>
                  </a:cubicBezTo>
                  <a:cubicBezTo>
                    <a:pt x="28" y="39"/>
                    <a:pt x="28" y="39"/>
                    <a:pt x="28" y="39"/>
                  </a:cubicBezTo>
                  <a:cubicBezTo>
                    <a:pt x="27" y="39"/>
                    <a:pt x="27" y="39"/>
                    <a:pt x="27" y="39"/>
                  </a:cubicBezTo>
                  <a:cubicBezTo>
                    <a:pt x="27" y="40"/>
                    <a:pt x="27" y="40"/>
                    <a:pt x="27" y="40"/>
                  </a:cubicBezTo>
                  <a:cubicBezTo>
                    <a:pt x="27" y="39"/>
                    <a:pt x="27" y="39"/>
                    <a:pt x="27" y="39"/>
                  </a:cubicBezTo>
                  <a:cubicBezTo>
                    <a:pt x="28" y="39"/>
                    <a:pt x="28" y="39"/>
                    <a:pt x="28" y="39"/>
                  </a:cubicBezTo>
                  <a:cubicBezTo>
                    <a:pt x="28" y="38"/>
                    <a:pt x="28" y="38"/>
                    <a:pt x="28" y="38"/>
                  </a:cubicBezTo>
                  <a:cubicBezTo>
                    <a:pt x="29" y="38"/>
                    <a:pt x="29" y="38"/>
                    <a:pt x="29" y="38"/>
                  </a:cubicBezTo>
                  <a:cubicBezTo>
                    <a:pt x="29" y="37"/>
                    <a:pt x="29" y="37"/>
                    <a:pt x="29" y="37"/>
                  </a:cubicBezTo>
                  <a:cubicBezTo>
                    <a:pt x="30" y="37"/>
                    <a:pt x="30" y="36"/>
                    <a:pt x="30" y="35"/>
                  </a:cubicBezTo>
                  <a:cubicBezTo>
                    <a:pt x="30" y="35"/>
                    <a:pt x="30" y="35"/>
                    <a:pt x="30" y="35"/>
                  </a:cubicBezTo>
                  <a:cubicBezTo>
                    <a:pt x="31" y="35"/>
                    <a:pt x="31" y="34"/>
                    <a:pt x="31" y="34"/>
                  </a:cubicBezTo>
                  <a:cubicBezTo>
                    <a:pt x="31" y="33"/>
                    <a:pt x="31" y="33"/>
                    <a:pt x="31" y="33"/>
                  </a:cubicBezTo>
                  <a:cubicBezTo>
                    <a:pt x="32" y="33"/>
                    <a:pt x="33" y="32"/>
                    <a:pt x="33" y="31"/>
                  </a:cubicBezTo>
                  <a:cubicBezTo>
                    <a:pt x="33" y="31"/>
                    <a:pt x="33" y="31"/>
                    <a:pt x="33" y="31"/>
                  </a:cubicBezTo>
                  <a:cubicBezTo>
                    <a:pt x="34" y="30"/>
                    <a:pt x="34" y="30"/>
                    <a:pt x="34" y="30"/>
                  </a:cubicBezTo>
                  <a:close/>
                  <a:moveTo>
                    <a:pt x="26" y="67"/>
                  </a:moveTo>
                  <a:cubicBezTo>
                    <a:pt x="27" y="66"/>
                    <a:pt x="29" y="65"/>
                    <a:pt x="29" y="64"/>
                  </a:cubicBezTo>
                  <a:cubicBezTo>
                    <a:pt x="30" y="63"/>
                    <a:pt x="30" y="62"/>
                    <a:pt x="29" y="62"/>
                  </a:cubicBezTo>
                  <a:cubicBezTo>
                    <a:pt x="28" y="64"/>
                    <a:pt x="27" y="65"/>
                    <a:pt x="26" y="67"/>
                  </a:cubicBezTo>
                  <a:close/>
                  <a:moveTo>
                    <a:pt x="111" y="168"/>
                  </a:moveTo>
                  <a:cubicBezTo>
                    <a:pt x="113" y="167"/>
                    <a:pt x="114" y="164"/>
                    <a:pt x="115" y="163"/>
                  </a:cubicBezTo>
                  <a:cubicBezTo>
                    <a:pt x="116" y="162"/>
                    <a:pt x="114" y="163"/>
                    <a:pt x="114" y="163"/>
                  </a:cubicBezTo>
                  <a:cubicBezTo>
                    <a:pt x="113" y="164"/>
                    <a:pt x="112" y="166"/>
                    <a:pt x="111" y="168"/>
                  </a:cubicBezTo>
                  <a:cubicBezTo>
                    <a:pt x="111" y="167"/>
                    <a:pt x="110" y="170"/>
                    <a:pt x="111" y="168"/>
                  </a:cubicBezTo>
                  <a:close/>
                  <a:moveTo>
                    <a:pt x="103" y="178"/>
                  </a:moveTo>
                  <a:cubicBezTo>
                    <a:pt x="105" y="177"/>
                    <a:pt x="105" y="175"/>
                    <a:pt x="106" y="173"/>
                  </a:cubicBezTo>
                  <a:cubicBezTo>
                    <a:pt x="101" y="179"/>
                    <a:pt x="101" y="179"/>
                    <a:pt x="101" y="179"/>
                  </a:cubicBezTo>
                  <a:cubicBezTo>
                    <a:pt x="102" y="178"/>
                    <a:pt x="103" y="178"/>
                    <a:pt x="103" y="178"/>
                  </a:cubicBezTo>
                  <a:close/>
                  <a:moveTo>
                    <a:pt x="21" y="105"/>
                  </a:moveTo>
                  <a:cubicBezTo>
                    <a:pt x="20" y="106"/>
                    <a:pt x="20" y="106"/>
                    <a:pt x="20" y="106"/>
                  </a:cubicBezTo>
                  <a:cubicBezTo>
                    <a:pt x="19" y="106"/>
                    <a:pt x="19" y="107"/>
                    <a:pt x="19" y="109"/>
                  </a:cubicBezTo>
                  <a:cubicBezTo>
                    <a:pt x="18" y="109"/>
                    <a:pt x="17" y="110"/>
                    <a:pt x="17" y="111"/>
                  </a:cubicBezTo>
                  <a:cubicBezTo>
                    <a:pt x="17" y="112"/>
                    <a:pt x="15" y="113"/>
                    <a:pt x="16" y="114"/>
                  </a:cubicBezTo>
                  <a:cubicBezTo>
                    <a:pt x="17" y="112"/>
                    <a:pt x="19" y="111"/>
                    <a:pt x="19" y="109"/>
                  </a:cubicBezTo>
                  <a:cubicBezTo>
                    <a:pt x="20" y="108"/>
                    <a:pt x="20" y="107"/>
                    <a:pt x="20" y="106"/>
                  </a:cubicBezTo>
                  <a:lnTo>
                    <a:pt x="21" y="105"/>
                  </a:lnTo>
                  <a:close/>
                  <a:moveTo>
                    <a:pt x="79" y="30"/>
                  </a:moveTo>
                  <a:cubicBezTo>
                    <a:pt x="84" y="22"/>
                    <a:pt x="84" y="22"/>
                    <a:pt x="84" y="22"/>
                  </a:cubicBezTo>
                  <a:cubicBezTo>
                    <a:pt x="85" y="22"/>
                    <a:pt x="84" y="21"/>
                    <a:pt x="84" y="21"/>
                  </a:cubicBezTo>
                  <a:lnTo>
                    <a:pt x="79" y="30"/>
                  </a:lnTo>
                  <a:close/>
                  <a:moveTo>
                    <a:pt x="112" y="19"/>
                  </a:moveTo>
                  <a:cubicBezTo>
                    <a:pt x="114" y="18"/>
                    <a:pt x="116" y="15"/>
                    <a:pt x="118" y="14"/>
                  </a:cubicBezTo>
                  <a:cubicBezTo>
                    <a:pt x="119" y="13"/>
                    <a:pt x="118" y="12"/>
                    <a:pt x="118" y="11"/>
                  </a:cubicBezTo>
                  <a:cubicBezTo>
                    <a:pt x="116" y="14"/>
                    <a:pt x="114" y="16"/>
                    <a:pt x="112" y="19"/>
                  </a:cubicBezTo>
                  <a:close/>
                  <a:moveTo>
                    <a:pt x="21" y="102"/>
                  </a:moveTo>
                  <a:cubicBezTo>
                    <a:pt x="22" y="101"/>
                    <a:pt x="23" y="98"/>
                    <a:pt x="25" y="97"/>
                  </a:cubicBezTo>
                  <a:cubicBezTo>
                    <a:pt x="26" y="97"/>
                    <a:pt x="26" y="94"/>
                    <a:pt x="26" y="93"/>
                  </a:cubicBezTo>
                  <a:lnTo>
                    <a:pt x="21" y="102"/>
                  </a:lnTo>
                  <a:close/>
                  <a:moveTo>
                    <a:pt x="65" y="117"/>
                  </a:moveTo>
                  <a:cubicBezTo>
                    <a:pt x="63" y="118"/>
                    <a:pt x="61" y="120"/>
                    <a:pt x="60" y="122"/>
                  </a:cubicBezTo>
                  <a:cubicBezTo>
                    <a:pt x="59" y="122"/>
                    <a:pt x="60" y="123"/>
                    <a:pt x="60" y="124"/>
                  </a:cubicBezTo>
                  <a:cubicBezTo>
                    <a:pt x="62" y="122"/>
                    <a:pt x="64" y="119"/>
                    <a:pt x="65" y="117"/>
                  </a:cubicBezTo>
                  <a:close/>
                  <a:moveTo>
                    <a:pt x="80" y="56"/>
                  </a:moveTo>
                  <a:cubicBezTo>
                    <a:pt x="80" y="56"/>
                    <a:pt x="81" y="56"/>
                    <a:pt x="81" y="56"/>
                  </a:cubicBezTo>
                  <a:cubicBezTo>
                    <a:pt x="84" y="50"/>
                    <a:pt x="84" y="50"/>
                    <a:pt x="84" y="50"/>
                  </a:cubicBezTo>
                  <a:cubicBezTo>
                    <a:pt x="84" y="50"/>
                    <a:pt x="83" y="47"/>
                    <a:pt x="83" y="48"/>
                  </a:cubicBezTo>
                  <a:cubicBezTo>
                    <a:pt x="79" y="56"/>
                    <a:pt x="79" y="56"/>
                    <a:pt x="79" y="56"/>
                  </a:cubicBezTo>
                  <a:cubicBezTo>
                    <a:pt x="79" y="56"/>
                    <a:pt x="79" y="57"/>
                    <a:pt x="80" y="56"/>
                  </a:cubicBezTo>
                  <a:close/>
                  <a:moveTo>
                    <a:pt x="129" y="107"/>
                  </a:moveTo>
                  <a:cubicBezTo>
                    <a:pt x="129" y="106"/>
                    <a:pt x="131" y="105"/>
                    <a:pt x="131" y="104"/>
                  </a:cubicBezTo>
                  <a:cubicBezTo>
                    <a:pt x="131" y="103"/>
                    <a:pt x="132" y="101"/>
                    <a:pt x="131" y="102"/>
                  </a:cubicBezTo>
                  <a:cubicBezTo>
                    <a:pt x="127" y="108"/>
                    <a:pt x="127" y="108"/>
                    <a:pt x="127" y="108"/>
                  </a:cubicBezTo>
                  <a:cubicBezTo>
                    <a:pt x="127" y="108"/>
                    <a:pt x="126" y="109"/>
                    <a:pt x="127" y="109"/>
                  </a:cubicBezTo>
                  <a:cubicBezTo>
                    <a:pt x="128" y="109"/>
                    <a:pt x="130" y="109"/>
                    <a:pt x="129" y="107"/>
                  </a:cubicBezTo>
                  <a:close/>
                  <a:moveTo>
                    <a:pt x="76" y="151"/>
                  </a:moveTo>
                  <a:cubicBezTo>
                    <a:pt x="72" y="156"/>
                    <a:pt x="72" y="156"/>
                    <a:pt x="72" y="156"/>
                  </a:cubicBezTo>
                  <a:cubicBezTo>
                    <a:pt x="71" y="157"/>
                    <a:pt x="71" y="159"/>
                    <a:pt x="72" y="161"/>
                  </a:cubicBezTo>
                  <a:lnTo>
                    <a:pt x="76" y="151"/>
                  </a:lnTo>
                  <a:close/>
                  <a:moveTo>
                    <a:pt x="99" y="177"/>
                  </a:moveTo>
                  <a:cubicBezTo>
                    <a:pt x="100" y="176"/>
                    <a:pt x="100" y="175"/>
                    <a:pt x="100" y="174"/>
                  </a:cubicBezTo>
                  <a:cubicBezTo>
                    <a:pt x="100" y="174"/>
                    <a:pt x="102" y="171"/>
                    <a:pt x="101" y="172"/>
                  </a:cubicBezTo>
                  <a:cubicBezTo>
                    <a:pt x="95" y="180"/>
                    <a:pt x="95" y="180"/>
                    <a:pt x="95" y="180"/>
                  </a:cubicBezTo>
                  <a:cubicBezTo>
                    <a:pt x="97" y="179"/>
                    <a:pt x="98" y="178"/>
                    <a:pt x="100" y="179"/>
                  </a:cubicBezTo>
                  <a:cubicBezTo>
                    <a:pt x="100" y="179"/>
                    <a:pt x="99" y="178"/>
                    <a:pt x="99" y="177"/>
                  </a:cubicBezTo>
                  <a:close/>
                  <a:moveTo>
                    <a:pt x="75" y="162"/>
                  </a:moveTo>
                  <a:cubicBezTo>
                    <a:pt x="74" y="161"/>
                    <a:pt x="73" y="163"/>
                    <a:pt x="72" y="162"/>
                  </a:cubicBezTo>
                  <a:cubicBezTo>
                    <a:pt x="71" y="161"/>
                    <a:pt x="71" y="162"/>
                    <a:pt x="71" y="162"/>
                  </a:cubicBezTo>
                  <a:cubicBezTo>
                    <a:pt x="71" y="165"/>
                    <a:pt x="71" y="167"/>
                    <a:pt x="71" y="170"/>
                  </a:cubicBezTo>
                  <a:cubicBezTo>
                    <a:pt x="70" y="170"/>
                    <a:pt x="70" y="170"/>
                    <a:pt x="70" y="170"/>
                  </a:cubicBezTo>
                  <a:cubicBezTo>
                    <a:pt x="71" y="171"/>
                    <a:pt x="71" y="170"/>
                    <a:pt x="71" y="170"/>
                  </a:cubicBezTo>
                  <a:cubicBezTo>
                    <a:pt x="73" y="167"/>
                    <a:pt x="74" y="164"/>
                    <a:pt x="75" y="162"/>
                  </a:cubicBezTo>
                  <a:close/>
                  <a:moveTo>
                    <a:pt x="77" y="162"/>
                  </a:moveTo>
                  <a:cubicBezTo>
                    <a:pt x="79" y="160"/>
                    <a:pt x="81" y="157"/>
                    <a:pt x="82" y="155"/>
                  </a:cubicBezTo>
                  <a:cubicBezTo>
                    <a:pt x="83" y="154"/>
                    <a:pt x="83" y="152"/>
                    <a:pt x="83" y="151"/>
                  </a:cubicBezTo>
                  <a:cubicBezTo>
                    <a:pt x="80" y="155"/>
                    <a:pt x="79" y="158"/>
                    <a:pt x="77" y="162"/>
                  </a:cubicBezTo>
                  <a:cubicBezTo>
                    <a:pt x="77" y="162"/>
                    <a:pt x="77" y="162"/>
                    <a:pt x="77" y="162"/>
                  </a:cubicBezTo>
                  <a:close/>
                  <a:moveTo>
                    <a:pt x="22" y="53"/>
                  </a:moveTo>
                  <a:cubicBezTo>
                    <a:pt x="26" y="49"/>
                    <a:pt x="29" y="43"/>
                    <a:pt x="32" y="39"/>
                  </a:cubicBezTo>
                  <a:cubicBezTo>
                    <a:pt x="28" y="43"/>
                    <a:pt x="25" y="48"/>
                    <a:pt x="22" y="52"/>
                  </a:cubicBezTo>
                  <a:cubicBezTo>
                    <a:pt x="22" y="53"/>
                    <a:pt x="22" y="53"/>
                    <a:pt x="22" y="53"/>
                  </a:cubicBezTo>
                  <a:close/>
                  <a:moveTo>
                    <a:pt x="77" y="154"/>
                  </a:moveTo>
                  <a:cubicBezTo>
                    <a:pt x="79" y="151"/>
                    <a:pt x="82" y="149"/>
                    <a:pt x="83" y="146"/>
                  </a:cubicBezTo>
                  <a:cubicBezTo>
                    <a:pt x="83" y="145"/>
                    <a:pt x="83" y="143"/>
                    <a:pt x="83" y="142"/>
                  </a:cubicBezTo>
                  <a:lnTo>
                    <a:pt x="77" y="154"/>
                  </a:lnTo>
                  <a:close/>
                  <a:moveTo>
                    <a:pt x="71" y="180"/>
                  </a:moveTo>
                  <a:cubicBezTo>
                    <a:pt x="72" y="178"/>
                    <a:pt x="73" y="176"/>
                    <a:pt x="74" y="174"/>
                  </a:cubicBezTo>
                  <a:cubicBezTo>
                    <a:pt x="74" y="174"/>
                    <a:pt x="73" y="174"/>
                    <a:pt x="73" y="174"/>
                  </a:cubicBezTo>
                  <a:cubicBezTo>
                    <a:pt x="71" y="174"/>
                    <a:pt x="72" y="173"/>
                    <a:pt x="73" y="172"/>
                  </a:cubicBezTo>
                  <a:cubicBezTo>
                    <a:pt x="72" y="172"/>
                    <a:pt x="71" y="172"/>
                    <a:pt x="71" y="172"/>
                  </a:cubicBezTo>
                  <a:cubicBezTo>
                    <a:pt x="71" y="174"/>
                    <a:pt x="69" y="177"/>
                    <a:pt x="70" y="179"/>
                  </a:cubicBezTo>
                  <a:cubicBezTo>
                    <a:pt x="70" y="180"/>
                    <a:pt x="71" y="179"/>
                    <a:pt x="71" y="180"/>
                  </a:cubicBezTo>
                  <a:close/>
                  <a:moveTo>
                    <a:pt x="76" y="49"/>
                  </a:moveTo>
                  <a:cubicBezTo>
                    <a:pt x="79" y="46"/>
                    <a:pt x="81" y="43"/>
                    <a:pt x="83" y="40"/>
                  </a:cubicBezTo>
                  <a:cubicBezTo>
                    <a:pt x="84" y="40"/>
                    <a:pt x="84" y="38"/>
                    <a:pt x="83" y="37"/>
                  </a:cubicBezTo>
                  <a:cubicBezTo>
                    <a:pt x="81" y="41"/>
                    <a:pt x="79" y="45"/>
                    <a:pt x="76" y="49"/>
                  </a:cubicBezTo>
                  <a:close/>
                  <a:moveTo>
                    <a:pt x="104" y="173"/>
                  </a:moveTo>
                  <a:cubicBezTo>
                    <a:pt x="106" y="170"/>
                    <a:pt x="109" y="166"/>
                    <a:pt x="111" y="163"/>
                  </a:cubicBezTo>
                  <a:cubicBezTo>
                    <a:pt x="110" y="163"/>
                    <a:pt x="109" y="163"/>
                    <a:pt x="109" y="163"/>
                  </a:cubicBezTo>
                  <a:cubicBezTo>
                    <a:pt x="107" y="166"/>
                    <a:pt x="105" y="169"/>
                    <a:pt x="103" y="172"/>
                  </a:cubicBezTo>
                  <a:cubicBezTo>
                    <a:pt x="103" y="172"/>
                    <a:pt x="103" y="173"/>
                    <a:pt x="104" y="173"/>
                  </a:cubicBezTo>
                  <a:close/>
                  <a:moveTo>
                    <a:pt x="97" y="174"/>
                  </a:moveTo>
                  <a:cubicBezTo>
                    <a:pt x="106" y="163"/>
                    <a:pt x="106" y="163"/>
                    <a:pt x="106" y="163"/>
                  </a:cubicBezTo>
                  <a:cubicBezTo>
                    <a:pt x="101" y="163"/>
                    <a:pt x="101" y="163"/>
                    <a:pt x="101" y="163"/>
                  </a:cubicBezTo>
                  <a:cubicBezTo>
                    <a:pt x="100" y="167"/>
                    <a:pt x="99" y="170"/>
                    <a:pt x="97" y="174"/>
                  </a:cubicBezTo>
                  <a:cubicBezTo>
                    <a:pt x="97" y="174"/>
                    <a:pt x="96" y="176"/>
                    <a:pt x="97" y="174"/>
                  </a:cubicBezTo>
                  <a:close/>
                  <a:moveTo>
                    <a:pt x="21" y="68"/>
                  </a:moveTo>
                  <a:cubicBezTo>
                    <a:pt x="23" y="65"/>
                    <a:pt x="26" y="62"/>
                    <a:pt x="29" y="58"/>
                  </a:cubicBezTo>
                  <a:cubicBezTo>
                    <a:pt x="29" y="58"/>
                    <a:pt x="31" y="59"/>
                    <a:pt x="31" y="58"/>
                  </a:cubicBezTo>
                  <a:cubicBezTo>
                    <a:pt x="31" y="55"/>
                    <a:pt x="31" y="53"/>
                    <a:pt x="31" y="51"/>
                  </a:cubicBezTo>
                  <a:cubicBezTo>
                    <a:pt x="28" y="57"/>
                    <a:pt x="24" y="62"/>
                    <a:pt x="21" y="67"/>
                  </a:cubicBezTo>
                  <a:cubicBezTo>
                    <a:pt x="21" y="68"/>
                    <a:pt x="21" y="68"/>
                    <a:pt x="21" y="68"/>
                  </a:cubicBezTo>
                  <a:close/>
                  <a:moveTo>
                    <a:pt x="111" y="177"/>
                  </a:moveTo>
                  <a:cubicBezTo>
                    <a:pt x="115" y="172"/>
                    <a:pt x="119" y="167"/>
                    <a:pt x="122" y="161"/>
                  </a:cubicBezTo>
                  <a:cubicBezTo>
                    <a:pt x="117" y="162"/>
                    <a:pt x="116" y="166"/>
                    <a:pt x="115" y="169"/>
                  </a:cubicBezTo>
                  <a:cubicBezTo>
                    <a:pt x="114" y="172"/>
                    <a:pt x="112" y="174"/>
                    <a:pt x="111" y="177"/>
                  </a:cubicBezTo>
                  <a:close/>
                  <a:moveTo>
                    <a:pt x="14" y="123"/>
                  </a:moveTo>
                  <a:cubicBezTo>
                    <a:pt x="15" y="122"/>
                    <a:pt x="16" y="120"/>
                    <a:pt x="17" y="119"/>
                  </a:cubicBezTo>
                  <a:cubicBezTo>
                    <a:pt x="21" y="114"/>
                    <a:pt x="25" y="107"/>
                    <a:pt x="25" y="100"/>
                  </a:cubicBezTo>
                  <a:cubicBezTo>
                    <a:pt x="22" y="107"/>
                    <a:pt x="18" y="115"/>
                    <a:pt x="14" y="122"/>
                  </a:cubicBezTo>
                  <a:cubicBezTo>
                    <a:pt x="14" y="123"/>
                    <a:pt x="14" y="124"/>
                    <a:pt x="14" y="123"/>
                  </a:cubicBezTo>
                  <a:close/>
                  <a:moveTo>
                    <a:pt x="47" y="121"/>
                  </a:moveTo>
                  <a:cubicBezTo>
                    <a:pt x="55" y="111"/>
                    <a:pt x="55" y="111"/>
                    <a:pt x="55" y="111"/>
                  </a:cubicBezTo>
                  <a:cubicBezTo>
                    <a:pt x="57" y="110"/>
                    <a:pt x="59" y="108"/>
                    <a:pt x="60" y="105"/>
                  </a:cubicBezTo>
                  <a:cubicBezTo>
                    <a:pt x="58" y="106"/>
                    <a:pt x="56" y="106"/>
                    <a:pt x="55" y="107"/>
                  </a:cubicBezTo>
                  <a:cubicBezTo>
                    <a:pt x="52" y="111"/>
                    <a:pt x="49" y="116"/>
                    <a:pt x="45" y="121"/>
                  </a:cubicBezTo>
                  <a:cubicBezTo>
                    <a:pt x="45" y="121"/>
                    <a:pt x="46" y="121"/>
                    <a:pt x="47" y="121"/>
                  </a:cubicBezTo>
                  <a:close/>
                  <a:moveTo>
                    <a:pt x="72" y="117"/>
                  </a:moveTo>
                  <a:cubicBezTo>
                    <a:pt x="76" y="113"/>
                    <a:pt x="79" y="109"/>
                    <a:pt x="83" y="106"/>
                  </a:cubicBezTo>
                  <a:cubicBezTo>
                    <a:pt x="83" y="105"/>
                    <a:pt x="83" y="104"/>
                    <a:pt x="83" y="103"/>
                  </a:cubicBezTo>
                  <a:cubicBezTo>
                    <a:pt x="80" y="103"/>
                    <a:pt x="78" y="103"/>
                    <a:pt x="76" y="103"/>
                  </a:cubicBezTo>
                  <a:cubicBezTo>
                    <a:pt x="75" y="103"/>
                    <a:pt x="77" y="104"/>
                    <a:pt x="76" y="105"/>
                  </a:cubicBezTo>
                  <a:cubicBezTo>
                    <a:pt x="68" y="116"/>
                    <a:pt x="68" y="116"/>
                    <a:pt x="68" y="116"/>
                  </a:cubicBezTo>
                  <a:cubicBezTo>
                    <a:pt x="71" y="113"/>
                    <a:pt x="74" y="111"/>
                    <a:pt x="76" y="108"/>
                  </a:cubicBezTo>
                  <a:cubicBezTo>
                    <a:pt x="77" y="107"/>
                    <a:pt x="79" y="108"/>
                    <a:pt x="78" y="109"/>
                  </a:cubicBezTo>
                  <a:lnTo>
                    <a:pt x="72" y="117"/>
                  </a:lnTo>
                  <a:close/>
                  <a:moveTo>
                    <a:pt x="84" y="62"/>
                  </a:moveTo>
                  <a:cubicBezTo>
                    <a:pt x="84" y="59"/>
                    <a:pt x="84" y="56"/>
                    <a:pt x="84" y="53"/>
                  </a:cubicBezTo>
                  <a:cubicBezTo>
                    <a:pt x="79" y="63"/>
                    <a:pt x="79" y="63"/>
                    <a:pt x="79" y="63"/>
                  </a:cubicBezTo>
                  <a:cubicBezTo>
                    <a:pt x="78" y="62"/>
                    <a:pt x="78" y="61"/>
                    <a:pt x="79" y="61"/>
                  </a:cubicBezTo>
                  <a:cubicBezTo>
                    <a:pt x="80" y="59"/>
                    <a:pt x="77" y="59"/>
                    <a:pt x="77" y="58"/>
                  </a:cubicBezTo>
                  <a:cubicBezTo>
                    <a:pt x="78" y="53"/>
                    <a:pt x="81" y="49"/>
                    <a:pt x="83" y="45"/>
                  </a:cubicBezTo>
                  <a:cubicBezTo>
                    <a:pt x="83" y="45"/>
                    <a:pt x="84" y="42"/>
                    <a:pt x="83" y="44"/>
                  </a:cubicBezTo>
                  <a:cubicBezTo>
                    <a:pt x="81" y="47"/>
                    <a:pt x="79" y="49"/>
                    <a:pt x="76" y="52"/>
                  </a:cubicBezTo>
                  <a:cubicBezTo>
                    <a:pt x="76" y="56"/>
                    <a:pt x="76" y="60"/>
                    <a:pt x="76" y="64"/>
                  </a:cubicBezTo>
                  <a:cubicBezTo>
                    <a:pt x="78" y="63"/>
                    <a:pt x="82" y="63"/>
                    <a:pt x="84" y="62"/>
                  </a:cubicBezTo>
                  <a:close/>
                  <a:moveTo>
                    <a:pt x="54" y="120"/>
                  </a:moveTo>
                  <a:cubicBezTo>
                    <a:pt x="58" y="116"/>
                    <a:pt x="63" y="111"/>
                    <a:pt x="67" y="106"/>
                  </a:cubicBezTo>
                  <a:cubicBezTo>
                    <a:pt x="67" y="105"/>
                    <a:pt x="68" y="107"/>
                    <a:pt x="68" y="107"/>
                  </a:cubicBezTo>
                  <a:cubicBezTo>
                    <a:pt x="61" y="116"/>
                    <a:pt x="61" y="116"/>
                    <a:pt x="61" y="116"/>
                  </a:cubicBezTo>
                  <a:cubicBezTo>
                    <a:pt x="61" y="116"/>
                    <a:pt x="61" y="117"/>
                    <a:pt x="62" y="116"/>
                  </a:cubicBezTo>
                  <a:cubicBezTo>
                    <a:pt x="66" y="112"/>
                    <a:pt x="70" y="107"/>
                    <a:pt x="75" y="103"/>
                  </a:cubicBezTo>
                  <a:cubicBezTo>
                    <a:pt x="71" y="104"/>
                    <a:pt x="67" y="104"/>
                    <a:pt x="62" y="105"/>
                  </a:cubicBezTo>
                  <a:cubicBezTo>
                    <a:pt x="61" y="105"/>
                    <a:pt x="62" y="106"/>
                    <a:pt x="62" y="106"/>
                  </a:cubicBezTo>
                  <a:cubicBezTo>
                    <a:pt x="53" y="120"/>
                    <a:pt x="53" y="120"/>
                    <a:pt x="53" y="120"/>
                  </a:cubicBezTo>
                  <a:cubicBezTo>
                    <a:pt x="53" y="121"/>
                    <a:pt x="53" y="121"/>
                    <a:pt x="54" y="120"/>
                  </a:cubicBezTo>
                  <a:close/>
                  <a:moveTo>
                    <a:pt x="133" y="105"/>
                  </a:moveTo>
                  <a:cubicBezTo>
                    <a:pt x="134" y="104"/>
                    <a:pt x="135" y="103"/>
                    <a:pt x="136" y="102"/>
                  </a:cubicBezTo>
                  <a:cubicBezTo>
                    <a:pt x="137" y="100"/>
                    <a:pt x="139" y="97"/>
                    <a:pt x="140" y="94"/>
                  </a:cubicBezTo>
                  <a:cubicBezTo>
                    <a:pt x="134" y="96"/>
                    <a:pt x="129" y="97"/>
                    <a:pt x="123" y="97"/>
                  </a:cubicBezTo>
                  <a:cubicBezTo>
                    <a:pt x="123" y="98"/>
                    <a:pt x="123" y="98"/>
                    <a:pt x="123" y="98"/>
                  </a:cubicBezTo>
                  <a:cubicBezTo>
                    <a:pt x="122" y="100"/>
                    <a:pt x="123" y="104"/>
                    <a:pt x="123" y="106"/>
                  </a:cubicBezTo>
                  <a:cubicBezTo>
                    <a:pt x="123" y="105"/>
                    <a:pt x="124" y="104"/>
                    <a:pt x="124" y="104"/>
                  </a:cubicBezTo>
                  <a:cubicBezTo>
                    <a:pt x="124" y="102"/>
                    <a:pt x="125" y="99"/>
                    <a:pt x="126" y="98"/>
                  </a:cubicBezTo>
                  <a:cubicBezTo>
                    <a:pt x="127" y="98"/>
                    <a:pt x="128" y="99"/>
                    <a:pt x="128" y="99"/>
                  </a:cubicBezTo>
                  <a:cubicBezTo>
                    <a:pt x="127" y="102"/>
                    <a:pt x="126" y="105"/>
                    <a:pt x="124" y="107"/>
                  </a:cubicBezTo>
                  <a:cubicBezTo>
                    <a:pt x="124" y="108"/>
                    <a:pt x="124" y="108"/>
                    <a:pt x="124" y="108"/>
                  </a:cubicBezTo>
                  <a:cubicBezTo>
                    <a:pt x="124" y="109"/>
                    <a:pt x="124" y="109"/>
                    <a:pt x="124" y="109"/>
                  </a:cubicBezTo>
                  <a:cubicBezTo>
                    <a:pt x="124" y="108"/>
                    <a:pt x="124" y="108"/>
                    <a:pt x="124" y="108"/>
                  </a:cubicBezTo>
                  <a:cubicBezTo>
                    <a:pt x="132" y="99"/>
                    <a:pt x="132" y="99"/>
                    <a:pt x="132" y="99"/>
                  </a:cubicBezTo>
                  <a:cubicBezTo>
                    <a:pt x="133" y="98"/>
                    <a:pt x="134" y="98"/>
                    <a:pt x="134" y="99"/>
                  </a:cubicBezTo>
                  <a:cubicBezTo>
                    <a:pt x="134" y="101"/>
                    <a:pt x="133" y="103"/>
                    <a:pt x="133" y="104"/>
                  </a:cubicBezTo>
                  <a:cubicBezTo>
                    <a:pt x="132" y="104"/>
                    <a:pt x="133" y="105"/>
                    <a:pt x="133" y="105"/>
                  </a:cubicBezTo>
                  <a:close/>
                  <a:moveTo>
                    <a:pt x="113" y="156"/>
                  </a:moveTo>
                  <a:cubicBezTo>
                    <a:pt x="112" y="156"/>
                    <a:pt x="112" y="156"/>
                    <a:pt x="111" y="155"/>
                  </a:cubicBezTo>
                  <a:cubicBezTo>
                    <a:pt x="111" y="155"/>
                    <a:pt x="112" y="155"/>
                    <a:pt x="112" y="154"/>
                  </a:cubicBezTo>
                  <a:cubicBezTo>
                    <a:pt x="111" y="154"/>
                    <a:pt x="110" y="156"/>
                    <a:pt x="109" y="155"/>
                  </a:cubicBezTo>
                  <a:cubicBezTo>
                    <a:pt x="108" y="155"/>
                    <a:pt x="108" y="154"/>
                    <a:pt x="108" y="154"/>
                  </a:cubicBezTo>
                  <a:cubicBezTo>
                    <a:pt x="113" y="144"/>
                    <a:pt x="113" y="144"/>
                    <a:pt x="113" y="144"/>
                  </a:cubicBezTo>
                  <a:cubicBezTo>
                    <a:pt x="112" y="146"/>
                    <a:pt x="110" y="148"/>
                    <a:pt x="107" y="150"/>
                  </a:cubicBezTo>
                  <a:cubicBezTo>
                    <a:pt x="107" y="151"/>
                    <a:pt x="105" y="150"/>
                    <a:pt x="106" y="149"/>
                  </a:cubicBezTo>
                  <a:cubicBezTo>
                    <a:pt x="108" y="144"/>
                    <a:pt x="111" y="138"/>
                    <a:pt x="114" y="132"/>
                  </a:cubicBezTo>
                  <a:cubicBezTo>
                    <a:pt x="107" y="140"/>
                    <a:pt x="107" y="140"/>
                    <a:pt x="107" y="140"/>
                  </a:cubicBezTo>
                  <a:cubicBezTo>
                    <a:pt x="106" y="140"/>
                    <a:pt x="105" y="140"/>
                    <a:pt x="105" y="139"/>
                  </a:cubicBezTo>
                  <a:cubicBezTo>
                    <a:pt x="108" y="135"/>
                    <a:pt x="110" y="131"/>
                    <a:pt x="112" y="127"/>
                  </a:cubicBezTo>
                  <a:cubicBezTo>
                    <a:pt x="110" y="128"/>
                    <a:pt x="110" y="130"/>
                    <a:pt x="108" y="130"/>
                  </a:cubicBezTo>
                  <a:cubicBezTo>
                    <a:pt x="107" y="130"/>
                    <a:pt x="107" y="129"/>
                    <a:pt x="107" y="128"/>
                  </a:cubicBezTo>
                  <a:cubicBezTo>
                    <a:pt x="109" y="125"/>
                    <a:pt x="110" y="123"/>
                    <a:pt x="111" y="120"/>
                  </a:cubicBezTo>
                  <a:cubicBezTo>
                    <a:pt x="110" y="119"/>
                    <a:pt x="107" y="121"/>
                    <a:pt x="107" y="120"/>
                  </a:cubicBezTo>
                  <a:cubicBezTo>
                    <a:pt x="107" y="116"/>
                    <a:pt x="108" y="113"/>
                    <a:pt x="110" y="110"/>
                  </a:cubicBezTo>
                  <a:cubicBezTo>
                    <a:pt x="110" y="110"/>
                    <a:pt x="111" y="110"/>
                    <a:pt x="110" y="111"/>
                  </a:cubicBezTo>
                  <a:cubicBezTo>
                    <a:pt x="109" y="113"/>
                    <a:pt x="109" y="115"/>
                    <a:pt x="108" y="118"/>
                  </a:cubicBezTo>
                  <a:cubicBezTo>
                    <a:pt x="110" y="118"/>
                    <a:pt x="112" y="117"/>
                    <a:pt x="113" y="119"/>
                  </a:cubicBezTo>
                  <a:cubicBezTo>
                    <a:pt x="113" y="121"/>
                    <a:pt x="112" y="123"/>
                    <a:pt x="112" y="124"/>
                  </a:cubicBezTo>
                  <a:cubicBezTo>
                    <a:pt x="114" y="123"/>
                    <a:pt x="114" y="123"/>
                    <a:pt x="114" y="123"/>
                  </a:cubicBezTo>
                  <a:cubicBezTo>
                    <a:pt x="114" y="124"/>
                    <a:pt x="115" y="125"/>
                    <a:pt x="115" y="125"/>
                  </a:cubicBezTo>
                  <a:cubicBezTo>
                    <a:pt x="111" y="133"/>
                    <a:pt x="111" y="133"/>
                    <a:pt x="111" y="133"/>
                  </a:cubicBezTo>
                  <a:cubicBezTo>
                    <a:pt x="113" y="132"/>
                    <a:pt x="114" y="130"/>
                    <a:pt x="116" y="129"/>
                  </a:cubicBezTo>
                  <a:cubicBezTo>
                    <a:pt x="117" y="128"/>
                    <a:pt x="118" y="130"/>
                    <a:pt x="117" y="131"/>
                  </a:cubicBezTo>
                  <a:cubicBezTo>
                    <a:pt x="115" y="135"/>
                    <a:pt x="112" y="140"/>
                    <a:pt x="110" y="145"/>
                  </a:cubicBezTo>
                  <a:cubicBezTo>
                    <a:pt x="112" y="143"/>
                    <a:pt x="114" y="141"/>
                    <a:pt x="117" y="139"/>
                  </a:cubicBezTo>
                  <a:cubicBezTo>
                    <a:pt x="118" y="138"/>
                    <a:pt x="117" y="142"/>
                    <a:pt x="116" y="143"/>
                  </a:cubicBezTo>
                  <a:cubicBezTo>
                    <a:pt x="111" y="152"/>
                    <a:pt x="111" y="152"/>
                    <a:pt x="111" y="152"/>
                  </a:cubicBezTo>
                  <a:cubicBezTo>
                    <a:pt x="113" y="151"/>
                    <a:pt x="114" y="149"/>
                    <a:pt x="116" y="148"/>
                  </a:cubicBezTo>
                  <a:cubicBezTo>
                    <a:pt x="116" y="148"/>
                    <a:pt x="118" y="148"/>
                    <a:pt x="117" y="149"/>
                  </a:cubicBezTo>
                  <a:cubicBezTo>
                    <a:pt x="115" y="151"/>
                    <a:pt x="114" y="153"/>
                    <a:pt x="113" y="156"/>
                  </a:cubicBezTo>
                  <a:close/>
                  <a:moveTo>
                    <a:pt x="73" y="149"/>
                  </a:moveTo>
                  <a:cubicBezTo>
                    <a:pt x="78" y="139"/>
                    <a:pt x="78" y="139"/>
                    <a:pt x="78" y="139"/>
                  </a:cubicBezTo>
                  <a:cubicBezTo>
                    <a:pt x="77" y="138"/>
                    <a:pt x="76" y="139"/>
                    <a:pt x="75" y="139"/>
                  </a:cubicBezTo>
                  <a:cubicBezTo>
                    <a:pt x="77" y="137"/>
                    <a:pt x="79" y="135"/>
                    <a:pt x="80" y="133"/>
                  </a:cubicBezTo>
                  <a:cubicBezTo>
                    <a:pt x="80" y="132"/>
                    <a:pt x="82" y="133"/>
                    <a:pt x="82" y="134"/>
                  </a:cubicBezTo>
                  <a:cubicBezTo>
                    <a:pt x="75" y="149"/>
                    <a:pt x="75" y="149"/>
                    <a:pt x="75" y="149"/>
                  </a:cubicBezTo>
                  <a:cubicBezTo>
                    <a:pt x="77" y="147"/>
                    <a:pt x="79" y="144"/>
                    <a:pt x="80" y="142"/>
                  </a:cubicBezTo>
                  <a:cubicBezTo>
                    <a:pt x="81" y="141"/>
                    <a:pt x="82" y="140"/>
                    <a:pt x="83" y="140"/>
                  </a:cubicBezTo>
                  <a:cubicBezTo>
                    <a:pt x="83" y="130"/>
                    <a:pt x="83" y="121"/>
                    <a:pt x="83" y="111"/>
                  </a:cubicBezTo>
                  <a:cubicBezTo>
                    <a:pt x="80" y="116"/>
                    <a:pt x="76" y="121"/>
                    <a:pt x="73" y="125"/>
                  </a:cubicBezTo>
                  <a:cubicBezTo>
                    <a:pt x="72" y="126"/>
                    <a:pt x="73" y="127"/>
                    <a:pt x="73" y="127"/>
                  </a:cubicBezTo>
                  <a:cubicBezTo>
                    <a:pt x="73" y="130"/>
                    <a:pt x="73" y="134"/>
                    <a:pt x="73" y="137"/>
                  </a:cubicBezTo>
                  <a:cubicBezTo>
                    <a:pt x="73" y="137"/>
                    <a:pt x="74" y="137"/>
                    <a:pt x="74" y="138"/>
                  </a:cubicBezTo>
                  <a:cubicBezTo>
                    <a:pt x="74" y="142"/>
                    <a:pt x="74" y="145"/>
                    <a:pt x="73" y="149"/>
                  </a:cubicBezTo>
                  <a:close/>
                  <a:moveTo>
                    <a:pt x="92" y="180"/>
                  </a:moveTo>
                  <a:cubicBezTo>
                    <a:pt x="92" y="180"/>
                    <a:pt x="92" y="180"/>
                    <a:pt x="92" y="180"/>
                  </a:cubicBezTo>
                  <a:cubicBezTo>
                    <a:pt x="95" y="175"/>
                    <a:pt x="97" y="171"/>
                    <a:pt x="98" y="166"/>
                  </a:cubicBezTo>
                  <a:cubicBezTo>
                    <a:pt x="98" y="167"/>
                    <a:pt x="97" y="168"/>
                    <a:pt x="97" y="168"/>
                  </a:cubicBezTo>
                  <a:cubicBezTo>
                    <a:pt x="95" y="171"/>
                    <a:pt x="93" y="174"/>
                    <a:pt x="90" y="177"/>
                  </a:cubicBezTo>
                  <a:cubicBezTo>
                    <a:pt x="89" y="177"/>
                    <a:pt x="88" y="176"/>
                    <a:pt x="88" y="176"/>
                  </a:cubicBezTo>
                  <a:cubicBezTo>
                    <a:pt x="92" y="173"/>
                    <a:pt x="95" y="169"/>
                    <a:pt x="98" y="165"/>
                  </a:cubicBezTo>
                  <a:cubicBezTo>
                    <a:pt x="98" y="164"/>
                    <a:pt x="99" y="164"/>
                    <a:pt x="97" y="164"/>
                  </a:cubicBezTo>
                  <a:cubicBezTo>
                    <a:pt x="85" y="165"/>
                    <a:pt x="85" y="165"/>
                    <a:pt x="85" y="165"/>
                  </a:cubicBezTo>
                  <a:cubicBezTo>
                    <a:pt x="74" y="180"/>
                    <a:pt x="74" y="180"/>
                    <a:pt x="74" y="180"/>
                  </a:cubicBezTo>
                  <a:cubicBezTo>
                    <a:pt x="80" y="180"/>
                    <a:pt x="86" y="181"/>
                    <a:pt x="92" y="180"/>
                  </a:cubicBezTo>
                  <a:close/>
                  <a:moveTo>
                    <a:pt x="40" y="122"/>
                  </a:moveTo>
                  <a:cubicBezTo>
                    <a:pt x="44" y="117"/>
                    <a:pt x="49" y="112"/>
                    <a:pt x="53" y="107"/>
                  </a:cubicBezTo>
                  <a:cubicBezTo>
                    <a:pt x="43" y="108"/>
                    <a:pt x="35" y="108"/>
                    <a:pt x="26" y="109"/>
                  </a:cubicBezTo>
                  <a:cubicBezTo>
                    <a:pt x="23" y="114"/>
                    <a:pt x="20" y="120"/>
                    <a:pt x="17" y="125"/>
                  </a:cubicBezTo>
                  <a:cubicBezTo>
                    <a:pt x="17" y="125"/>
                    <a:pt x="18" y="125"/>
                    <a:pt x="19" y="125"/>
                  </a:cubicBezTo>
                  <a:cubicBezTo>
                    <a:pt x="22" y="125"/>
                    <a:pt x="26" y="125"/>
                    <a:pt x="29" y="124"/>
                  </a:cubicBezTo>
                  <a:cubicBezTo>
                    <a:pt x="35" y="111"/>
                    <a:pt x="35" y="111"/>
                    <a:pt x="35" y="111"/>
                  </a:cubicBezTo>
                  <a:cubicBezTo>
                    <a:pt x="35" y="115"/>
                    <a:pt x="33" y="119"/>
                    <a:pt x="32" y="123"/>
                  </a:cubicBezTo>
                  <a:cubicBezTo>
                    <a:pt x="37" y="119"/>
                    <a:pt x="42" y="114"/>
                    <a:pt x="45" y="110"/>
                  </a:cubicBezTo>
                  <a:cubicBezTo>
                    <a:pt x="46" y="109"/>
                    <a:pt x="46" y="110"/>
                    <a:pt x="46" y="111"/>
                  </a:cubicBezTo>
                  <a:cubicBezTo>
                    <a:pt x="43" y="114"/>
                    <a:pt x="40" y="118"/>
                    <a:pt x="38" y="122"/>
                  </a:cubicBezTo>
                  <a:cubicBezTo>
                    <a:pt x="38" y="122"/>
                    <a:pt x="39" y="122"/>
                    <a:pt x="40" y="122"/>
                  </a:cubicBezTo>
                  <a:close/>
                  <a:moveTo>
                    <a:pt x="112" y="28"/>
                  </a:moveTo>
                  <a:cubicBezTo>
                    <a:pt x="111" y="28"/>
                    <a:pt x="111" y="28"/>
                    <a:pt x="111" y="29"/>
                  </a:cubicBezTo>
                  <a:cubicBezTo>
                    <a:pt x="110" y="29"/>
                    <a:pt x="109" y="30"/>
                    <a:pt x="109" y="30"/>
                  </a:cubicBezTo>
                  <a:cubicBezTo>
                    <a:pt x="107" y="32"/>
                    <a:pt x="104" y="35"/>
                    <a:pt x="102" y="37"/>
                  </a:cubicBezTo>
                  <a:cubicBezTo>
                    <a:pt x="101" y="37"/>
                    <a:pt x="100" y="35"/>
                    <a:pt x="101" y="34"/>
                  </a:cubicBezTo>
                  <a:cubicBezTo>
                    <a:pt x="102" y="33"/>
                    <a:pt x="100" y="33"/>
                    <a:pt x="100" y="33"/>
                  </a:cubicBezTo>
                  <a:cubicBezTo>
                    <a:pt x="100" y="31"/>
                    <a:pt x="101" y="30"/>
                    <a:pt x="102" y="28"/>
                  </a:cubicBezTo>
                  <a:cubicBezTo>
                    <a:pt x="102" y="28"/>
                    <a:pt x="101" y="27"/>
                    <a:pt x="101" y="27"/>
                  </a:cubicBezTo>
                  <a:cubicBezTo>
                    <a:pt x="101" y="25"/>
                    <a:pt x="103" y="24"/>
                    <a:pt x="104" y="22"/>
                  </a:cubicBezTo>
                  <a:cubicBezTo>
                    <a:pt x="106" y="20"/>
                    <a:pt x="108" y="17"/>
                    <a:pt x="109" y="15"/>
                  </a:cubicBezTo>
                  <a:cubicBezTo>
                    <a:pt x="110" y="15"/>
                    <a:pt x="110" y="14"/>
                    <a:pt x="110" y="13"/>
                  </a:cubicBezTo>
                  <a:cubicBezTo>
                    <a:pt x="107" y="16"/>
                    <a:pt x="106" y="19"/>
                    <a:pt x="103" y="21"/>
                  </a:cubicBezTo>
                  <a:cubicBezTo>
                    <a:pt x="103" y="21"/>
                    <a:pt x="104" y="22"/>
                    <a:pt x="104" y="22"/>
                  </a:cubicBezTo>
                  <a:cubicBezTo>
                    <a:pt x="103" y="22"/>
                    <a:pt x="102" y="22"/>
                    <a:pt x="102" y="22"/>
                  </a:cubicBezTo>
                  <a:cubicBezTo>
                    <a:pt x="103" y="19"/>
                    <a:pt x="106" y="16"/>
                    <a:pt x="109" y="12"/>
                  </a:cubicBezTo>
                  <a:cubicBezTo>
                    <a:pt x="109" y="12"/>
                    <a:pt x="112" y="9"/>
                    <a:pt x="110" y="9"/>
                  </a:cubicBezTo>
                  <a:cubicBezTo>
                    <a:pt x="102" y="11"/>
                    <a:pt x="95" y="14"/>
                    <a:pt x="87" y="15"/>
                  </a:cubicBezTo>
                  <a:cubicBezTo>
                    <a:pt x="87" y="15"/>
                    <a:pt x="87" y="17"/>
                    <a:pt x="87" y="18"/>
                  </a:cubicBezTo>
                  <a:cubicBezTo>
                    <a:pt x="86" y="20"/>
                    <a:pt x="88" y="19"/>
                    <a:pt x="88" y="20"/>
                  </a:cubicBezTo>
                  <a:cubicBezTo>
                    <a:pt x="89" y="21"/>
                    <a:pt x="87" y="23"/>
                    <a:pt x="87" y="24"/>
                  </a:cubicBezTo>
                  <a:cubicBezTo>
                    <a:pt x="86" y="25"/>
                    <a:pt x="86" y="27"/>
                    <a:pt x="87" y="26"/>
                  </a:cubicBezTo>
                  <a:cubicBezTo>
                    <a:pt x="88" y="26"/>
                    <a:pt x="88" y="25"/>
                    <a:pt x="90" y="25"/>
                  </a:cubicBezTo>
                  <a:cubicBezTo>
                    <a:pt x="90" y="27"/>
                    <a:pt x="88" y="29"/>
                    <a:pt x="87" y="30"/>
                  </a:cubicBezTo>
                  <a:cubicBezTo>
                    <a:pt x="86" y="32"/>
                    <a:pt x="86" y="34"/>
                    <a:pt x="86" y="36"/>
                  </a:cubicBezTo>
                  <a:cubicBezTo>
                    <a:pt x="86" y="37"/>
                    <a:pt x="87" y="35"/>
                    <a:pt x="89" y="36"/>
                  </a:cubicBezTo>
                  <a:cubicBezTo>
                    <a:pt x="88" y="38"/>
                    <a:pt x="87" y="41"/>
                    <a:pt x="86" y="43"/>
                  </a:cubicBezTo>
                  <a:cubicBezTo>
                    <a:pt x="86" y="50"/>
                    <a:pt x="86" y="56"/>
                    <a:pt x="87" y="63"/>
                  </a:cubicBezTo>
                  <a:cubicBezTo>
                    <a:pt x="87" y="64"/>
                    <a:pt x="87" y="65"/>
                    <a:pt x="86" y="65"/>
                  </a:cubicBezTo>
                  <a:cubicBezTo>
                    <a:pt x="82" y="66"/>
                    <a:pt x="77" y="65"/>
                    <a:pt x="73" y="68"/>
                  </a:cubicBezTo>
                  <a:cubicBezTo>
                    <a:pt x="70" y="69"/>
                    <a:pt x="67" y="69"/>
                    <a:pt x="64" y="68"/>
                  </a:cubicBezTo>
                  <a:cubicBezTo>
                    <a:pt x="63" y="67"/>
                    <a:pt x="63" y="66"/>
                    <a:pt x="63" y="65"/>
                  </a:cubicBezTo>
                  <a:cubicBezTo>
                    <a:pt x="63" y="50"/>
                    <a:pt x="64" y="35"/>
                    <a:pt x="63" y="20"/>
                  </a:cubicBezTo>
                  <a:cubicBezTo>
                    <a:pt x="60" y="19"/>
                    <a:pt x="56" y="19"/>
                    <a:pt x="52" y="19"/>
                  </a:cubicBezTo>
                  <a:cubicBezTo>
                    <a:pt x="47" y="20"/>
                    <a:pt x="42" y="20"/>
                    <a:pt x="39" y="19"/>
                  </a:cubicBezTo>
                  <a:cubicBezTo>
                    <a:pt x="37" y="19"/>
                    <a:pt x="37" y="21"/>
                    <a:pt x="38" y="22"/>
                  </a:cubicBezTo>
                  <a:cubicBezTo>
                    <a:pt x="38" y="21"/>
                    <a:pt x="39" y="20"/>
                    <a:pt x="40" y="20"/>
                  </a:cubicBezTo>
                  <a:cubicBezTo>
                    <a:pt x="40" y="19"/>
                    <a:pt x="41" y="20"/>
                    <a:pt x="41" y="21"/>
                  </a:cubicBezTo>
                  <a:cubicBezTo>
                    <a:pt x="40" y="24"/>
                    <a:pt x="38" y="27"/>
                    <a:pt x="36" y="30"/>
                  </a:cubicBezTo>
                  <a:cubicBezTo>
                    <a:pt x="37" y="31"/>
                    <a:pt x="38" y="31"/>
                    <a:pt x="38" y="31"/>
                  </a:cubicBezTo>
                  <a:cubicBezTo>
                    <a:pt x="38" y="33"/>
                    <a:pt x="36" y="35"/>
                    <a:pt x="36" y="38"/>
                  </a:cubicBezTo>
                  <a:cubicBezTo>
                    <a:pt x="35" y="47"/>
                    <a:pt x="35" y="47"/>
                    <a:pt x="35" y="47"/>
                  </a:cubicBezTo>
                  <a:cubicBezTo>
                    <a:pt x="31" y="66"/>
                    <a:pt x="30" y="87"/>
                    <a:pt x="27" y="106"/>
                  </a:cubicBezTo>
                  <a:cubicBezTo>
                    <a:pt x="39" y="106"/>
                    <a:pt x="53" y="104"/>
                    <a:pt x="66" y="102"/>
                  </a:cubicBezTo>
                  <a:cubicBezTo>
                    <a:pt x="74" y="101"/>
                    <a:pt x="81" y="100"/>
                    <a:pt x="87" y="100"/>
                  </a:cubicBezTo>
                  <a:cubicBezTo>
                    <a:pt x="88" y="101"/>
                    <a:pt x="88" y="102"/>
                    <a:pt x="87" y="102"/>
                  </a:cubicBezTo>
                  <a:cubicBezTo>
                    <a:pt x="88" y="104"/>
                    <a:pt x="86" y="105"/>
                    <a:pt x="86" y="106"/>
                  </a:cubicBezTo>
                  <a:cubicBezTo>
                    <a:pt x="85" y="143"/>
                    <a:pt x="85" y="143"/>
                    <a:pt x="85" y="143"/>
                  </a:cubicBezTo>
                  <a:cubicBezTo>
                    <a:pt x="86" y="146"/>
                    <a:pt x="85" y="149"/>
                    <a:pt x="86" y="153"/>
                  </a:cubicBezTo>
                  <a:cubicBezTo>
                    <a:pt x="86" y="154"/>
                    <a:pt x="85" y="157"/>
                    <a:pt x="85" y="160"/>
                  </a:cubicBezTo>
                  <a:cubicBezTo>
                    <a:pt x="85" y="160"/>
                    <a:pt x="86" y="160"/>
                    <a:pt x="86" y="160"/>
                  </a:cubicBezTo>
                  <a:cubicBezTo>
                    <a:pt x="87" y="159"/>
                    <a:pt x="88" y="159"/>
                    <a:pt x="87" y="160"/>
                  </a:cubicBezTo>
                  <a:cubicBezTo>
                    <a:pt x="87" y="161"/>
                    <a:pt x="87" y="162"/>
                    <a:pt x="88" y="162"/>
                  </a:cubicBezTo>
                  <a:cubicBezTo>
                    <a:pt x="90" y="161"/>
                    <a:pt x="93" y="161"/>
                    <a:pt x="96" y="161"/>
                  </a:cubicBezTo>
                  <a:cubicBezTo>
                    <a:pt x="97" y="161"/>
                    <a:pt x="100" y="161"/>
                    <a:pt x="102" y="160"/>
                  </a:cubicBezTo>
                  <a:cubicBezTo>
                    <a:pt x="103" y="159"/>
                    <a:pt x="103" y="161"/>
                    <a:pt x="104" y="161"/>
                  </a:cubicBezTo>
                  <a:cubicBezTo>
                    <a:pt x="107" y="160"/>
                    <a:pt x="110" y="160"/>
                    <a:pt x="112" y="160"/>
                  </a:cubicBezTo>
                  <a:cubicBezTo>
                    <a:pt x="114" y="160"/>
                    <a:pt x="114" y="158"/>
                    <a:pt x="115" y="158"/>
                  </a:cubicBezTo>
                  <a:cubicBezTo>
                    <a:pt x="115" y="159"/>
                    <a:pt x="116" y="159"/>
                    <a:pt x="116" y="160"/>
                  </a:cubicBezTo>
                  <a:cubicBezTo>
                    <a:pt x="118" y="160"/>
                    <a:pt x="121" y="159"/>
                    <a:pt x="124" y="158"/>
                  </a:cubicBezTo>
                  <a:cubicBezTo>
                    <a:pt x="123" y="141"/>
                    <a:pt x="123" y="141"/>
                    <a:pt x="123" y="141"/>
                  </a:cubicBezTo>
                  <a:cubicBezTo>
                    <a:pt x="123" y="125"/>
                    <a:pt x="120" y="110"/>
                    <a:pt x="120" y="94"/>
                  </a:cubicBezTo>
                  <a:cubicBezTo>
                    <a:pt x="126" y="96"/>
                    <a:pt x="133" y="94"/>
                    <a:pt x="140" y="92"/>
                  </a:cubicBezTo>
                  <a:cubicBezTo>
                    <a:pt x="141" y="84"/>
                    <a:pt x="142" y="77"/>
                    <a:pt x="142" y="68"/>
                  </a:cubicBezTo>
                  <a:cubicBezTo>
                    <a:pt x="142" y="67"/>
                    <a:pt x="141" y="68"/>
                    <a:pt x="140" y="68"/>
                  </a:cubicBezTo>
                  <a:cubicBezTo>
                    <a:pt x="135" y="68"/>
                    <a:pt x="131" y="68"/>
                    <a:pt x="126" y="69"/>
                  </a:cubicBezTo>
                  <a:cubicBezTo>
                    <a:pt x="123" y="70"/>
                    <a:pt x="121" y="68"/>
                    <a:pt x="120" y="66"/>
                  </a:cubicBezTo>
                  <a:cubicBezTo>
                    <a:pt x="118" y="48"/>
                    <a:pt x="118" y="32"/>
                    <a:pt x="119" y="15"/>
                  </a:cubicBezTo>
                  <a:cubicBezTo>
                    <a:pt x="110" y="26"/>
                    <a:pt x="110" y="26"/>
                    <a:pt x="110" y="26"/>
                  </a:cubicBezTo>
                  <a:cubicBezTo>
                    <a:pt x="110" y="27"/>
                    <a:pt x="110" y="27"/>
                    <a:pt x="110" y="27"/>
                  </a:cubicBezTo>
                  <a:cubicBezTo>
                    <a:pt x="110" y="26"/>
                    <a:pt x="110" y="26"/>
                    <a:pt x="110" y="26"/>
                  </a:cubicBezTo>
                  <a:cubicBezTo>
                    <a:pt x="112" y="25"/>
                    <a:pt x="114" y="23"/>
                    <a:pt x="116" y="23"/>
                  </a:cubicBezTo>
                  <a:cubicBezTo>
                    <a:pt x="116" y="23"/>
                    <a:pt x="117" y="24"/>
                    <a:pt x="116" y="25"/>
                  </a:cubicBezTo>
                  <a:cubicBezTo>
                    <a:pt x="112" y="31"/>
                    <a:pt x="107" y="36"/>
                    <a:pt x="103" y="42"/>
                  </a:cubicBezTo>
                  <a:cubicBezTo>
                    <a:pt x="104" y="42"/>
                    <a:pt x="105" y="41"/>
                    <a:pt x="106" y="40"/>
                  </a:cubicBezTo>
                  <a:cubicBezTo>
                    <a:pt x="107" y="39"/>
                    <a:pt x="109" y="36"/>
                    <a:pt x="113" y="34"/>
                  </a:cubicBezTo>
                  <a:cubicBezTo>
                    <a:pt x="110" y="39"/>
                    <a:pt x="108" y="43"/>
                    <a:pt x="105" y="47"/>
                  </a:cubicBezTo>
                  <a:cubicBezTo>
                    <a:pt x="105" y="47"/>
                    <a:pt x="104" y="48"/>
                    <a:pt x="105" y="48"/>
                  </a:cubicBezTo>
                  <a:cubicBezTo>
                    <a:pt x="107" y="47"/>
                    <a:pt x="108" y="45"/>
                    <a:pt x="110" y="44"/>
                  </a:cubicBezTo>
                  <a:cubicBezTo>
                    <a:pt x="111" y="44"/>
                    <a:pt x="110" y="45"/>
                    <a:pt x="110" y="46"/>
                  </a:cubicBezTo>
                  <a:cubicBezTo>
                    <a:pt x="109" y="48"/>
                    <a:pt x="107" y="51"/>
                    <a:pt x="107" y="54"/>
                  </a:cubicBezTo>
                  <a:cubicBezTo>
                    <a:pt x="108" y="54"/>
                    <a:pt x="108" y="54"/>
                    <a:pt x="109" y="55"/>
                  </a:cubicBezTo>
                  <a:cubicBezTo>
                    <a:pt x="109" y="55"/>
                    <a:pt x="110" y="56"/>
                    <a:pt x="109" y="58"/>
                  </a:cubicBezTo>
                  <a:cubicBezTo>
                    <a:pt x="109" y="61"/>
                    <a:pt x="106" y="64"/>
                    <a:pt x="106" y="68"/>
                  </a:cubicBezTo>
                  <a:cubicBezTo>
                    <a:pt x="106" y="69"/>
                    <a:pt x="105" y="67"/>
                    <a:pt x="105" y="67"/>
                  </a:cubicBezTo>
                  <a:cubicBezTo>
                    <a:pt x="105" y="64"/>
                    <a:pt x="106" y="61"/>
                    <a:pt x="107" y="59"/>
                  </a:cubicBezTo>
                  <a:cubicBezTo>
                    <a:pt x="108" y="58"/>
                    <a:pt x="108" y="57"/>
                    <a:pt x="108" y="55"/>
                  </a:cubicBezTo>
                  <a:cubicBezTo>
                    <a:pt x="105" y="55"/>
                    <a:pt x="105" y="55"/>
                    <a:pt x="105" y="55"/>
                  </a:cubicBezTo>
                  <a:cubicBezTo>
                    <a:pt x="105" y="53"/>
                    <a:pt x="106" y="51"/>
                    <a:pt x="107" y="49"/>
                  </a:cubicBezTo>
                  <a:cubicBezTo>
                    <a:pt x="108" y="49"/>
                    <a:pt x="109" y="46"/>
                    <a:pt x="108" y="47"/>
                  </a:cubicBezTo>
                  <a:cubicBezTo>
                    <a:pt x="106" y="49"/>
                    <a:pt x="105" y="50"/>
                    <a:pt x="103" y="51"/>
                  </a:cubicBezTo>
                  <a:cubicBezTo>
                    <a:pt x="103" y="51"/>
                    <a:pt x="102" y="50"/>
                    <a:pt x="102" y="49"/>
                  </a:cubicBezTo>
                  <a:cubicBezTo>
                    <a:pt x="103" y="48"/>
                    <a:pt x="103" y="47"/>
                    <a:pt x="104" y="46"/>
                  </a:cubicBezTo>
                  <a:cubicBezTo>
                    <a:pt x="105" y="44"/>
                    <a:pt x="107" y="41"/>
                    <a:pt x="108" y="40"/>
                  </a:cubicBezTo>
                  <a:cubicBezTo>
                    <a:pt x="106" y="42"/>
                    <a:pt x="104" y="44"/>
                    <a:pt x="101" y="46"/>
                  </a:cubicBezTo>
                  <a:cubicBezTo>
                    <a:pt x="101" y="46"/>
                    <a:pt x="100" y="44"/>
                    <a:pt x="100" y="44"/>
                  </a:cubicBezTo>
                  <a:cubicBezTo>
                    <a:pt x="103" y="39"/>
                    <a:pt x="107" y="34"/>
                    <a:pt x="111" y="29"/>
                  </a:cubicBezTo>
                  <a:cubicBezTo>
                    <a:pt x="111" y="29"/>
                    <a:pt x="112" y="28"/>
                    <a:pt x="112" y="28"/>
                  </a:cubicBezTo>
                  <a:close/>
                  <a:moveTo>
                    <a:pt x="69" y="189"/>
                  </a:moveTo>
                  <a:cubicBezTo>
                    <a:pt x="69" y="192"/>
                    <a:pt x="68" y="194"/>
                    <a:pt x="67" y="195"/>
                  </a:cubicBezTo>
                  <a:cubicBezTo>
                    <a:pt x="66" y="196"/>
                    <a:pt x="64" y="196"/>
                    <a:pt x="64" y="195"/>
                  </a:cubicBezTo>
                  <a:cubicBezTo>
                    <a:pt x="63" y="195"/>
                    <a:pt x="62" y="194"/>
                    <a:pt x="62" y="193"/>
                  </a:cubicBezTo>
                  <a:cubicBezTo>
                    <a:pt x="62" y="171"/>
                    <a:pt x="63" y="151"/>
                    <a:pt x="66" y="130"/>
                  </a:cubicBezTo>
                  <a:cubicBezTo>
                    <a:pt x="47" y="131"/>
                    <a:pt x="28" y="131"/>
                    <a:pt x="10" y="132"/>
                  </a:cubicBezTo>
                  <a:cubicBezTo>
                    <a:pt x="7" y="132"/>
                    <a:pt x="6" y="136"/>
                    <a:pt x="4" y="136"/>
                  </a:cubicBezTo>
                  <a:cubicBezTo>
                    <a:pt x="3" y="137"/>
                    <a:pt x="1" y="136"/>
                    <a:pt x="1" y="135"/>
                  </a:cubicBezTo>
                  <a:cubicBezTo>
                    <a:pt x="0" y="133"/>
                    <a:pt x="2" y="131"/>
                    <a:pt x="2" y="128"/>
                  </a:cubicBezTo>
                  <a:cubicBezTo>
                    <a:pt x="2" y="115"/>
                    <a:pt x="1" y="101"/>
                    <a:pt x="2" y="89"/>
                  </a:cubicBezTo>
                  <a:cubicBezTo>
                    <a:pt x="4" y="78"/>
                    <a:pt x="5" y="66"/>
                    <a:pt x="5" y="54"/>
                  </a:cubicBezTo>
                  <a:cubicBezTo>
                    <a:pt x="4" y="54"/>
                    <a:pt x="4" y="52"/>
                    <a:pt x="4" y="52"/>
                  </a:cubicBezTo>
                  <a:cubicBezTo>
                    <a:pt x="5" y="49"/>
                    <a:pt x="7" y="46"/>
                    <a:pt x="5" y="42"/>
                  </a:cubicBezTo>
                  <a:cubicBezTo>
                    <a:pt x="5" y="41"/>
                    <a:pt x="6" y="40"/>
                    <a:pt x="7" y="39"/>
                  </a:cubicBezTo>
                  <a:cubicBezTo>
                    <a:pt x="8" y="39"/>
                    <a:pt x="9" y="37"/>
                    <a:pt x="11" y="37"/>
                  </a:cubicBezTo>
                  <a:cubicBezTo>
                    <a:pt x="12" y="37"/>
                    <a:pt x="12" y="38"/>
                    <a:pt x="12" y="38"/>
                  </a:cubicBezTo>
                  <a:cubicBezTo>
                    <a:pt x="13" y="36"/>
                    <a:pt x="14" y="33"/>
                    <a:pt x="16" y="31"/>
                  </a:cubicBezTo>
                  <a:cubicBezTo>
                    <a:pt x="17" y="32"/>
                    <a:pt x="19" y="30"/>
                    <a:pt x="20" y="30"/>
                  </a:cubicBezTo>
                  <a:cubicBezTo>
                    <a:pt x="27" y="19"/>
                    <a:pt x="34" y="9"/>
                    <a:pt x="43" y="0"/>
                  </a:cubicBezTo>
                  <a:cubicBezTo>
                    <a:pt x="44" y="1"/>
                    <a:pt x="44" y="2"/>
                    <a:pt x="44" y="3"/>
                  </a:cubicBezTo>
                  <a:cubicBezTo>
                    <a:pt x="43" y="7"/>
                    <a:pt x="40" y="11"/>
                    <a:pt x="37" y="14"/>
                  </a:cubicBezTo>
                  <a:cubicBezTo>
                    <a:pt x="47" y="12"/>
                    <a:pt x="55" y="10"/>
                    <a:pt x="61" y="13"/>
                  </a:cubicBezTo>
                  <a:cubicBezTo>
                    <a:pt x="62" y="14"/>
                    <a:pt x="62" y="15"/>
                    <a:pt x="62" y="16"/>
                  </a:cubicBezTo>
                  <a:cubicBezTo>
                    <a:pt x="62" y="16"/>
                    <a:pt x="61" y="17"/>
                    <a:pt x="62" y="17"/>
                  </a:cubicBezTo>
                  <a:cubicBezTo>
                    <a:pt x="63" y="17"/>
                    <a:pt x="63" y="18"/>
                    <a:pt x="64" y="17"/>
                  </a:cubicBezTo>
                  <a:cubicBezTo>
                    <a:pt x="63" y="13"/>
                    <a:pt x="63" y="9"/>
                    <a:pt x="64" y="7"/>
                  </a:cubicBezTo>
                  <a:cubicBezTo>
                    <a:pt x="64" y="5"/>
                    <a:pt x="65" y="4"/>
                    <a:pt x="66" y="5"/>
                  </a:cubicBezTo>
                  <a:cubicBezTo>
                    <a:pt x="67" y="6"/>
                    <a:pt x="68" y="6"/>
                    <a:pt x="68" y="7"/>
                  </a:cubicBezTo>
                  <a:cubicBezTo>
                    <a:pt x="68" y="11"/>
                    <a:pt x="68" y="14"/>
                    <a:pt x="68" y="18"/>
                  </a:cubicBezTo>
                  <a:cubicBezTo>
                    <a:pt x="68" y="19"/>
                    <a:pt x="69" y="21"/>
                    <a:pt x="69" y="22"/>
                  </a:cubicBezTo>
                  <a:cubicBezTo>
                    <a:pt x="67" y="21"/>
                    <a:pt x="69" y="23"/>
                    <a:pt x="69" y="23"/>
                  </a:cubicBezTo>
                  <a:cubicBezTo>
                    <a:pt x="68" y="37"/>
                    <a:pt x="67" y="49"/>
                    <a:pt x="68" y="63"/>
                  </a:cubicBezTo>
                  <a:cubicBezTo>
                    <a:pt x="69" y="63"/>
                    <a:pt x="71" y="63"/>
                    <a:pt x="71" y="62"/>
                  </a:cubicBezTo>
                  <a:cubicBezTo>
                    <a:pt x="70" y="24"/>
                    <a:pt x="70" y="24"/>
                    <a:pt x="70" y="24"/>
                  </a:cubicBezTo>
                  <a:cubicBezTo>
                    <a:pt x="90" y="1"/>
                    <a:pt x="90" y="1"/>
                    <a:pt x="90" y="1"/>
                  </a:cubicBezTo>
                  <a:cubicBezTo>
                    <a:pt x="91" y="1"/>
                    <a:pt x="92" y="2"/>
                    <a:pt x="93" y="2"/>
                  </a:cubicBezTo>
                  <a:cubicBezTo>
                    <a:pt x="94" y="3"/>
                    <a:pt x="93" y="3"/>
                    <a:pt x="93" y="4"/>
                  </a:cubicBezTo>
                  <a:cubicBezTo>
                    <a:pt x="92" y="5"/>
                    <a:pt x="91" y="6"/>
                    <a:pt x="91" y="8"/>
                  </a:cubicBezTo>
                  <a:cubicBezTo>
                    <a:pt x="94" y="7"/>
                    <a:pt x="98" y="6"/>
                    <a:pt x="101" y="5"/>
                  </a:cubicBezTo>
                  <a:cubicBezTo>
                    <a:pt x="120" y="2"/>
                    <a:pt x="120" y="2"/>
                    <a:pt x="120" y="2"/>
                  </a:cubicBezTo>
                  <a:cubicBezTo>
                    <a:pt x="122" y="2"/>
                    <a:pt x="125" y="3"/>
                    <a:pt x="125" y="6"/>
                  </a:cubicBezTo>
                  <a:cubicBezTo>
                    <a:pt x="126" y="25"/>
                    <a:pt x="124" y="42"/>
                    <a:pt x="126" y="61"/>
                  </a:cubicBezTo>
                  <a:cubicBezTo>
                    <a:pt x="126" y="62"/>
                    <a:pt x="127" y="63"/>
                    <a:pt x="127" y="63"/>
                  </a:cubicBezTo>
                  <a:cubicBezTo>
                    <a:pt x="133" y="62"/>
                    <a:pt x="139" y="62"/>
                    <a:pt x="144" y="62"/>
                  </a:cubicBezTo>
                  <a:cubicBezTo>
                    <a:pt x="144" y="59"/>
                    <a:pt x="145" y="56"/>
                    <a:pt x="145" y="55"/>
                  </a:cubicBezTo>
                  <a:cubicBezTo>
                    <a:pt x="145" y="52"/>
                    <a:pt x="147" y="52"/>
                    <a:pt x="149" y="53"/>
                  </a:cubicBezTo>
                  <a:cubicBezTo>
                    <a:pt x="150" y="53"/>
                    <a:pt x="150" y="54"/>
                    <a:pt x="151" y="54"/>
                  </a:cubicBezTo>
                  <a:cubicBezTo>
                    <a:pt x="151" y="54"/>
                    <a:pt x="153" y="53"/>
                    <a:pt x="153" y="54"/>
                  </a:cubicBezTo>
                  <a:cubicBezTo>
                    <a:pt x="152" y="65"/>
                    <a:pt x="151" y="76"/>
                    <a:pt x="151" y="87"/>
                  </a:cubicBezTo>
                  <a:cubicBezTo>
                    <a:pt x="153" y="90"/>
                    <a:pt x="150" y="92"/>
                    <a:pt x="150" y="95"/>
                  </a:cubicBezTo>
                  <a:cubicBezTo>
                    <a:pt x="149" y="99"/>
                    <a:pt x="149" y="103"/>
                    <a:pt x="148" y="108"/>
                  </a:cubicBezTo>
                  <a:cubicBezTo>
                    <a:pt x="148" y="108"/>
                    <a:pt x="148" y="109"/>
                    <a:pt x="147" y="109"/>
                  </a:cubicBezTo>
                  <a:cubicBezTo>
                    <a:pt x="148" y="110"/>
                    <a:pt x="147" y="112"/>
                    <a:pt x="147" y="113"/>
                  </a:cubicBezTo>
                  <a:cubicBezTo>
                    <a:pt x="146" y="113"/>
                    <a:pt x="145" y="113"/>
                    <a:pt x="145" y="112"/>
                  </a:cubicBezTo>
                  <a:cubicBezTo>
                    <a:pt x="144" y="110"/>
                    <a:pt x="143" y="108"/>
                    <a:pt x="143" y="106"/>
                  </a:cubicBezTo>
                  <a:cubicBezTo>
                    <a:pt x="143" y="106"/>
                    <a:pt x="142" y="105"/>
                    <a:pt x="142" y="105"/>
                  </a:cubicBezTo>
                  <a:cubicBezTo>
                    <a:pt x="140" y="107"/>
                    <a:pt x="138" y="110"/>
                    <a:pt x="136" y="113"/>
                  </a:cubicBezTo>
                  <a:cubicBezTo>
                    <a:pt x="134" y="115"/>
                    <a:pt x="132" y="117"/>
                    <a:pt x="130" y="119"/>
                  </a:cubicBezTo>
                  <a:cubicBezTo>
                    <a:pt x="130" y="145"/>
                    <a:pt x="130" y="145"/>
                    <a:pt x="130" y="145"/>
                  </a:cubicBezTo>
                  <a:cubicBezTo>
                    <a:pt x="130" y="146"/>
                    <a:pt x="130" y="146"/>
                    <a:pt x="130" y="145"/>
                  </a:cubicBezTo>
                  <a:cubicBezTo>
                    <a:pt x="131" y="144"/>
                    <a:pt x="132" y="144"/>
                    <a:pt x="133" y="144"/>
                  </a:cubicBezTo>
                  <a:cubicBezTo>
                    <a:pt x="134" y="145"/>
                    <a:pt x="135" y="145"/>
                    <a:pt x="135" y="147"/>
                  </a:cubicBezTo>
                  <a:cubicBezTo>
                    <a:pt x="135" y="147"/>
                    <a:pt x="133" y="150"/>
                    <a:pt x="133" y="151"/>
                  </a:cubicBezTo>
                  <a:cubicBezTo>
                    <a:pt x="133" y="152"/>
                    <a:pt x="134" y="152"/>
                    <a:pt x="135" y="152"/>
                  </a:cubicBezTo>
                  <a:cubicBezTo>
                    <a:pt x="135" y="153"/>
                    <a:pt x="135" y="154"/>
                    <a:pt x="135" y="154"/>
                  </a:cubicBezTo>
                  <a:cubicBezTo>
                    <a:pt x="133" y="157"/>
                    <a:pt x="132" y="159"/>
                    <a:pt x="131" y="162"/>
                  </a:cubicBezTo>
                  <a:cubicBezTo>
                    <a:pt x="131" y="163"/>
                    <a:pt x="130" y="164"/>
                    <a:pt x="130" y="165"/>
                  </a:cubicBezTo>
                  <a:cubicBezTo>
                    <a:pt x="129" y="166"/>
                    <a:pt x="128" y="166"/>
                    <a:pt x="128" y="166"/>
                  </a:cubicBezTo>
                  <a:cubicBezTo>
                    <a:pt x="121" y="179"/>
                    <a:pt x="121" y="179"/>
                    <a:pt x="121" y="179"/>
                  </a:cubicBezTo>
                  <a:cubicBezTo>
                    <a:pt x="122" y="179"/>
                    <a:pt x="121" y="180"/>
                    <a:pt x="120" y="181"/>
                  </a:cubicBezTo>
                  <a:cubicBezTo>
                    <a:pt x="117" y="187"/>
                    <a:pt x="115" y="193"/>
                    <a:pt x="112" y="199"/>
                  </a:cubicBezTo>
                  <a:cubicBezTo>
                    <a:pt x="110" y="199"/>
                    <a:pt x="108" y="199"/>
                    <a:pt x="108" y="197"/>
                  </a:cubicBezTo>
                  <a:cubicBezTo>
                    <a:pt x="108" y="195"/>
                    <a:pt x="109" y="192"/>
                    <a:pt x="111" y="190"/>
                  </a:cubicBezTo>
                  <a:cubicBezTo>
                    <a:pt x="111" y="189"/>
                    <a:pt x="109" y="188"/>
                    <a:pt x="109" y="186"/>
                  </a:cubicBezTo>
                  <a:cubicBezTo>
                    <a:pt x="95" y="187"/>
                    <a:pt x="82" y="186"/>
                    <a:pt x="68" y="186"/>
                  </a:cubicBezTo>
                  <a:cubicBezTo>
                    <a:pt x="69" y="188"/>
                    <a:pt x="72" y="190"/>
                    <a:pt x="73" y="191"/>
                  </a:cubicBezTo>
                  <a:cubicBezTo>
                    <a:pt x="72" y="191"/>
                    <a:pt x="71" y="191"/>
                    <a:pt x="69" y="189"/>
                  </a:cubicBezTo>
                  <a:close/>
                </a:path>
              </a:pathLst>
            </a:custGeom>
            <a:solidFill>
              <a:schemeClr val="accent4"/>
            </a:solidFill>
            <a:ln>
              <a:noFill/>
            </a:ln>
          </p:spPr>
          <p:txBody>
            <a:bodyPr/>
            <a:lstStyle/>
            <a:p>
              <a:pPr algn="ctr">
                <a:defRPr/>
              </a:pPr>
              <a:endParaRPr lang="zh-CN" altLang="en-US"/>
            </a:p>
          </p:txBody>
        </p:sp>
        <p:sp>
          <p:nvSpPr>
            <p:cNvPr id="28" name="矩形 27"/>
            <p:cNvSpPr/>
            <p:nvPr/>
          </p:nvSpPr>
          <p:spPr>
            <a:xfrm>
              <a:off x="7407838" y="4836421"/>
              <a:ext cx="3631963" cy="56560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800" b="1" dirty="0">
                  <a:solidFill>
                    <a:srgbClr val="1C75BC"/>
                  </a:solidFill>
                  <a:latin typeface="迷你简准圆" panose="03000509000000000000" pitchFamily="65" charset="-122"/>
                  <a:ea typeface="迷你简准圆" panose="03000509000000000000" pitchFamily="65" charset="-122"/>
                </a:rPr>
                <a:t>系统优化的方法</a:t>
              </a:r>
              <a:endParaRPr lang="zh-CN" altLang="en-US" sz="2800" b="1" dirty="0">
                <a:solidFill>
                  <a:srgbClr val="1C75BC"/>
                </a:solidFill>
                <a:latin typeface="迷你简准圆" panose="03000509000000000000" pitchFamily="65" charset="-122"/>
                <a:ea typeface="迷你简准圆" panose="03000509000000000000" pitchFamily="65" charset="-122"/>
              </a:endParaRPr>
            </a:p>
          </p:txBody>
        </p:sp>
      </p:grpSp>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250"/>
                                  </p:stCondLst>
                                  <p:childTnLst>
                                    <p:set>
                                      <p:cBhvr>
                                        <p:cTn id="13" dur="1" fill="hold">
                                          <p:stCondLst>
                                            <p:cond delay="249"/>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TABLE_BEAUTIFY" val="smartTable{74e6fc12-6903-49ae-a03c-b1d9335a10b3}"/>
</p:tagLst>
</file>

<file path=ppt/tags/tag10.xml><?xml version="1.0" encoding="utf-8"?>
<p:tagLst xmlns:p="http://schemas.openxmlformats.org/presentationml/2006/main">
  <p:tag name="ISPRING_PRESENTATION_TITLE" val="PowerPoint 演示文稿"/>
</p:tagLst>
</file>

<file path=ppt/tags/tag2.xml><?xml version="1.0" encoding="utf-8"?>
<p:tagLst xmlns:p="http://schemas.openxmlformats.org/presentationml/2006/main">
  <p:tag name="MH" val="20170706155359"/>
  <p:tag name="MH_LIBRARY" val="GRAPHIC"/>
  <p:tag name="MH_TYPE" val="Other"/>
  <p:tag name="MH_ORDER" val="1"/>
</p:tagLst>
</file>

<file path=ppt/tags/tag3.xml><?xml version="1.0" encoding="utf-8"?>
<p:tagLst xmlns:p="http://schemas.openxmlformats.org/presentationml/2006/main">
  <p:tag name="MH" val="20170706155359"/>
  <p:tag name="MH_LIBRARY" val="GRAPHIC"/>
  <p:tag name="MH_TYPE" val="Other"/>
  <p:tag name="MH_ORDER" val="2"/>
</p:tagLst>
</file>

<file path=ppt/tags/tag4.xml><?xml version="1.0" encoding="utf-8"?>
<p:tagLst xmlns:p="http://schemas.openxmlformats.org/presentationml/2006/main">
  <p:tag name="MH" val="20170706155359"/>
  <p:tag name="MH_LIBRARY" val="GRAPHIC"/>
  <p:tag name="MH_TYPE" val="Other"/>
  <p:tag name="MH_ORDER" val="3"/>
</p:tagLst>
</file>

<file path=ppt/tags/tag5.xml><?xml version="1.0" encoding="utf-8"?>
<p:tagLst xmlns:p="http://schemas.openxmlformats.org/presentationml/2006/main">
  <p:tag name="MH" val="20170706155359"/>
  <p:tag name="MH_LIBRARY" val="GRAPHIC"/>
  <p:tag name="MH_TYPE" val="Other"/>
  <p:tag name="MH_ORDER" val="4"/>
</p:tagLst>
</file>

<file path=ppt/tags/tag6.xml><?xml version="1.0" encoding="utf-8"?>
<p:tagLst xmlns:p="http://schemas.openxmlformats.org/presentationml/2006/main">
  <p:tag name="MH_TYPE" val="#NeiR#"/>
  <p:tag name="MH_NUMBER" val="6"/>
  <p:tag name="MH_CATEGORY" val="#BingLLB#"/>
  <p:tag name="MH_LAYOUT" val="SubTitle"/>
  <p:tag name="MH" val="20170706155359"/>
  <p:tag name="MH_LIBRARY" val="GRAPHIC"/>
</p:tagLst>
</file>

<file path=ppt/tags/tag7.xml><?xml version="1.0" encoding="utf-8"?>
<p:tagLst xmlns:p="http://schemas.openxmlformats.org/presentationml/2006/main">
  <p:tag name="MH_TYPE" val="#NeiR#"/>
  <p:tag name="MH_NUMBER" val="3"/>
  <p:tag name="MH_CATEGORY" val="#YinZJG#"/>
  <p:tag name="MH_LAYOUT" val="TitleSubTitle"/>
  <p:tag name="MH" val="20170706154832"/>
  <p:tag name="MH_LIBRARY" val="GRAPHIC"/>
</p:tagLst>
</file>

<file path=ppt/tags/tag8.xml><?xml version="1.0" encoding="utf-8"?>
<p:tagLst xmlns:p="http://schemas.openxmlformats.org/presentationml/2006/main">
  <p:tag name="MH_TYPE" val="#NeiR#"/>
  <p:tag name="MH_NUMBER" val="3"/>
  <p:tag name="MH_CATEGORY" val="#YinZJG#"/>
  <p:tag name="MH_LAYOUT" val="TitleSubTitle"/>
  <p:tag name="MH" val="20170706154832"/>
  <p:tag name="MH_LIBRARY" val="GRAPHIC"/>
</p:tagLst>
</file>

<file path=ppt/tags/tag9.xml><?xml version="1.0" encoding="utf-8"?>
<p:tagLst xmlns:p="http://schemas.openxmlformats.org/presentationml/2006/main">
  <p:tag name="MH_TYPE" val="#NeiR#"/>
  <p:tag name="MH_NUMBER" val="3"/>
  <p:tag name="MH_CATEGORY" val="#YinZJG#"/>
  <p:tag name="MH_LAYOUT" val="TitleSubTitle"/>
  <p:tag name="MH" val="20170706154832"/>
  <p:tag name="MH_LIBRARY" val="GRAPHIC"/>
</p:tagLst>
</file>

<file path=ppt/theme/theme1.xml><?xml version="1.0" encoding="utf-8"?>
<a:theme xmlns:a="http://schemas.openxmlformats.org/drawingml/2006/main" name="第一PPT，www.1ppt.com">
  <a:themeElements>
    <a:clrScheme name="自定义 54">
      <a:dk1>
        <a:sysClr val="windowText" lastClr="000000"/>
      </a:dk1>
      <a:lt1>
        <a:sysClr val="window" lastClr="FFFFFF"/>
      </a:lt1>
      <a:dk2>
        <a:srgbClr val="44546A"/>
      </a:dk2>
      <a:lt2>
        <a:srgbClr val="E7E6E6"/>
      </a:lt2>
      <a:accent1>
        <a:srgbClr val="1C75BC"/>
      </a:accent1>
      <a:accent2>
        <a:srgbClr val="1C75BC"/>
      </a:accent2>
      <a:accent3>
        <a:srgbClr val="1C75BC"/>
      </a:accent3>
      <a:accent4>
        <a:srgbClr val="1C75BC"/>
      </a:accent4>
      <a:accent5>
        <a:srgbClr val="1C75BC"/>
      </a:accent5>
      <a:accent6>
        <a:srgbClr val="1C75BC"/>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7067</Words>
  <Application>WPS 演示</Application>
  <PresentationFormat>宽屏</PresentationFormat>
  <Paragraphs>544</Paragraphs>
  <Slides>37</Slides>
  <Notes>10</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37</vt:i4>
      </vt:variant>
    </vt:vector>
  </HeadingPairs>
  <TitlesOfParts>
    <vt:vector size="62" baseType="lpstr">
      <vt:lpstr>Arial</vt:lpstr>
      <vt:lpstr>宋体</vt:lpstr>
      <vt:lpstr>Wingdings</vt:lpstr>
      <vt:lpstr>Calibri</vt:lpstr>
      <vt:lpstr>华文琥珀</vt:lpstr>
      <vt:lpstr>隶书</vt:lpstr>
      <vt:lpstr>华文行楷</vt:lpstr>
      <vt:lpstr>微软雅黑</vt:lpstr>
      <vt:lpstr>迷你简准圆</vt:lpstr>
      <vt:lpstr>汉仪趣黑W</vt:lpstr>
      <vt:lpstr>华文中宋</vt:lpstr>
      <vt:lpstr>华文隶书</vt:lpstr>
      <vt:lpstr>Courier New</vt:lpstr>
      <vt:lpstr>Times New Roman</vt:lpstr>
      <vt:lpstr>黑体</vt:lpstr>
      <vt:lpstr>楷体_GB2312</vt:lpstr>
      <vt:lpstr>新宋体</vt:lpstr>
      <vt:lpstr>楷体</vt:lpstr>
      <vt:lpstr>等线</vt:lpstr>
      <vt:lpstr>等线</vt:lpstr>
      <vt:lpstr>仿宋_GB2312</vt:lpstr>
      <vt:lpstr>仿宋</vt:lpstr>
      <vt:lpstr>华文新魏</vt:lpstr>
      <vt:lpstr>Arial Unicode MS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手绘</dc:title>
  <dc:creator>第一PPT</dc:creator>
  <cp:keywords>www.1ppt.com</cp:keywords>
  <dc:description>www.1ppt.com</dc:description>
  <cp:lastModifiedBy>苏小措</cp:lastModifiedBy>
  <cp:revision>288</cp:revision>
  <cp:lastPrinted>2018-12-01T07:28:00Z</cp:lastPrinted>
  <dcterms:created xsi:type="dcterms:W3CDTF">2017-07-06T07:15:00Z</dcterms:created>
  <dcterms:modified xsi:type="dcterms:W3CDTF">2020-02-18T06:23:12Z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2052-11.3.0.8632</vt:lpwstr>
  </property>
</Properties>
</file>