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38" r:id="rId2"/>
  </p:sldMasterIdLst>
  <p:sldIdLst>
    <p:sldId id="288" r:id="rId3"/>
    <p:sldId id="258" r:id="rId4"/>
    <p:sldId id="290" r:id="rId5"/>
    <p:sldId id="301" r:id="rId6"/>
    <p:sldId id="266" r:id="rId7"/>
    <p:sldId id="267" r:id="rId8"/>
    <p:sldId id="291" r:id="rId9"/>
    <p:sldId id="287" r:id="rId10"/>
    <p:sldId id="292" r:id="rId11"/>
    <p:sldId id="270" r:id="rId12"/>
    <p:sldId id="293" r:id="rId13"/>
    <p:sldId id="294" r:id="rId14"/>
    <p:sldId id="271" r:id="rId15"/>
    <p:sldId id="295" r:id="rId16"/>
    <p:sldId id="302" r:id="rId17"/>
    <p:sldId id="272" r:id="rId18"/>
    <p:sldId id="273" r:id="rId19"/>
    <p:sldId id="279" r:id="rId20"/>
    <p:sldId id="296" r:id="rId21"/>
    <p:sldId id="263" r:id="rId22"/>
    <p:sldId id="297" r:id="rId23"/>
    <p:sldId id="274" r:id="rId24"/>
    <p:sldId id="298" r:id="rId25"/>
    <p:sldId id="280" r:id="rId26"/>
    <p:sldId id="281" r:id="rId27"/>
    <p:sldId id="282" r:id="rId28"/>
    <p:sldId id="283" r:id="rId29"/>
    <p:sldId id="299" r:id="rId30"/>
    <p:sldId id="284" r:id="rId31"/>
    <p:sldId id="285" r:id="rId32"/>
    <p:sldId id="286" r:id="rId33"/>
    <p:sldId id="300" r:id="rId34"/>
    <p:sldId id="289" r:id="rId35"/>
  </p:sldIdLst>
  <p:sldSz cx="12192000" cy="6858000"/>
  <p:notesSz cx="7104063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2020"/>
    <a:srgbClr val="323232"/>
    <a:srgbClr val="CC3300"/>
    <a:srgbClr val="CC0000"/>
    <a:srgbClr val="FF3300"/>
    <a:srgbClr val="990000"/>
    <a:srgbClr val="FF8D41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1" autoAdjust="0"/>
    <p:restoredTop sz="94660"/>
  </p:normalViewPr>
  <p:slideViewPr>
    <p:cSldViewPr snapToGrid="0">
      <p:cViewPr varScale="1">
        <p:scale>
          <a:sx n="83" d="100"/>
          <a:sy n="83" d="100"/>
        </p:scale>
        <p:origin x="-82" y="-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8200" y="1122680"/>
            <a:ext cx="10515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38200" y="3602355"/>
            <a:ext cx="10515600" cy="165544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9BB9D-3F5A-4380-81C8-A3444E1F3332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E4786-EE96-49CC-A0AC-1C0B4DACA76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7025"/>
            <a:ext cx="10515600" cy="5850255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B506E-5DFC-4DED-8AA4-75945787453B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D61E4-86F7-4AD7-9D04-E5B8241BF1A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FD9DE-1BC9-482E-A406-06A64E56613C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50BE3-38DF-4C62-A6F0-873B68991C7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B962C8B-B14F-4D97-AF65-F5344CB8AC3E}" type="datetime1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zh-CN" altLang="en-US"/>
              <a:t>该课件由【语文公社】www.yuwen520.com友情提供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3D730E-E392-449A-A734-71FA515D98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914400" y="22860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4541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2F44C607-A7B8-4305-BABB-561C1DAD68EE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14541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1454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71CE599-2D7A-4616-844F-82F12FBC622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ACF1D-E73F-4009-BA0E-C38E8A00B932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00FE1-5D27-4912-9823-61C32AA256B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3A7A33-86A9-45DA-B8A9-0662FA6E0A70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16B31-F01A-497A-AC1B-11E8C5DDFDC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01638" y="1905000"/>
            <a:ext cx="5618162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905000"/>
            <a:ext cx="5618163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65989-5DE0-490A-8031-A3E8C9D9F63D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DAF1D-75F9-4556-B8E6-4ADC6CD48B1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8EB360-3164-4221-8ECD-4FF7D0623C1F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CA801-AB13-403F-B35D-3EB3480A7CA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FC7D83-D650-480B-A5E1-EDB68CCEEBF4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F8E16-AA00-44F5-9E50-48247E9BA2B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1E8A24-FD55-4F26-B205-046293A8C896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95FF4-0987-400E-9910-408C2078862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7485"/>
            <a:ext cx="10515600" cy="132556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702435"/>
            <a:ext cx="10515600" cy="4474845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790AB-BBE8-48C3-9467-5363828A587D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EAB77-E2B2-4947-9E1A-7C34BBF13A5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28EB26-AC97-47D7-AFE1-F2C668B658DF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620D0-50E6-4801-8729-BB7F25D3CC3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C6403B-5C8A-44FD-B09F-502C1DB2AF85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B7350-EAF1-4E84-AE0A-E348D9169F0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3C7E6E-37B6-4014-A7BB-0E8BD6DB0D68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9318B-4026-465C-B957-6D0E69D3D04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43975" y="609600"/>
            <a:ext cx="2846388" cy="548957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1638" y="609600"/>
            <a:ext cx="8389937" cy="54895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C4E9BB-4566-4AAD-B4F4-1B4DC4F5E399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3440A-092D-460A-B36B-97EB9EC4F39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59100"/>
            <a:ext cx="10515600" cy="2781300"/>
          </a:xfrm>
        </p:spPr>
        <p:txBody>
          <a:bodyPr anchor="t" anchorCtr="0"/>
          <a:lstStyle>
            <a:lvl1pPr>
              <a:defRPr sz="4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722120"/>
            <a:ext cx="10515600" cy="1102995"/>
          </a:xfrm>
        </p:spPr>
        <p:txBody>
          <a:bodyPr lIns="144145" anchor="b"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1C69F-94A9-41BC-963E-9DD592C085CE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BB914-11CF-41B1-9776-561FF03004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09E3F-BCC0-4321-8C8E-1688B535BCBB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B3558-4AC6-42A2-94F7-55E376F48A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105" y="365125"/>
            <a:ext cx="10515600" cy="800100"/>
          </a:xfrm>
        </p:spPr>
        <p:txBody>
          <a:bodyPr anchorCtr="0"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470" y="1482090"/>
            <a:ext cx="5220970" cy="823595"/>
          </a:xfrm>
        </p:spPr>
        <p:txBody>
          <a:bodyPr anchor="ctr"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368550"/>
            <a:ext cx="5222240" cy="382079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655" y="1482090"/>
            <a:ext cx="5097145" cy="823595"/>
          </a:xfrm>
        </p:spPr>
        <p:txBody>
          <a:bodyPr anchor="ctr"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655" y="2368550"/>
            <a:ext cx="5097145" cy="382079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E9A03-4B3E-4AD0-9A23-1A5AE6B8AB4E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9D0FA-6587-46F2-B8FA-02BDD1ACACE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7485"/>
            <a:ext cx="10515600" cy="132556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3F9B2-7C36-404F-8747-A081633E14B2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3DC52-FDB6-45FA-B570-34F9FA05F59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 +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-12700" y="-1905"/>
            <a:ext cx="7017385" cy="6861810"/>
          </a:xfrm>
          <a:noFill/>
        </p:spPr>
        <p:txBody>
          <a:bodyPr lIns="252095" tIns="144145" rtlCol="0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50125" y="457200"/>
            <a:ext cx="4392295" cy="105537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349490" y="1694180"/>
            <a:ext cx="4393565" cy="448056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63C78-2A68-4287-9C73-A4C854C877CA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D413E-0EF9-4AAA-9220-58C00C2BB4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文本 + 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505" y="-7620"/>
            <a:ext cx="7017385" cy="6861810"/>
          </a:xfrm>
          <a:noFill/>
        </p:spPr>
        <p:txBody>
          <a:bodyPr lIns="252095" tIns="144145" rtlCol="0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9575" y="457200"/>
            <a:ext cx="4279900" cy="105537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09575" y="1694180"/>
            <a:ext cx="4280535" cy="448056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CDFDE-B8C6-4CFE-ACA2-623EC0305F20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E870F-56AF-4F1F-81E6-C516FBE2D79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A75CF-0EBA-499D-93D9-4B3EB72DB655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3F350-7E2E-493C-A305-2C43A48C424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bg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effectLst>
            <a:outerShdw blurRad="88900" dist="101600" dir="5400000" algn="ctr" rotWithShape="0">
              <a:srgbClr val="000000">
                <a:alpha val="2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pPr>
              <a:defRPr/>
            </a:pPr>
            <a:fld id="{63366C55-2656-4D93-810B-871B71D6DFC7}" type="datetimeFigureOut">
              <a:rPr lang="zh-CN" altLang="en-US"/>
              <a:pPr>
                <a:defRPr/>
              </a:pPr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pPr>
              <a:defRPr/>
            </a:pPr>
            <a:fld id="{950043FA-EA74-4EF8-A3C9-93707E609F7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49" r:id="rId2"/>
    <p:sldLayoutId id="2147483848" r:id="rId3"/>
    <p:sldLayoutId id="2147483847" r:id="rId4"/>
    <p:sldLayoutId id="2147483846" r:id="rId5"/>
    <p:sldLayoutId id="2147483845" r:id="rId6"/>
    <p:sldLayoutId id="2147483844" r:id="rId7"/>
    <p:sldLayoutId id="2147483843" r:id="rId8"/>
    <p:sldLayoutId id="2147483842" r:id="rId9"/>
    <p:sldLayoutId id="2147483841" r:id="rId10"/>
    <p:sldLayoutId id="2147483840" r:id="rId11"/>
    <p:sldLayoutId id="2147483861" r:id="rId12"/>
  </p:sldLayoutIdLst>
  <p:transition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rgbClr val="202020"/>
          </a:solidFill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  <a:latin typeface="微软雅黑" panose="020B0503020204020204" charset="-122"/>
          <a:ea typeface="微软雅黑" panose="020B0503020204020204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SzPct val="75000"/>
        <a:buFont typeface="Arial" charset="0"/>
        <a:buChar char="•"/>
        <a:defRPr sz="2800" kern="1200">
          <a:solidFill>
            <a:srgbClr val="262626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574675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75000"/>
        <a:buFont typeface="Arial" charset="0"/>
        <a:buChar char="•"/>
        <a:defRPr sz="2200" kern="1200">
          <a:solidFill>
            <a:srgbClr val="404040"/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006475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75000"/>
        <a:buFont typeface="Arial" charset="0"/>
        <a:buChar char="‒"/>
        <a:defRPr sz="2000" kern="1200">
          <a:solidFill>
            <a:srgbClr val="595959"/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511300" indent="-228600" algn="l" rtl="0" eaLnBrk="0" fontAlgn="base" hangingPunct="0">
        <a:spcBef>
          <a:spcPts val="500"/>
        </a:spcBef>
        <a:spcAft>
          <a:spcPct val="0"/>
        </a:spcAft>
        <a:buSzPct val="75000"/>
        <a:buFont typeface="Arial" charset="0"/>
        <a:buChar char="˃"/>
        <a:defRPr kern="1200">
          <a:solidFill>
            <a:srgbClr val="7F7F7F"/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19431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75000"/>
        <a:buFont typeface="Arial" charset="0"/>
        <a:buChar char="˃"/>
        <a:defRPr kern="1200">
          <a:solidFill>
            <a:srgbClr val="7F7F7F"/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01638" y="609600"/>
            <a:ext cx="113887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438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401638" y="1905000"/>
            <a:ext cx="11388725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1638" y="6245225"/>
            <a:ext cx="30527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6FC8C42-9A56-4B18-AC16-8F42E1CD5B19}" type="datetimeFigureOut">
              <a:rPr lang="zh-CN" altLang="en-US"/>
              <a:pPr/>
              <a:t>2020/2/5</a:t>
            </a:fld>
            <a:endParaRPr lang="en-US" altLang="zh-CN"/>
          </a:p>
        </p:txBody>
      </p:sp>
      <p:sp>
        <p:nvSpPr>
          <p:cNvPr id="144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30527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E31C5C-6410-4266-B56D-C6EEF8867B5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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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4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74638" y="1651000"/>
            <a:ext cx="11388725" cy="1143000"/>
          </a:xfrm>
        </p:spPr>
        <p:txBody>
          <a:bodyPr/>
          <a:lstStyle/>
          <a:p>
            <a:r>
              <a:rPr lang="zh-CN" altLang="en-US" sz="5400">
                <a:solidFill>
                  <a:srgbClr val="202020"/>
                </a:solidFill>
                <a:ea typeface="黑体" pitchFamily="49" charset="-122"/>
              </a:rPr>
              <a:t>高考小说阅读知识点的梳理总结（一）</a:t>
            </a:r>
          </a:p>
        </p:txBody>
      </p:sp>
      <p:sp>
        <p:nvSpPr>
          <p:cNvPr id="88066" name="Text Box 5"/>
          <p:cNvSpPr txBox="1">
            <a:spLocks noChangeArrowheads="1"/>
          </p:cNvSpPr>
          <p:nvPr/>
        </p:nvSpPr>
        <p:spPr bwMode="auto">
          <a:xfrm>
            <a:off x="0" y="4373563"/>
            <a:ext cx="1219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铜陵市一中   陈昆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文本框 3"/>
          <p:cNvSpPr txBox="1">
            <a:spLocks noChangeArrowheads="1"/>
          </p:cNvSpPr>
          <p:nvPr/>
        </p:nvSpPr>
        <p:spPr bwMode="auto">
          <a:xfrm>
            <a:off x="79375" y="998538"/>
            <a:ext cx="12112625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情节手法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（1）叙述手法：叙述人称和叙述方式。</a:t>
            </a:r>
          </a:p>
          <a:p>
            <a:endParaRPr lang="zh-CN" altLang="en-US" sz="2400">
              <a:solidFill>
                <a:srgbClr val="202020"/>
              </a:solidFill>
            </a:endParaRPr>
          </a:p>
          <a:p>
            <a:endParaRPr lang="zh-CN" altLang="en-US" sz="2400">
              <a:solidFill>
                <a:srgbClr val="202020"/>
              </a:solidFill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50838" y="2624138"/>
            <a:ext cx="1166495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叙述人称：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第一人称（有限视角），真实自然，拉近与读者的距离，便于情感抒发。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第三人称（全知视角），直接、客观，不受时空限制，自由灵活地叙述故事。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文本框 4"/>
          <p:cNvSpPr txBox="1">
            <a:spLocks noChangeArrowheads="1"/>
          </p:cNvSpPr>
          <p:nvPr/>
        </p:nvSpPr>
        <p:spPr bwMode="auto">
          <a:xfrm>
            <a:off x="403225" y="601663"/>
            <a:ext cx="11401425" cy="607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叙述方式：</a:t>
            </a: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顺叙，条理清晰，层次分明。</a:t>
            </a:r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倒叙，设置悬念，铺垫伏笔，引人入胜。</a:t>
            </a:r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插叙，暂时中断主线叙述，插入与主线情节相关的内容。避免平铺直叙，丰富小说情节内容，使人物更丰满。（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《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故乡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》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补叙，对上文内容补充说明，是主线情节的一部分，使小说情节完整合理，更曲折跌宕，有出人意料，情理之中的效果，同时有利于人物形象的塑造和主题的揭示。（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《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智取生辰纲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》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平叙，叙述同一时间内不同地点所发生的两件及以上的事。脉络清晰。</a:t>
            </a:r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142875" y="2022475"/>
            <a:ext cx="1183957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（2）结构手法：悬念、扬抑、铺垫、伏笔、照应、对比、突转、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荒诞、巧合、留白、情理之中，意料之外。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文本框 3"/>
          <p:cNvSpPr txBox="1">
            <a:spLocks noChangeArrowheads="1"/>
          </p:cNvSpPr>
          <p:nvPr/>
        </p:nvSpPr>
        <p:spPr bwMode="auto">
          <a:xfrm>
            <a:off x="0" y="608013"/>
            <a:ext cx="12009438" cy="481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情节作用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（1）从情节上考虑与上下文，开头、结尾、标题之间的铺垫照应。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（2）从人物上考虑是否有利于人物形象的塑造、内心情感的揭示和人物命运结局的暗示。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（3）从环境上考虑是否交代了自然环境和社会环境，是否渲染了气氛、奠定了基调。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（4）从主题上考虑是否揭示了主旨或丰富深化了主旨。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>
              <a:solidFill>
                <a:srgbClr val="202020"/>
              </a:solidFill>
            </a:endParaRPr>
          </a:p>
          <a:p>
            <a:endParaRPr lang="zh-CN" altLang="en-US">
              <a:solidFill>
                <a:srgbClr val="202020"/>
              </a:solidFill>
            </a:endParaRPr>
          </a:p>
          <a:p>
            <a:endParaRPr lang="zh-CN" altLang="en-US">
              <a:solidFill>
                <a:srgbClr val="202020"/>
              </a:solidFill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31763" y="4608513"/>
            <a:ext cx="1190625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>
                <a:solidFill>
                  <a:srgbClr val="202020"/>
                </a:solidFill>
                <a:sym typeface="+mn-ea"/>
              </a:rPr>
              <a:t>       </a:t>
            </a:r>
            <a:r>
              <a:rPr lang="zh-CN" altLang="en-US" sz="3200">
                <a:solidFill>
                  <a:srgbClr val="202020"/>
                </a:solidFill>
                <a:ea typeface="黑体" pitchFamily="49" charset="-122"/>
                <a:sym typeface="+mn-ea"/>
              </a:rPr>
              <a:t>注意小说两种常考小说结尾特点的考察：情理之中，意料之外（结尾处再起波澜，情节更加跌宕起伏）；留白（戛然而止，余韵悠长，引发读者的想象和思考）。</a:t>
            </a:r>
            <a:endParaRPr lang="zh-CN" altLang="en-US" sz="3200">
              <a:solidFill>
                <a:srgbClr val="202020"/>
              </a:solidFill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266700" y="1989138"/>
            <a:ext cx="1165383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《林教头风雪山神庙》的开篇部分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“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沧州遇故知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”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在全文中有怎样的作用？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1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）救助李小二表现林冲的善良侠义，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2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）对高俅的称呼和自叙流放的原因表现林冲的委曲求全，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3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）为下文李小二报恩作铺垫。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Rot="1" noChangeArrowheads="1"/>
          </p:cNvSpPr>
          <p:nvPr/>
        </p:nvSpPr>
        <p:spPr bwMode="auto">
          <a:xfrm>
            <a:off x="274638" y="1651000"/>
            <a:ext cx="113887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zh-CN" altLang="en-US" sz="5400">
                <a:solidFill>
                  <a:srgbClr val="202020"/>
                </a:solidFill>
                <a:ea typeface="黑体" pitchFamily="49" charset="-122"/>
              </a:rPr>
              <a:t>高考小说阅读知识点的梳理总结（二）</a:t>
            </a: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0" y="4373563"/>
            <a:ext cx="1219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铜陵市一中   陈昆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文本框 3"/>
          <p:cNvSpPr txBox="1">
            <a:spLocks noChangeArrowheads="1"/>
          </p:cNvSpPr>
          <p:nvPr/>
        </p:nvSpPr>
        <p:spPr bwMode="auto">
          <a:xfrm>
            <a:off x="958850" y="1255713"/>
            <a:ext cx="101473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三、小说的人物形象考查</a:t>
            </a:r>
          </a:p>
          <a:p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人物形象的塑造手法</a:t>
            </a:r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人物形象的作用</a:t>
            </a:r>
          </a:p>
          <a:p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人物形象的概括和分析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文本框 4"/>
          <p:cNvSpPr txBox="1">
            <a:spLocks noChangeArrowheads="1"/>
          </p:cNvSpPr>
          <p:nvPr/>
        </p:nvSpPr>
        <p:spPr bwMode="auto">
          <a:xfrm>
            <a:off x="665163" y="665163"/>
            <a:ext cx="11101387" cy="619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人物形象的塑造手法</a:t>
            </a: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）正面（直接）描写：肖像（服饰、外貌、神态）描写，语言描写，动作描写，心理描写。</a:t>
            </a: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）侧面（间接）描写：他人的介绍评价（祥林嫂、夏瑜），文中其他人物的衬托，环境的烘托。</a:t>
            </a: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）人物本身前后的扬抑。</a:t>
            </a: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）细节描写：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是指作品中对一些富有艺术表现力的细小事物、人物的某些细微的举止行动，以及景物片断等的具体细腻的描写。</a:t>
            </a:r>
          </a:p>
          <a:p>
            <a:endParaRPr lang="zh-CN" altLang="en-US" sz="28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endParaRPr lang="zh-CN" altLang="en-US">
              <a:solidFill>
                <a:srgbClr val="202020"/>
              </a:solidFill>
            </a:endParaRPr>
          </a:p>
          <a:p>
            <a:endParaRPr lang="zh-CN" altLang="en-US">
              <a:solidFill>
                <a:srgbClr val="20202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文本框 3"/>
          <p:cNvSpPr txBox="1">
            <a:spLocks noChangeArrowheads="1"/>
          </p:cNvSpPr>
          <p:nvPr/>
        </p:nvSpPr>
        <p:spPr bwMode="auto">
          <a:xfrm>
            <a:off x="611188" y="915988"/>
            <a:ext cx="11042650" cy="545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2019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年语文全国一卷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《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理水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》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鲁迅说：“我们从古以来，就有埋头苦干的人，有拼命硬干的人，有为民请命的人，有舍身求法的人，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……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这就是中国的脊梁。”请谈谈本文是如何具体塑造这样的“中国的脊梁”的。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      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    肖像描写，将禹及其随员描写为“乞丐似的大汉”，写出艰苦卓绝的实干家形象；言行描写，文中的禹坚毅寡言，一旦说话，则刚直有力；对比手法，始终在同众大员的对比中塑造禹及其随员，从而凸显其“中国的脊梁”形象。 </a:t>
            </a:r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519113" y="992188"/>
            <a:ext cx="1114742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2019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年全国语文二卷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《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小步舞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》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请以老舞蹈师形象为例，谈谈小说塑造人物形象时运用了哪些表现手法。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       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     用特征鲜明的细节凸显人物的个性，如老舞蹈师过时的穿戴、木偶似的舞姿等，表明他是一个怀旧的人；用个性化的对话揭示人物的内心世界，如老舞蹈师与“我”的交谈，流露出内心的痛苦与无奈；用典型化的场景烘托人物状态，如被人遗忘的苗圃，衬托了老舞蹈师失落的心态。</a:t>
            </a:r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文本框 4100"/>
          <p:cNvSpPr txBox="1">
            <a:spLocks noChangeArrowheads="1"/>
          </p:cNvSpPr>
          <p:nvPr/>
        </p:nvSpPr>
        <p:spPr bwMode="auto">
          <a:xfrm>
            <a:off x="227013" y="977900"/>
            <a:ext cx="117602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ea typeface="黑体" pitchFamily="49" charset="-122"/>
              </a:rPr>
              <a:t>一、小说的基本知识</a:t>
            </a:r>
          </a:p>
          <a:p>
            <a:endParaRPr lang="en-US" altLang="zh-CN" sz="3200">
              <a:solidFill>
                <a:srgbClr val="202020"/>
              </a:solidFill>
              <a:ea typeface="黑体" pitchFamily="49" charset="-122"/>
            </a:endParaRPr>
          </a:p>
          <a:p>
            <a:endParaRPr lang="zh-CN" altLang="en-US" sz="2400">
              <a:ea typeface="黑体" pitchFamily="49" charset="-122"/>
            </a:endParaRPr>
          </a:p>
          <a:p>
            <a:r>
              <a:rPr lang="zh-CN" altLang="en-US" sz="2400"/>
              <a:t>   </a:t>
            </a:r>
          </a:p>
          <a:p>
            <a:r>
              <a:rPr lang="en-US" altLang="zh-CN" sz="2400"/>
              <a:t>     </a:t>
            </a:r>
            <a:endParaRPr lang="zh-CN" altLang="en-US" sz="2400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787400" y="2706688"/>
            <a:ext cx="106981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小说是以刻画</a:t>
            </a:r>
            <a:r>
              <a:rPr lang="zh-CN" altLang="en-US" sz="3200">
                <a:solidFill>
                  <a:srgbClr val="990000"/>
                </a:solidFill>
                <a:latin typeface="黑体" pitchFamily="49" charset="-122"/>
                <a:ea typeface="黑体" pitchFamily="49" charset="-122"/>
              </a:rPr>
              <a:t>人物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形象为中心，通过完整的故事</a:t>
            </a:r>
            <a:r>
              <a:rPr lang="zh-CN" altLang="en-US" sz="3200">
                <a:solidFill>
                  <a:srgbClr val="990000"/>
                </a:solidFill>
                <a:latin typeface="黑体" pitchFamily="49" charset="-122"/>
                <a:ea typeface="黑体" pitchFamily="49" charset="-122"/>
              </a:rPr>
              <a:t>情节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和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具体的</a:t>
            </a:r>
            <a:r>
              <a:rPr lang="zh-CN" altLang="en-US" sz="3200">
                <a:solidFill>
                  <a:srgbClr val="990000"/>
                </a:solidFill>
                <a:latin typeface="黑体" pitchFamily="49" charset="-122"/>
                <a:ea typeface="黑体" pitchFamily="49" charset="-122"/>
              </a:rPr>
              <a:t>环境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描写来反映社会生活的文学体裁。</a:t>
            </a:r>
          </a:p>
          <a:p>
            <a:pPr>
              <a:spcBef>
                <a:spcPct val="50000"/>
              </a:spcBef>
            </a:pP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文本框 58371"/>
          <p:cNvSpPr txBox="1">
            <a:spLocks noChangeArrowheads="1"/>
          </p:cNvSpPr>
          <p:nvPr/>
        </p:nvSpPr>
        <p:spPr bwMode="auto">
          <a:xfrm>
            <a:off x="442913" y="1358900"/>
            <a:ext cx="11431587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zh-CN">
              <a:solidFill>
                <a:srgbClr val="202020"/>
              </a:solidFill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2. 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人物形象的作用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）情节：线索、推动情节发展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）人物：人物之间的正称或反称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）环境：次要人物构成主要人物活动的社会背景，渲染气氛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）主题：人物揭示主旨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）如果是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“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我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”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在小说中的作用，需考虑第一叙述人称的表达效果，真实、可信、自然。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>
              <a:solidFill>
                <a:srgbClr val="20202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550863" y="1216025"/>
            <a:ext cx="11520487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2016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年全国语文三卷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玻璃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》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 “我”在小说中的主要作用是什么？请简要分析。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①讲述故事：小说故事是由“我”讲述出来的，真实可信；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②推进情节：“我”是事件的参与者，由于“我”的提议，情节得以发展变化；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③衬托人物：小说主人公王有福的性格，由于“我”的存在而更加鲜明。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文本框 4"/>
          <p:cNvSpPr txBox="1">
            <a:spLocks noChangeArrowheads="1"/>
          </p:cNvSpPr>
          <p:nvPr/>
        </p:nvSpPr>
        <p:spPr bwMode="auto">
          <a:xfrm>
            <a:off x="519113" y="1162050"/>
            <a:ext cx="11182350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3.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人物形象的概括和分析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1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）审题时应注意是分析还是概括。若是分析答案要点在前，文本支撑在后；若是概括则只需答案要点，无需文本支撑。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2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）注意题干关键词是形象特点还是性格特点。人物的外貌、身份、职业、地位等是人物的形象特点但不是人物的性格特点。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）具体答题时要勾划文本，归纳概括，避免要点遗漏、重复和无中生有。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）文本中能体现人物形象或性格特点的敏感点：情节、人物形象的塑造手法、背景环境。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2400">
              <a:solidFill>
                <a:srgbClr val="202020"/>
              </a:solidFill>
            </a:endParaRPr>
          </a:p>
          <a:p>
            <a:endParaRPr lang="zh-CN" altLang="en-US" sz="2400">
              <a:solidFill>
                <a:srgbClr val="20202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539750" y="1401763"/>
            <a:ext cx="11202988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请简要分析《林教头风雪山神庙》中的林冲的性格特征。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1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）善良侠义。救济李小二。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2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）血性刚烈。买刀寻敌，山神庙手刃仇敌。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3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）委曲求全，软弱偷安。对高俅的称呼，自叙流放的原因，寻敌不成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“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自心下慢了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”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，想找人修补草料场的草屋以便过冬。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4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）细心谨慎。两次出门前确认门锁、火灭。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文本框 3"/>
          <p:cNvSpPr txBox="1">
            <a:spLocks noChangeArrowheads="1"/>
          </p:cNvSpPr>
          <p:nvPr/>
        </p:nvSpPr>
        <p:spPr bwMode="auto">
          <a:xfrm>
            <a:off x="1077913" y="1377950"/>
            <a:ext cx="96647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四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、小说的环境考查</a:t>
            </a:r>
          </a:p>
          <a:p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1.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环境的特点</a:t>
            </a:r>
          </a:p>
          <a:p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2.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环境的描写特点（环境描写手法）</a:t>
            </a:r>
          </a:p>
          <a:p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3.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环境的作用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文本框 3"/>
          <p:cNvSpPr txBox="1">
            <a:spLocks noChangeArrowheads="1"/>
          </p:cNvSpPr>
          <p:nvPr/>
        </p:nvSpPr>
        <p:spPr bwMode="auto">
          <a:xfrm>
            <a:off x="417513" y="904875"/>
            <a:ext cx="11371262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环境特点的概括与分析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具体答题时要勾划文本，归纳概括，避免要点遗漏、重复和无中生有。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542925" y="3011488"/>
            <a:ext cx="11241088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环境描写的手法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动静结合，虚实结合，正侧结合，色彩的渲染，白描（粗笔勾勒，突出特征），工笔细描（精雕细刻，浓墨重彩），视听嗅味触，远近结合，俯仰高低，内外结合，细节描写，修辞手法。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文本框 4"/>
          <p:cNvSpPr txBox="1">
            <a:spLocks noChangeArrowheads="1"/>
          </p:cNvSpPr>
          <p:nvPr/>
        </p:nvSpPr>
        <p:spPr bwMode="auto">
          <a:xfrm>
            <a:off x="255588" y="725488"/>
            <a:ext cx="11566525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>
                <a:solidFill>
                  <a:srgbClr val="202020"/>
                </a:solidFill>
              </a:rPr>
              <a:t>       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一阵摇晃，渐闻橹声欸乃，碧波像大匹软缎，荡漾舒展，船头的水声，船梢摇橹者的断续语声，显得异样地宁适。我不愿进舱去，独自靠前舷而坐。夜间是下过大雨，还听到雷声。两岸山色苍翠，水里的倒影鲜活闪袅，迎面的风又暖又凉，母亲为什么不来。</a:t>
            </a:r>
          </a:p>
          <a:p>
            <a:pPr algn="r"/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2015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年湖南高考《童年随之而去》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242888" y="3825875"/>
            <a:ext cx="11574462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分析文中景物的描写手法。</a:t>
            </a: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1）运用比喻（碧波像大匹软缎）、以动衬静（橹声、水声、语声反衬“异样地宁适）等手法描写景物，形象生动，动静相宜。（2）从听觉（橹声、水声）、触觉（风“又暖又凉”）、视觉（碧波、山色苍翠、水中倒影鲜活闪袅）描写景物，有声有色，使人如身临其境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文本框 3"/>
          <p:cNvSpPr txBox="1">
            <a:spLocks noChangeArrowheads="1"/>
          </p:cNvSpPr>
          <p:nvPr/>
        </p:nvSpPr>
        <p:spPr bwMode="auto">
          <a:xfrm>
            <a:off x="328613" y="1247775"/>
            <a:ext cx="114808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环境描写的作用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环境：交代故事发生的时间地点，暗示社会环境、渲染气氛、奠定基调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情节：推动情节发展，情节之间的铺垫照应，首尾、标题的照应。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人物：烘托人物内心，塑造人物形象和性格、暗示人物命运。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主题：社会环境揭示主旨。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182563" y="1104900"/>
            <a:ext cx="11650662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《林教头风雪山神庙》中多次写到了风雪，请简要分析其作用。</a:t>
            </a: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）交代故事发生，人物活动的自然环境。</a:t>
            </a: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）彤云密布，朔风怒号，大雪飞扬渲染了一种紧张压抑，苍凉悲壮的氛围。</a:t>
            </a: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）推动情节发展。因风雪寒冷而买酒，路过山神庙。因风雪大压塌草屋寄宿山神庙，逃脱一死。因风雪大，入庙后用石头抵门，才能听到陆谦等人的谈话。</a:t>
            </a:r>
          </a:p>
          <a:p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sz="28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）暗示人物命运，烘托人物形象。风雪逼人，暗示陆谦等人设计暗害林冲，林冲即将遭遇危险。将林冲置于漫天飞舞的风雪中，烘托英雄的悲凉窘迫。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文本框 3"/>
          <p:cNvSpPr txBox="1">
            <a:spLocks noChangeArrowheads="1"/>
          </p:cNvSpPr>
          <p:nvPr/>
        </p:nvSpPr>
        <p:spPr bwMode="auto">
          <a:xfrm>
            <a:off x="1401763" y="1795463"/>
            <a:ext cx="9388475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五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、小说标题的考查</a:t>
            </a:r>
          </a:p>
          <a:p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1.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小说标题的含义。</a:t>
            </a:r>
          </a:p>
          <a:p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2.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小说标题的作用。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ext Box 6"/>
          <p:cNvSpPr>
            <a:spLocks noGrp="1" noChangeArrowheads="1"/>
          </p:cNvSpPr>
          <p:nvPr>
            <p:ph type="body" idx="4294967295"/>
          </p:nvPr>
        </p:nvSpPr>
        <p:spPr>
          <a:ln/>
        </p:spPr>
        <p:txBody>
          <a:bodyPr/>
          <a:lstStyle/>
          <a:p>
            <a:endParaRPr lang="zh-CN" altLang="en-US"/>
          </a:p>
          <a:p>
            <a:pPr>
              <a:spcBef>
                <a:spcPct val="50000"/>
              </a:spcBef>
              <a:buFontTx/>
              <a:buNone/>
            </a:pPr>
            <a:endParaRPr lang="zh-CN" altLang="en-US" sz="340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33125" name="Text Box 5"/>
          <p:cNvSpPr txBox="1">
            <a:spLocks noChangeArrowheads="1"/>
          </p:cNvSpPr>
          <p:nvPr/>
        </p:nvSpPr>
        <p:spPr bwMode="auto">
          <a:xfrm>
            <a:off x="481013" y="1654175"/>
            <a:ext cx="11266487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人物：小说中所描绘的人的形象。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情节：作品所描写的事件发展，演变的全过程。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环境：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习惯上分为自然环境和社会环境。社会环境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指对人物活动的具体背景、处所、氛围以及人际关系等的描写，交代人物的生存环境、社会关系，交代作品的时代背景。自然环境是指展现人物活动的地点、时间、季节、气候及景物。</a:t>
            </a:r>
          </a:p>
        </p:txBody>
      </p:sp>
      <p:sp>
        <p:nvSpPr>
          <p:cNvPr id="90115" name="Text Box 7"/>
          <p:cNvSpPr txBox="1">
            <a:spLocks noChangeArrowheads="1"/>
          </p:cNvSpPr>
          <p:nvPr/>
        </p:nvSpPr>
        <p:spPr bwMode="auto">
          <a:xfrm>
            <a:off x="795338" y="684213"/>
            <a:ext cx="77898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小说三要素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文本框 3"/>
          <p:cNvSpPr txBox="1">
            <a:spLocks noChangeArrowheads="1"/>
          </p:cNvSpPr>
          <p:nvPr/>
        </p:nvSpPr>
        <p:spPr bwMode="auto">
          <a:xfrm>
            <a:off x="500063" y="668338"/>
            <a:ext cx="10182225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标题的含义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考虑虚实，明暗的双关含义。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415925" y="3328988"/>
            <a:ext cx="987107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《装在套子里的人》一题有何丰富含义？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）指别里科夫及受别里科夫辖制的全城的人。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）指在俄国沙皇反动统治高压下思想被禁锢的民众。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文本框 3"/>
          <p:cNvSpPr txBox="1">
            <a:spLocks noChangeArrowheads="1"/>
          </p:cNvSpPr>
          <p:nvPr/>
        </p:nvSpPr>
        <p:spPr bwMode="auto">
          <a:xfrm>
            <a:off x="385763" y="995363"/>
            <a:ext cx="114204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标题作用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）标题本身的艺术效果。新颖独特，意蕴丰富，巧设悬念，激发读者想象和阅读的兴趣。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）标题和情节。概括了小说的主要情节；线索，串联或推动情节发展；与开头和结尾呼应。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）标题和人物。为塑造人物形象和性格服务，暗示人物命运和结局。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）标题和环境。交代小说的自然背景，暗示社会背景，渲染氛围。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）标题和主题情感。暗示主旨，寄托作者情感。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309563" y="879475"/>
            <a:ext cx="115538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简要分析《祝福》标题的妙处。</a:t>
            </a:r>
          </a:p>
          <a:p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）小说起于祝福，结于祝福，标题和小说首尾形成照应。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）祝福将祥林嫂的悲剧一生串联起来，是小说的线索。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）祥林嫂的悲剧命运在祝福的喜庆气氛中展开，加深了人物命运的悲剧性。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）祝福这一节日仪式和封建思想封建礼教息息相关，暗示了人物活动的社会背景。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）封建礼教杀害了祥林嫂，以祝福为题揭示了小说反封建的主题。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708025" y="1027113"/>
            <a:ext cx="4608513" cy="1295400"/>
          </a:xfrm>
        </p:spPr>
        <p:txBody>
          <a:bodyPr anchor="b"/>
          <a:lstStyle/>
          <a:p>
            <a:r>
              <a:rPr lang="zh-CN" altLang="en-US">
                <a:solidFill>
                  <a:srgbClr val="202020"/>
                </a:solidFill>
                <a:ea typeface="黑体" pitchFamily="49" charset="-122"/>
              </a:rPr>
              <a:t>作业：</a:t>
            </a:r>
          </a:p>
        </p:txBody>
      </p:sp>
      <p:sp>
        <p:nvSpPr>
          <p:cNvPr id="1198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6588" y="2921000"/>
            <a:ext cx="10972800" cy="4411663"/>
          </a:xfrm>
        </p:spPr>
        <p:txBody>
          <a:bodyPr/>
          <a:lstStyle/>
          <a:p>
            <a:r>
              <a:rPr lang="en-US" altLang="zh-CN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2019</a:t>
            </a:r>
            <a:r>
              <a:rPr lang="zh-CN" altLang="en-US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年语文全国一卷小说阅读</a:t>
            </a:r>
            <a:r>
              <a:rPr lang="en-US" altLang="zh-CN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理水</a:t>
            </a:r>
            <a:r>
              <a:rPr lang="en-US" altLang="zh-CN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》</a:t>
            </a:r>
          </a:p>
          <a:p>
            <a:r>
              <a:rPr lang="en-US" altLang="zh-CN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2019</a:t>
            </a:r>
            <a:r>
              <a:rPr lang="zh-CN" altLang="en-US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年语文全国二卷小说阅读</a:t>
            </a:r>
            <a:r>
              <a:rPr lang="en-US" altLang="zh-CN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小步舞</a:t>
            </a:r>
            <a:r>
              <a:rPr lang="en-US" altLang="zh-CN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》</a:t>
            </a:r>
          </a:p>
          <a:p>
            <a:r>
              <a:rPr lang="en-US" altLang="zh-CN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2019</a:t>
            </a:r>
            <a:r>
              <a:rPr lang="zh-CN" altLang="en-US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年语文全国三卷小说阅读</a:t>
            </a:r>
            <a:r>
              <a:rPr lang="en-US" altLang="zh-CN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到梨花屯去</a:t>
            </a:r>
            <a:r>
              <a:rPr lang="en-US" altLang="zh-CN" sz="34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849313" y="758825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3200">
                <a:solidFill>
                  <a:srgbClr val="20202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  <a:sym typeface="+mn-ea"/>
              </a:rPr>
              <a:t>3.</a:t>
            </a:r>
            <a:r>
              <a:rPr lang="zh-CN" altLang="en-US" sz="3200">
                <a:solidFill>
                  <a:srgbClr val="20202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  <a:sym typeface="+mn-ea"/>
              </a:rPr>
              <a:t>小说三要素和主题之间的关系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788988" y="1998663"/>
            <a:ext cx="10601325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3200">
                <a:solidFill>
                  <a:srgbClr val="20202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49" charset="-122"/>
                <a:sym typeface="+mn-ea"/>
              </a:rPr>
              <a:t>在一篇小说中，环境、情节要服务于人物的塑造。环境是人物存在的依托；人物在特定环境中产生的一系列活动、事件构成了情节。小说三要素关系密切，形成一个有机的统一整体从而表现主题思想，表达作者观照社会现实情感和态度。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792163" y="4702175"/>
            <a:ext cx="10718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FF3300"/>
                </a:solidFill>
                <a:latin typeface="宋体" charset="-122"/>
                <a:ea typeface="黑体" pitchFamily="49" charset="-122"/>
                <a:sym typeface="+mn-ea"/>
              </a:rPr>
              <a:t>无论是小说的设题，还是小说的解答，都常常会扣住四个关键词：情节、人物、环境、主题情感。</a:t>
            </a:r>
            <a:endParaRPr lang="zh-CN" altLang="en-US" sz="3200">
              <a:latin typeface="Calibri" pitchFamily="34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文本框 4"/>
          <p:cNvSpPr txBox="1">
            <a:spLocks noChangeArrowheads="1"/>
          </p:cNvSpPr>
          <p:nvPr/>
        </p:nvSpPr>
        <p:spPr bwMode="auto">
          <a:xfrm>
            <a:off x="1008063" y="1609725"/>
            <a:ext cx="10042525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二、小说的情节考查</a:t>
            </a:r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      </a:t>
            </a: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情节概括</a:t>
            </a:r>
          </a:p>
          <a:p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情节手法</a:t>
            </a:r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      </a:t>
            </a:r>
          </a:p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情节作用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文本框 4"/>
          <p:cNvSpPr txBox="1">
            <a:spLocks noChangeArrowheads="1"/>
          </p:cNvSpPr>
          <p:nvPr/>
        </p:nvSpPr>
        <p:spPr bwMode="auto">
          <a:xfrm>
            <a:off x="215900" y="822325"/>
            <a:ext cx="1136015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情节概括：找出小说线索（人、事、物、时、空、情），理清叙述顺序，抓取情节主干，用简练的语言概括小说情节。</a:t>
            </a:r>
            <a:endParaRPr lang="zh-CN" altLang="en-US">
              <a:solidFill>
                <a:srgbClr val="202020"/>
              </a:solidFill>
            </a:endParaRPr>
          </a:p>
          <a:p>
            <a:endParaRPr lang="zh-CN" altLang="en-US">
              <a:solidFill>
                <a:srgbClr val="202020"/>
              </a:solidFill>
            </a:endParaRPr>
          </a:p>
          <a:p>
            <a:endParaRPr lang="zh-CN" altLang="en-US">
              <a:solidFill>
                <a:srgbClr val="202020"/>
              </a:solidFill>
            </a:endParaRPr>
          </a:p>
          <a:p>
            <a:endParaRPr lang="zh-CN" altLang="en-US">
              <a:solidFill>
                <a:srgbClr val="202020"/>
              </a:solidFill>
            </a:endParaRPr>
          </a:p>
          <a:p>
            <a:endParaRPr lang="zh-CN" altLang="en-US">
              <a:solidFill>
                <a:srgbClr val="202020"/>
              </a:solidFill>
            </a:endParaRPr>
          </a:p>
          <a:p>
            <a:endParaRPr lang="zh-CN" altLang="en-US">
              <a:solidFill>
                <a:srgbClr val="202020"/>
              </a:solidFill>
            </a:endParaRPr>
          </a:p>
          <a:p>
            <a:endParaRPr lang="zh-CN" altLang="en-US">
              <a:solidFill>
                <a:srgbClr val="202020"/>
              </a:solidFill>
            </a:endParaRP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0" y="5084763"/>
            <a:ext cx="112839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2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）物品。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《项链》的情节：借项链，丢项链，还项链，识项链。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0" y="2308225"/>
            <a:ext cx="1196975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1</a:t>
            </a:r>
            <a:r>
              <a:rPr lang="zh-CN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）事件。按照情节发展的开端、发展、高潮、结局的结构脉络梳理情节。</a:t>
            </a:r>
            <a:endParaRPr lang="zh-CN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《祝福》：（序幕）鲁镇的祝福景象，（开端）祥林嫂初到鲁镇，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          （发展）祥林嫂被迫改嫁，（高潮）祥林嫂再到鲁镇，</a:t>
            </a: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          （结局）祥林嫂寂然死去，（尾声）再写祝福景象。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146050" y="2344738"/>
            <a:ext cx="11763375" cy="399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2018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语文全国三卷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微纪元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：</a:t>
            </a:r>
          </a:p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请简要分析文中先行者的心理变化过程。</a:t>
            </a:r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     ①先行者着陆之前，已经知道地球灾难的发生，一方面心存侥幸，一方面又深知连侥幸也不过是幻想，心情复杂纠结；②着陆后亲身感受到地球的荒凉，自认是宇宙间最后一个人类，巨大的孤独感和绝望使他濒临崩溃；③意识到画面有可能并非虚拟，感到震撼，重新燃起了希望。</a:t>
            </a:r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33350" y="633413"/>
            <a:ext cx="11618913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3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）空间（人物活动的场景）</a:t>
            </a:r>
            <a:endParaRPr lang="zh-CN" altLang="en-US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  <a:sym typeface="+mn-ea"/>
              </a:rPr>
              <a:t>《林教头风雪山神庙》：沧州遇故知，酒店设阴谋，火烧草料场，杀敌山神庙。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ext Box 4"/>
          <p:cNvSpPr txBox="1">
            <a:spLocks noChangeArrowheads="1"/>
          </p:cNvSpPr>
          <p:nvPr/>
        </p:nvSpPr>
        <p:spPr bwMode="auto">
          <a:xfrm>
            <a:off x="212725" y="758825"/>
            <a:ext cx="116490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小说的明暗双线结构：</a:t>
            </a:r>
          </a:p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明线就是从文章表面文字中能看见的贯穿文章始终的，将文章联系起来成为一个整体的脉络。暗线是相对来说要从文章中分析得来的贯穿文章始末的线索。</a:t>
            </a:r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301625" y="3200400"/>
            <a:ext cx="11449050" cy="343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鲁迅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药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的明暗双线结构：</a:t>
            </a:r>
          </a:p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明线：华家故事，华老栓刑场买药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----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小栓吃药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----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茶客谈药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----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华大妈上坟（群众的愚昧）</a:t>
            </a:r>
          </a:p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暗线：夏家故事，夏瑜刑场就义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----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人血馒头被吃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----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被茶客谈议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----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夏四奶奶上坟（革命者的悲哀）</a:t>
            </a:r>
          </a:p>
          <a:p>
            <a:pPr>
              <a:spcBef>
                <a:spcPct val="50000"/>
              </a:spcBef>
            </a:pPr>
            <a:endParaRPr lang="zh-CN" altLang="en-US">
              <a:solidFill>
                <a:srgbClr val="20202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ext Box 5"/>
          <p:cNvSpPr txBox="1">
            <a:spLocks noChangeArrowheads="1"/>
          </p:cNvSpPr>
          <p:nvPr/>
        </p:nvSpPr>
        <p:spPr bwMode="auto">
          <a:xfrm>
            <a:off x="230188" y="1003300"/>
            <a:ext cx="1169352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2015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年全国一卷小说阅读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马兰花</a:t>
            </a: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》</a:t>
            </a:r>
          </a:p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小说有明暗两条线索，分别是什么？这样处理有什么好处？请简要分析。</a:t>
            </a:r>
          </a:p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①明线是马兰花一家为借款而引发的冲突，暗线是麻婶母女的还款过程。</a:t>
            </a:r>
          </a:p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②</a:t>
            </a:r>
            <a:r>
              <a:rPr lang="zh-CN" altLang="en-US" sz="3200">
                <a:solidFill>
                  <a:srgbClr val="202020"/>
                </a:solidFill>
                <a:latin typeface="黑体" pitchFamily="49" charset="-122"/>
                <a:ea typeface="黑体" pitchFamily="49" charset="-122"/>
              </a:rPr>
              <a:t>设置麻婶母女还款这一暗线，虽然着墨不多，但仍可展现她们知恩图报的品质，丰富小说的主题；明暗线索交织，使小说情节更为集中紧凑，突出了主人公的形象。</a:t>
            </a:r>
            <a:endParaRPr lang="en-US" altLang="zh-CN" sz="3200">
              <a:solidFill>
                <a:srgbClr val="20202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诗情画意">
  <a:themeElements>
    <a:clrScheme name="1_诗情画意 1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765"/>
      </a:accent4>
      <a:accent5>
        <a:srgbClr val="F3FAFF"/>
      </a:accent5>
      <a:accent6>
        <a:srgbClr val="2D5CE7"/>
      </a:accent6>
      <a:hlink>
        <a:srgbClr val="DC5900"/>
      </a:hlink>
      <a:folHlink>
        <a:srgbClr val="7979A5"/>
      </a:folHlink>
    </a:clrScheme>
    <a:fontScheme name="1_诗情画意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诗情画意 1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765"/>
        </a:accent4>
        <a:accent5>
          <a:srgbClr val="F3FAFF"/>
        </a:accent5>
        <a:accent6>
          <a:srgbClr val="2D5CE7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诗情画意 2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0A2"/>
        </a:accent4>
        <a:accent5>
          <a:srgbClr val="F2FAFF"/>
        </a:accent5>
        <a:accent6>
          <a:srgbClr val="E186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诗情画意 3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AF3EC"/>
        </a:accent3>
        <a:accent4>
          <a:srgbClr val="4E4E76"/>
        </a:accent4>
        <a:accent5>
          <a:srgbClr val="FFFFEB"/>
        </a:accent5>
        <a:accent6>
          <a:srgbClr val="2D8AE7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诗情画意 4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656"/>
        </a:accent4>
        <a:accent5>
          <a:srgbClr val="FFFFE2"/>
        </a:accent5>
        <a:accent6>
          <a:srgbClr val="E75C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诗情画意 5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E"/>
        </a:accent4>
        <a:accent5>
          <a:srgbClr val="E7F0EA"/>
        </a:accent5>
        <a:accent6>
          <a:srgbClr val="2D5CE7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诗情画意 6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682"/>
        </a:accent4>
        <a:accent5>
          <a:srgbClr val="EFEFEF"/>
        </a:accent5>
        <a:accent6>
          <a:srgbClr val="2D8AE7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诗情画意 7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F0F0FF"/>
        </a:accent3>
        <a:accent4>
          <a:srgbClr val="AE2A00"/>
        </a:accent4>
        <a:accent5>
          <a:srgbClr val="F0EFF4"/>
        </a:accent5>
        <a:accent6>
          <a:srgbClr val="005CB9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诗情画意 8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F"/>
        </a:accent3>
        <a:accent4>
          <a:srgbClr val="000082"/>
        </a:accent4>
        <a:accent5>
          <a:srgbClr val="F3F3F3"/>
        </a:accent5>
        <a:accent6>
          <a:srgbClr val="A163A3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3503</Words>
  <Application>WPS 演示</Application>
  <PresentationFormat>自定义</PresentationFormat>
  <Paragraphs>189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演示文稿设计模板</vt:lpstr>
      </vt:variant>
      <vt:variant>
        <vt:i4>3</vt:i4>
      </vt:variant>
      <vt:variant>
        <vt:lpstr>幻灯片标题</vt:lpstr>
      </vt:variant>
      <vt:variant>
        <vt:i4>33</vt:i4>
      </vt:variant>
    </vt:vector>
  </HeadingPairs>
  <TitlesOfParts>
    <vt:vector size="44" baseType="lpstr">
      <vt:lpstr>Arial</vt:lpstr>
      <vt:lpstr>宋体</vt:lpstr>
      <vt:lpstr>微软雅黑</vt:lpstr>
      <vt:lpstr>Calibri</vt:lpstr>
      <vt:lpstr>Wingdings</vt:lpstr>
      <vt:lpstr>微软雅黑 Light</vt:lpstr>
      <vt:lpstr>黑体</vt:lpstr>
      <vt:lpstr>+mn-ea</vt:lpstr>
      <vt:lpstr>Office 主题</vt:lpstr>
      <vt:lpstr>Office 主题</vt:lpstr>
      <vt:lpstr>1_诗情画意</vt:lpstr>
      <vt:lpstr>高考小说阅读知识点的梳理总结（一）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作业：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asus1</cp:lastModifiedBy>
  <cp:revision>158</cp:revision>
  <dcterms:created xsi:type="dcterms:W3CDTF">2017-08-03T09:01:00Z</dcterms:created>
  <dcterms:modified xsi:type="dcterms:W3CDTF">2020-02-05T12:44:10Z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