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8" r:id="rId3"/>
    <p:sldId id="304" r:id="rId4"/>
    <p:sldId id="259" r:id="rId5"/>
    <p:sldId id="293" r:id="rId6"/>
    <p:sldId id="337" r:id="rId7"/>
    <p:sldId id="338" r:id="rId8"/>
    <p:sldId id="261" r:id="rId9"/>
    <p:sldId id="294" r:id="rId10"/>
    <p:sldId id="295" r:id="rId11"/>
    <p:sldId id="296" r:id="rId12"/>
    <p:sldId id="263" r:id="rId13"/>
    <p:sldId id="297" r:id="rId14"/>
    <p:sldId id="339" r:id="rId15"/>
    <p:sldId id="299" r:id="rId16"/>
    <p:sldId id="298" r:id="rId17"/>
    <p:sldId id="340" r:id="rId18"/>
    <p:sldId id="265" r:id="rId19"/>
    <p:sldId id="268" r:id="rId20"/>
    <p:sldId id="305" r:id="rId21"/>
    <p:sldId id="270" r:id="rId22"/>
    <p:sldId id="271" r:id="rId23"/>
    <p:sldId id="273" r:id="rId24"/>
    <p:sldId id="324" r:id="rId25"/>
    <p:sldId id="375" r:id="rId26"/>
    <p:sldId id="332" r:id="rId27"/>
    <p:sldId id="376" r:id="rId28"/>
    <p:sldId id="326" r:id="rId29"/>
    <p:sldId id="367" r:id="rId30"/>
    <p:sldId id="301" r:id="rId31"/>
    <p:sldId id="302" r:id="rId32"/>
    <p:sldId id="303" r:id="rId33"/>
    <p:sldId id="374" r:id="rId34"/>
    <p:sldId id="275" r:id="rId35"/>
    <p:sldId id="342" r:id="rId36"/>
    <p:sldId id="346" r:id="rId37"/>
    <p:sldId id="347" r:id="rId38"/>
    <p:sldId id="348" r:id="rId39"/>
    <p:sldId id="349" r:id="rId40"/>
    <p:sldId id="350" r:id="rId41"/>
    <p:sldId id="351" r:id="rId42"/>
    <p:sldId id="352" r:id="rId43"/>
    <p:sldId id="359" r:id="rId44"/>
    <p:sldId id="343" r:id="rId45"/>
    <p:sldId id="344" r:id="rId46"/>
    <p:sldId id="345" r:id="rId47"/>
    <p:sldId id="360" r:id="rId48"/>
    <p:sldId id="361" r:id="rId49"/>
    <p:sldId id="362" r:id="rId50"/>
    <p:sldId id="363" r:id="rId51"/>
    <p:sldId id="282" r:id="rId52"/>
    <p:sldId id="357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66" r:id="rId62"/>
    <p:sldId id="373" r:id="rId63"/>
    <p:sldId id="358" r:id="rId64"/>
    <p:sldId id="368" r:id="rId65"/>
    <p:sldId id="369" r:id="rId66"/>
    <p:sldId id="370" r:id="rId67"/>
    <p:sldId id="371" r:id="rId68"/>
    <p:sldId id="372" r:id="rId6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F23E"/>
    <a:srgbClr val="D1F9FD"/>
    <a:srgbClr val="DFDC5A"/>
    <a:srgbClr val="F4F4CA"/>
    <a:srgbClr val="0097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44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809439-CF03-4228-AEFE-542BD2680642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9C26BF70-2135-4E6F-BEC6-F19A3C1C4CBD}">
      <dgm:prSet phldrT="[文本]"/>
      <dgm:spPr/>
      <dgm:t>
        <a:bodyPr/>
        <a:lstStyle/>
        <a:p>
          <a:r>
            <a:rPr lang="zh-CN" altLang="en-US" b="1" dirty="0" smtClean="0"/>
            <a:t>时代性</a:t>
          </a:r>
        </a:p>
        <a:p>
          <a:endParaRPr lang="zh-CN" altLang="en-US" dirty="0"/>
        </a:p>
      </dgm:t>
    </dgm:pt>
    <dgm:pt modelId="{955603B9-A567-4EE1-A37D-5C9A6AE08C75}" type="parTrans" cxnId="{1B0E5EBE-DF1F-40C1-AF2E-17EE7A92E7DF}">
      <dgm:prSet/>
      <dgm:spPr/>
      <dgm:t>
        <a:bodyPr/>
        <a:lstStyle/>
        <a:p>
          <a:endParaRPr lang="zh-CN" altLang="en-US"/>
        </a:p>
      </dgm:t>
    </dgm:pt>
    <dgm:pt modelId="{3A31275D-B1F0-4C76-8C8D-CFAB4C145AE5}" type="sibTrans" cxnId="{1B0E5EBE-DF1F-40C1-AF2E-17EE7A92E7DF}">
      <dgm:prSet/>
      <dgm:spPr/>
      <dgm:t>
        <a:bodyPr/>
        <a:lstStyle/>
        <a:p>
          <a:endParaRPr lang="zh-CN" altLang="en-US"/>
        </a:p>
      </dgm:t>
    </dgm:pt>
    <dgm:pt modelId="{2770C994-DAF4-4046-8E2E-D2782AA9110E}">
      <dgm:prSet phldrT="[文本]"/>
      <dgm:spPr/>
      <dgm:t>
        <a:bodyPr/>
        <a:lstStyle/>
        <a:p>
          <a:r>
            <a:rPr lang="zh-CN" altLang="en-US" b="1" dirty="0" smtClean="0"/>
            <a:t>应用性</a:t>
          </a:r>
          <a:endParaRPr lang="en-US" altLang="zh-CN" b="1" dirty="0" smtClean="0"/>
        </a:p>
        <a:p>
          <a:r>
            <a:rPr lang="zh-CN" altLang="en-US" b="1" dirty="0" smtClean="0">
              <a:solidFill>
                <a:srgbClr val="0070C0"/>
              </a:solidFill>
            </a:rPr>
            <a:t>表达能力</a:t>
          </a:r>
          <a:endParaRPr lang="en-US" altLang="zh-CN" b="1" dirty="0" smtClean="0">
            <a:solidFill>
              <a:srgbClr val="0070C0"/>
            </a:solidFill>
          </a:endParaRPr>
        </a:p>
        <a:p>
          <a:endParaRPr lang="zh-CN" altLang="en-US" dirty="0"/>
        </a:p>
      </dgm:t>
    </dgm:pt>
    <dgm:pt modelId="{624EAE73-47EB-475C-88E0-61BAA8AC100C}" type="parTrans" cxnId="{84E1986C-4BD1-44C7-AACF-E27136365049}">
      <dgm:prSet/>
      <dgm:spPr/>
      <dgm:t>
        <a:bodyPr/>
        <a:lstStyle/>
        <a:p>
          <a:endParaRPr lang="zh-CN" altLang="en-US"/>
        </a:p>
      </dgm:t>
    </dgm:pt>
    <dgm:pt modelId="{A447B4C7-4CF9-42B5-B914-7464B3379D98}" type="sibTrans" cxnId="{84E1986C-4BD1-44C7-AACF-E27136365049}">
      <dgm:prSet/>
      <dgm:spPr/>
      <dgm:t>
        <a:bodyPr/>
        <a:lstStyle/>
        <a:p>
          <a:endParaRPr lang="zh-CN" altLang="en-US"/>
        </a:p>
      </dgm:t>
    </dgm:pt>
    <dgm:pt modelId="{6F227E43-977B-4CFE-B624-FD61E52A00DF}">
      <dgm:prSet phldrT="[文本]"/>
      <dgm:spPr/>
      <dgm:t>
        <a:bodyPr/>
        <a:lstStyle/>
        <a:p>
          <a:r>
            <a:rPr lang="zh-CN" altLang="en-US" b="1" dirty="0" smtClean="0"/>
            <a:t>综合性</a:t>
          </a:r>
          <a:endParaRPr lang="en-US" altLang="zh-CN" b="1" dirty="0" smtClean="0"/>
        </a:p>
        <a:p>
          <a:r>
            <a:rPr lang="zh-CN" altLang="en-US" b="1" dirty="0" smtClean="0">
              <a:solidFill>
                <a:srgbClr val="0070C0"/>
              </a:solidFill>
            </a:rPr>
            <a:t>思维能力</a:t>
          </a:r>
          <a:endParaRPr lang="zh-CN" altLang="en-US" b="1" dirty="0">
            <a:solidFill>
              <a:srgbClr val="0070C0"/>
            </a:solidFill>
          </a:endParaRPr>
        </a:p>
      </dgm:t>
    </dgm:pt>
    <dgm:pt modelId="{795E11E3-CA83-4799-99D6-E62F914ACCEB}" type="parTrans" cxnId="{EF81C8D6-C103-4079-82C1-7B9528B13ECD}">
      <dgm:prSet/>
      <dgm:spPr/>
      <dgm:t>
        <a:bodyPr/>
        <a:lstStyle/>
        <a:p>
          <a:endParaRPr lang="zh-CN" altLang="en-US"/>
        </a:p>
      </dgm:t>
    </dgm:pt>
    <dgm:pt modelId="{E15271E6-60EC-42D9-ADDE-E2258054C4D5}" type="sibTrans" cxnId="{EF81C8D6-C103-4079-82C1-7B9528B13ECD}">
      <dgm:prSet/>
      <dgm:spPr/>
      <dgm:t>
        <a:bodyPr/>
        <a:lstStyle/>
        <a:p>
          <a:endParaRPr lang="zh-CN" altLang="en-US"/>
        </a:p>
      </dgm:t>
    </dgm:pt>
    <dgm:pt modelId="{4FD6B4BB-F491-407D-ACE7-D1F604F541AF}" type="pres">
      <dgm:prSet presAssocID="{0D809439-CF03-4228-AEFE-542BD2680642}" presName="arrowDiagram" presStyleCnt="0">
        <dgm:presLayoutVars>
          <dgm:chMax val="5"/>
          <dgm:dir/>
          <dgm:resizeHandles val="exact"/>
        </dgm:presLayoutVars>
      </dgm:prSet>
      <dgm:spPr/>
    </dgm:pt>
    <dgm:pt modelId="{9D8D22FB-A2FB-428D-83CB-AE66517F8FEA}" type="pres">
      <dgm:prSet presAssocID="{0D809439-CF03-4228-AEFE-542BD2680642}" presName="arrow" presStyleLbl="bgShp" presStyleIdx="0" presStyleCnt="1" custScaleX="91748"/>
      <dgm:spPr/>
    </dgm:pt>
    <dgm:pt modelId="{982661B0-39E7-4F37-BA75-6248E18858B5}" type="pres">
      <dgm:prSet presAssocID="{0D809439-CF03-4228-AEFE-542BD2680642}" presName="arrowDiagram3" presStyleCnt="0"/>
      <dgm:spPr/>
    </dgm:pt>
    <dgm:pt modelId="{609FEF5F-78DE-4BE9-9183-943819A03BBF}" type="pres">
      <dgm:prSet presAssocID="{9C26BF70-2135-4E6F-BEC6-F19A3C1C4CBD}" presName="bullet3a" presStyleLbl="node1" presStyleIdx="0" presStyleCnt="3"/>
      <dgm:spPr/>
    </dgm:pt>
    <dgm:pt modelId="{46A8FE26-CEF0-4F6A-A582-4B875103F4BB}" type="pres">
      <dgm:prSet presAssocID="{9C26BF70-2135-4E6F-BEC6-F19A3C1C4CBD}" presName="textBox3a" presStyleLbl="revTx" presStyleIdx="0" presStyleCnt="3" custScaleX="15831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1C1DD2A-25F6-4DB6-B9F2-61E978651961}" type="pres">
      <dgm:prSet presAssocID="{2770C994-DAF4-4046-8E2E-D2782AA9110E}" presName="bullet3b" presStyleLbl="node1" presStyleIdx="1" presStyleCnt="3"/>
      <dgm:spPr/>
    </dgm:pt>
    <dgm:pt modelId="{137B0545-36E3-4AAD-95B1-B222052EDFCF}" type="pres">
      <dgm:prSet presAssocID="{2770C994-DAF4-4046-8E2E-D2782AA9110E}" presName="textBox3b" presStyleLbl="revTx" presStyleIdx="1" presStyleCnt="3" custScaleX="23624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0024F43-2C59-4226-95AB-02D5F362C89C}" type="pres">
      <dgm:prSet presAssocID="{6F227E43-977B-4CFE-B624-FD61E52A00DF}" presName="bullet3c" presStyleLbl="node1" presStyleIdx="2" presStyleCnt="3"/>
      <dgm:spPr/>
    </dgm:pt>
    <dgm:pt modelId="{5E4CAD91-3196-47DE-B276-D1B8056893DE}" type="pres">
      <dgm:prSet presAssocID="{6F227E43-977B-4CFE-B624-FD61E52A00DF}" presName="textBox3c" presStyleLbl="revTx" presStyleIdx="2" presStyleCnt="3" custScaleX="234993">
        <dgm:presLayoutVars>
          <dgm:bulletEnabled val="1"/>
        </dgm:presLayoutVars>
      </dgm:prSet>
      <dgm:spPr/>
    </dgm:pt>
  </dgm:ptLst>
  <dgm:cxnLst>
    <dgm:cxn modelId="{247947D7-DBCC-47EA-AF0B-0CE97556209D}" type="presOf" srcId="{6F227E43-977B-4CFE-B624-FD61E52A00DF}" destId="{5E4CAD91-3196-47DE-B276-D1B8056893DE}" srcOrd="0" destOrd="0" presId="urn:microsoft.com/office/officeart/2005/8/layout/arrow2"/>
    <dgm:cxn modelId="{39629948-7C29-40DB-8A5C-4C74405FEA40}" type="presOf" srcId="{0D809439-CF03-4228-AEFE-542BD2680642}" destId="{4FD6B4BB-F491-407D-ACE7-D1F604F541AF}" srcOrd="0" destOrd="0" presId="urn:microsoft.com/office/officeart/2005/8/layout/arrow2"/>
    <dgm:cxn modelId="{EF81C8D6-C103-4079-82C1-7B9528B13ECD}" srcId="{0D809439-CF03-4228-AEFE-542BD2680642}" destId="{6F227E43-977B-4CFE-B624-FD61E52A00DF}" srcOrd="2" destOrd="0" parTransId="{795E11E3-CA83-4799-99D6-E62F914ACCEB}" sibTransId="{E15271E6-60EC-42D9-ADDE-E2258054C4D5}"/>
    <dgm:cxn modelId="{84E1986C-4BD1-44C7-AACF-E27136365049}" srcId="{0D809439-CF03-4228-AEFE-542BD2680642}" destId="{2770C994-DAF4-4046-8E2E-D2782AA9110E}" srcOrd="1" destOrd="0" parTransId="{624EAE73-47EB-475C-88E0-61BAA8AC100C}" sibTransId="{A447B4C7-4CF9-42B5-B914-7464B3379D98}"/>
    <dgm:cxn modelId="{4E2D8435-1FEB-4C44-98D8-8311CB2F95BB}" type="presOf" srcId="{9C26BF70-2135-4E6F-BEC6-F19A3C1C4CBD}" destId="{46A8FE26-CEF0-4F6A-A582-4B875103F4BB}" srcOrd="0" destOrd="0" presId="urn:microsoft.com/office/officeart/2005/8/layout/arrow2"/>
    <dgm:cxn modelId="{1B0E5EBE-DF1F-40C1-AF2E-17EE7A92E7DF}" srcId="{0D809439-CF03-4228-AEFE-542BD2680642}" destId="{9C26BF70-2135-4E6F-BEC6-F19A3C1C4CBD}" srcOrd="0" destOrd="0" parTransId="{955603B9-A567-4EE1-A37D-5C9A6AE08C75}" sibTransId="{3A31275D-B1F0-4C76-8C8D-CFAB4C145AE5}"/>
    <dgm:cxn modelId="{DDA41B0F-2497-439E-91A7-6AA2E1898495}" type="presOf" srcId="{2770C994-DAF4-4046-8E2E-D2782AA9110E}" destId="{137B0545-36E3-4AAD-95B1-B222052EDFCF}" srcOrd="0" destOrd="0" presId="urn:microsoft.com/office/officeart/2005/8/layout/arrow2"/>
    <dgm:cxn modelId="{7BDA96F5-1E60-4AD8-876E-9D1CCB8417B4}" type="presParOf" srcId="{4FD6B4BB-F491-407D-ACE7-D1F604F541AF}" destId="{9D8D22FB-A2FB-428D-83CB-AE66517F8FEA}" srcOrd="0" destOrd="0" presId="urn:microsoft.com/office/officeart/2005/8/layout/arrow2"/>
    <dgm:cxn modelId="{79638D8E-9297-4991-B114-4E2EF569E979}" type="presParOf" srcId="{4FD6B4BB-F491-407D-ACE7-D1F604F541AF}" destId="{982661B0-39E7-4F37-BA75-6248E18858B5}" srcOrd="1" destOrd="0" presId="urn:microsoft.com/office/officeart/2005/8/layout/arrow2"/>
    <dgm:cxn modelId="{8B1282A1-71BD-4068-A0D6-5F15CED4A16C}" type="presParOf" srcId="{982661B0-39E7-4F37-BA75-6248E18858B5}" destId="{609FEF5F-78DE-4BE9-9183-943819A03BBF}" srcOrd="0" destOrd="0" presId="urn:microsoft.com/office/officeart/2005/8/layout/arrow2"/>
    <dgm:cxn modelId="{6C3C2482-10EC-424E-B02F-A4C9298D125A}" type="presParOf" srcId="{982661B0-39E7-4F37-BA75-6248E18858B5}" destId="{46A8FE26-CEF0-4F6A-A582-4B875103F4BB}" srcOrd="1" destOrd="0" presId="urn:microsoft.com/office/officeart/2005/8/layout/arrow2"/>
    <dgm:cxn modelId="{32BF4475-DD23-43DE-9D45-320686A29F33}" type="presParOf" srcId="{982661B0-39E7-4F37-BA75-6248E18858B5}" destId="{C1C1DD2A-25F6-4DB6-B9F2-61E978651961}" srcOrd="2" destOrd="0" presId="urn:microsoft.com/office/officeart/2005/8/layout/arrow2"/>
    <dgm:cxn modelId="{1A9D076B-8B8F-4EB6-B0EE-1E28944A9ED2}" type="presParOf" srcId="{982661B0-39E7-4F37-BA75-6248E18858B5}" destId="{137B0545-36E3-4AAD-95B1-B222052EDFCF}" srcOrd="3" destOrd="0" presId="urn:microsoft.com/office/officeart/2005/8/layout/arrow2"/>
    <dgm:cxn modelId="{D55E1750-1F79-4AD0-9BDD-F5EBC7C87F26}" type="presParOf" srcId="{982661B0-39E7-4F37-BA75-6248E18858B5}" destId="{20024F43-2C59-4226-95AB-02D5F362C89C}" srcOrd="4" destOrd="0" presId="urn:microsoft.com/office/officeart/2005/8/layout/arrow2"/>
    <dgm:cxn modelId="{CF62EC24-D69B-46AB-AA57-1DA96DCC8A8C}" type="presParOf" srcId="{982661B0-39E7-4F37-BA75-6248E18858B5}" destId="{5E4CAD91-3196-47DE-B276-D1B8056893DE}" srcOrd="5" destOrd="0" presId="urn:microsoft.com/office/officeart/2005/8/layout/arrow2"/>
  </dgm:cxnLst>
  <dgm:bg>
    <a:solidFill>
      <a:srgbClr val="7AF23E"/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D8D22FB-A2FB-428D-83CB-AE66517F8FEA}">
      <dsp:nvSpPr>
        <dsp:cNvPr id="0" name=""/>
        <dsp:cNvSpPr/>
      </dsp:nvSpPr>
      <dsp:spPr>
        <a:xfrm>
          <a:off x="-78429" y="126999"/>
          <a:ext cx="5592958" cy="3809999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9FEF5F-78DE-4BE9-9183-943819A03BBF}">
      <dsp:nvSpPr>
        <dsp:cNvPr id="0" name=""/>
        <dsp:cNvSpPr/>
      </dsp:nvSpPr>
      <dsp:spPr>
        <a:xfrm>
          <a:off x="444241" y="2756661"/>
          <a:ext cx="158496" cy="1584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A8FE26-CEF0-4F6A-A582-4B875103F4BB}">
      <dsp:nvSpPr>
        <dsp:cNvPr id="0" name=""/>
        <dsp:cNvSpPr/>
      </dsp:nvSpPr>
      <dsp:spPr>
        <a:xfrm>
          <a:off x="109338" y="2835909"/>
          <a:ext cx="2248669" cy="11010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984" tIns="0" rIns="0" bIns="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100" b="1" kern="1200" dirty="0" smtClean="0"/>
            <a:t>时代性</a:t>
          </a:r>
        </a:p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3100" kern="1200" dirty="0"/>
        </a:p>
      </dsp:txBody>
      <dsp:txXfrm>
        <a:off x="109338" y="2835909"/>
        <a:ext cx="2248669" cy="1101090"/>
      </dsp:txXfrm>
    </dsp:sp>
    <dsp:sp modelId="{C1C1DD2A-25F6-4DB6-B9F2-61E978651961}">
      <dsp:nvSpPr>
        <dsp:cNvPr id="0" name=""/>
        <dsp:cNvSpPr/>
      </dsp:nvSpPr>
      <dsp:spPr>
        <a:xfrm>
          <a:off x="1843273" y="1721103"/>
          <a:ext cx="286512" cy="2865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7B0545-36E3-4AAD-95B1-B222052EDFCF}">
      <dsp:nvSpPr>
        <dsp:cNvPr id="0" name=""/>
        <dsp:cNvSpPr/>
      </dsp:nvSpPr>
      <dsp:spPr>
        <a:xfrm>
          <a:off x="989855" y="1864359"/>
          <a:ext cx="3456388" cy="2072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817" tIns="0" rIns="0" bIns="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100" b="1" kern="1200" dirty="0" smtClean="0"/>
            <a:t>应用性</a:t>
          </a:r>
          <a:endParaRPr lang="en-US" altLang="zh-CN" sz="3100" b="1" kern="1200" dirty="0" smtClean="0"/>
        </a:p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100" b="1" kern="1200" dirty="0" smtClean="0">
              <a:solidFill>
                <a:srgbClr val="0070C0"/>
              </a:solidFill>
            </a:rPr>
            <a:t>表达能力</a:t>
          </a:r>
          <a:endParaRPr lang="en-US" altLang="zh-CN" sz="3100" b="1" kern="1200" dirty="0" smtClean="0">
            <a:solidFill>
              <a:srgbClr val="0070C0"/>
            </a:solidFill>
          </a:endParaRPr>
        </a:p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3100" kern="1200" dirty="0"/>
        </a:p>
      </dsp:txBody>
      <dsp:txXfrm>
        <a:off x="989855" y="1864359"/>
        <a:ext cx="3456388" cy="2072640"/>
      </dsp:txXfrm>
    </dsp:sp>
    <dsp:sp modelId="{20024F43-2C59-4226-95AB-02D5F362C89C}">
      <dsp:nvSpPr>
        <dsp:cNvPr id="0" name=""/>
        <dsp:cNvSpPr/>
      </dsp:nvSpPr>
      <dsp:spPr>
        <a:xfrm>
          <a:off x="3525769" y="1090929"/>
          <a:ext cx="396240" cy="3962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4CAD91-3196-47DE-B276-D1B8056893DE}">
      <dsp:nvSpPr>
        <dsp:cNvPr id="0" name=""/>
        <dsp:cNvSpPr/>
      </dsp:nvSpPr>
      <dsp:spPr>
        <a:xfrm>
          <a:off x="2736388" y="1289049"/>
          <a:ext cx="3438041" cy="2647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959" tIns="0" rIns="0" bIns="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100" b="1" kern="1200" dirty="0" smtClean="0"/>
            <a:t>综合性</a:t>
          </a:r>
          <a:endParaRPr lang="en-US" altLang="zh-CN" sz="3100" b="1" kern="1200" dirty="0" smtClean="0"/>
        </a:p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100" b="1" kern="1200" dirty="0" smtClean="0">
              <a:solidFill>
                <a:srgbClr val="0070C0"/>
              </a:solidFill>
            </a:rPr>
            <a:t>思维能力</a:t>
          </a:r>
          <a:endParaRPr lang="zh-CN" altLang="en-US" sz="3100" b="1" kern="1200" dirty="0">
            <a:solidFill>
              <a:srgbClr val="0070C0"/>
            </a:solidFill>
          </a:endParaRPr>
        </a:p>
      </dsp:txBody>
      <dsp:txXfrm>
        <a:off x="2736388" y="1289049"/>
        <a:ext cx="3438041" cy="26479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2B89-3388-41DA-8C00-424503ABA96A}" type="datetimeFigureOut">
              <a:rPr lang="zh-CN" altLang="en-US" smtClean="0"/>
              <a:pPr/>
              <a:t>2020/2/18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8B2C-D6D5-4CFE-B68F-BBFF2DBFD53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2B89-3388-41DA-8C00-424503ABA96A}" type="datetimeFigureOut">
              <a:rPr lang="zh-CN" altLang="en-US" smtClean="0"/>
              <a:pPr/>
              <a:t>2020/2/18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8B2C-D6D5-4CFE-B68F-BBFF2DBFD53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2B89-3388-41DA-8C00-424503ABA96A}" type="datetimeFigureOut">
              <a:rPr lang="zh-CN" altLang="en-US" smtClean="0"/>
              <a:pPr/>
              <a:t>2020/2/18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8B2C-D6D5-4CFE-B68F-BBFF2DBFD53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fld id="{10E62B89-3388-41DA-8C00-424503ABA96A}" type="datetimeFigureOut">
              <a:rPr lang="zh-CN" altLang="en-US" smtClean="0"/>
              <a:pPr/>
              <a:t>2020/2/18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8B2C-D6D5-4CFE-B68F-BBFF2DBFD53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2B89-3388-41DA-8C00-424503ABA96A}" type="datetimeFigureOut">
              <a:rPr lang="zh-CN" altLang="en-US" smtClean="0"/>
              <a:pPr/>
              <a:t>2020/2/18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8B2C-D6D5-4CFE-B68F-BBFF2DBFD53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2B89-3388-41DA-8C00-424503ABA96A}" type="datetimeFigureOut">
              <a:rPr lang="zh-CN" altLang="en-US" smtClean="0"/>
              <a:pPr/>
              <a:t>2020/2/18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8B2C-D6D5-4CFE-B68F-BBFF2DBFD53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2B89-3388-41DA-8C00-424503ABA96A}" type="datetimeFigureOut">
              <a:rPr lang="zh-CN" altLang="en-US" smtClean="0"/>
              <a:pPr/>
              <a:t>2020/2/18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8B2C-D6D5-4CFE-B68F-BBFF2DBFD53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2B89-3388-41DA-8C00-424503ABA96A}" type="datetimeFigureOut">
              <a:rPr lang="zh-CN" altLang="en-US" smtClean="0"/>
              <a:pPr/>
              <a:t>2020/2/18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8B2C-D6D5-4CFE-B68F-BBFF2DBFD53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2B89-3388-41DA-8C00-424503ABA96A}" type="datetimeFigureOut">
              <a:rPr lang="zh-CN" altLang="en-US" smtClean="0"/>
              <a:pPr/>
              <a:t>2020/2/18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8B2C-D6D5-4CFE-B68F-BBFF2DBFD53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2B89-3388-41DA-8C00-424503ABA96A}" type="datetimeFigureOut">
              <a:rPr lang="zh-CN" altLang="en-US" smtClean="0"/>
              <a:pPr/>
              <a:t>2020/2/18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8B2C-D6D5-4CFE-B68F-BBFF2DBFD53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2B89-3388-41DA-8C00-424503ABA96A}" type="datetimeFigureOut">
              <a:rPr lang="zh-CN" altLang="en-US" smtClean="0"/>
              <a:pPr/>
              <a:t>2020/2/18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8B2C-D6D5-4CFE-B68F-BBFF2DBFD53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10E62B89-3388-41DA-8C00-424503ABA96A}" type="datetimeFigureOut">
              <a:rPr lang="zh-CN" altLang="en-US" smtClean="0"/>
              <a:pPr/>
              <a:t>2020/2/18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67658B2C-D6D5-4CFE-B68F-BBFF2DBFD53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8206680" cy="5688632"/>
          </a:xfrm>
        </p:spPr>
        <p:txBody>
          <a:bodyPr>
            <a:normAutofit fontScale="90000"/>
          </a:bodyPr>
          <a:lstStyle/>
          <a:p>
            <a:r>
              <a:rPr lang="zh-CN" altLang="en-US" sz="3600" b="1" dirty="0" smtClean="0">
                <a:solidFill>
                  <a:schemeClr val="bg1"/>
                </a:solidFill>
                <a:latin typeface="华文彩云" pitchFamily="2" charset="-122"/>
                <a:ea typeface="华文彩云" pitchFamily="2" charset="-122"/>
              </a:rPr>
              <a:t>铜陵市新型冠状病毒疫情防控期间名师课堂</a:t>
            </a:r>
            <a:r>
              <a:rPr lang="en-US" altLang="zh-CN" sz="3600" b="1" dirty="0" smtClean="0">
                <a:solidFill>
                  <a:schemeClr val="bg1"/>
                </a:solidFill>
                <a:latin typeface="华文彩云" pitchFamily="2" charset="-122"/>
                <a:ea typeface="华文彩云" pitchFamily="2" charset="-122"/>
              </a:rPr>
              <a:t/>
            </a:r>
            <a:br>
              <a:rPr lang="en-US" altLang="zh-CN" sz="3600" b="1" dirty="0" smtClean="0">
                <a:solidFill>
                  <a:schemeClr val="bg1"/>
                </a:solidFill>
                <a:latin typeface="华文彩云" pitchFamily="2" charset="-122"/>
                <a:ea typeface="华文彩云" pitchFamily="2" charset="-122"/>
              </a:rPr>
            </a:br>
            <a:r>
              <a:rPr lang="en-US" altLang="zh-CN" sz="3600" b="1" dirty="0" smtClean="0">
                <a:solidFill>
                  <a:schemeClr val="bg1"/>
                </a:solidFill>
                <a:latin typeface="华文彩云" pitchFamily="2" charset="-122"/>
                <a:ea typeface="华文彩云" pitchFamily="2" charset="-122"/>
              </a:rPr>
              <a:t/>
            </a:r>
            <a:br>
              <a:rPr lang="en-US" altLang="zh-CN" sz="3600" b="1" dirty="0" smtClean="0">
                <a:solidFill>
                  <a:schemeClr val="bg1"/>
                </a:solidFill>
                <a:latin typeface="华文彩云" pitchFamily="2" charset="-122"/>
                <a:ea typeface="华文彩云" pitchFamily="2" charset="-122"/>
              </a:rPr>
            </a:br>
            <a:r>
              <a:rPr lang="en-US" altLang="zh-CN" sz="3600" b="1" dirty="0" smtClean="0">
                <a:solidFill>
                  <a:schemeClr val="bg1"/>
                </a:solidFill>
                <a:latin typeface="华文彩云" pitchFamily="2" charset="-122"/>
                <a:ea typeface="华文彩云" pitchFamily="2" charset="-122"/>
              </a:rPr>
              <a:t/>
            </a:r>
            <a:br>
              <a:rPr lang="en-US" altLang="zh-CN" sz="3600" b="1" dirty="0" smtClean="0">
                <a:solidFill>
                  <a:schemeClr val="bg1"/>
                </a:solidFill>
                <a:latin typeface="华文彩云" pitchFamily="2" charset="-122"/>
                <a:ea typeface="华文彩云" pitchFamily="2" charset="-122"/>
              </a:rPr>
            </a:br>
            <a:r>
              <a:rPr lang="zh-CN" altLang="en-US" sz="3600" b="1" dirty="0" smtClean="0">
                <a:solidFill>
                  <a:schemeClr val="bg1"/>
                </a:solidFill>
                <a:latin typeface="华文彩云" pitchFamily="2" charset="-122"/>
                <a:ea typeface="华文彩云" pitchFamily="2" charset="-122"/>
              </a:rPr>
              <a:t>高中语文专题复习</a:t>
            </a:r>
            <a:r>
              <a:rPr lang="en-US" altLang="zh-CN" b="1" dirty="0" smtClean="0">
                <a:solidFill>
                  <a:schemeClr val="bg1"/>
                </a:solidFill>
              </a:rPr>
              <a:t/>
            </a:r>
            <a:br>
              <a:rPr lang="en-US" altLang="zh-CN" b="1" dirty="0" smtClean="0">
                <a:solidFill>
                  <a:schemeClr val="bg1"/>
                </a:solidFill>
              </a:rPr>
            </a:br>
            <a:r>
              <a:rPr lang="zh-CN" altLang="en-US" sz="4900" b="1" dirty="0" smtClean="0">
                <a:solidFill>
                  <a:schemeClr val="bg1"/>
                </a:solidFill>
                <a:latin typeface="华文新魏" pitchFamily="2" charset="-122"/>
                <a:ea typeface="华文新魏" pitchFamily="2" charset="-122"/>
              </a:rPr>
              <a:t>高考作文类型的演变趋势</a:t>
            </a:r>
            <a:r>
              <a:rPr lang="en-US" altLang="zh-CN" b="1" dirty="0" smtClean="0">
                <a:solidFill>
                  <a:schemeClr val="bg1"/>
                </a:solidFill>
              </a:rPr>
              <a:t/>
            </a:r>
            <a:br>
              <a:rPr lang="en-US" altLang="zh-CN" b="1" dirty="0" smtClean="0">
                <a:solidFill>
                  <a:schemeClr val="bg1"/>
                </a:solidFill>
              </a:rPr>
            </a:br>
            <a:r>
              <a:rPr lang="zh-CN" altLang="en-US" sz="3100" b="1" dirty="0" smtClean="0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（第一课时）</a:t>
            </a:r>
            <a:r>
              <a:rPr lang="en-US" altLang="zh-CN" b="1" dirty="0" smtClean="0">
                <a:solidFill>
                  <a:schemeClr val="bg1"/>
                </a:solidFill>
              </a:rPr>
              <a:t/>
            </a:r>
            <a:br>
              <a:rPr lang="en-US" altLang="zh-CN" b="1" dirty="0" smtClean="0">
                <a:solidFill>
                  <a:schemeClr val="bg1"/>
                </a:solidFill>
              </a:rPr>
            </a:br>
            <a:r>
              <a:rPr lang="en-US" altLang="zh-CN" b="1" dirty="0" smtClean="0">
                <a:solidFill>
                  <a:schemeClr val="bg1"/>
                </a:solidFill>
              </a:rPr>
              <a:t/>
            </a:r>
            <a:br>
              <a:rPr lang="en-US" altLang="zh-CN" b="1" dirty="0" smtClean="0">
                <a:solidFill>
                  <a:schemeClr val="bg1"/>
                </a:solidFill>
              </a:rPr>
            </a:br>
            <a:r>
              <a:rPr lang="zh-CN" altLang="en-US" sz="31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铜</a:t>
            </a:r>
            <a:r>
              <a:rPr lang="zh-CN" altLang="en-US" sz="3100" b="1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陵一</a:t>
            </a:r>
            <a:r>
              <a:rPr lang="zh-CN" altLang="en-US" sz="31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中    李银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44616"/>
          </a:xfrm>
        </p:spPr>
        <p:txBody>
          <a:bodyPr>
            <a:normAutofit/>
          </a:bodyPr>
          <a:lstStyle/>
          <a:p>
            <a:r>
              <a:rPr lang="en-US" altLang="zh-CN" b="1" dirty="0" smtClean="0"/>
              <a:t>1995</a:t>
            </a:r>
            <a:r>
              <a:rPr lang="zh-CN" altLang="en-US" b="1" dirty="0" smtClean="0"/>
              <a:t>：诗歌材料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鸟的对话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，完成</a:t>
            </a:r>
            <a:r>
              <a:rPr lang="en-US" altLang="zh-CN" b="1" dirty="0" smtClean="0"/>
              <a:t>①</a:t>
            </a:r>
            <a:r>
              <a:rPr lang="zh-CN" altLang="en-US" b="1" dirty="0" smtClean="0"/>
              <a:t>一段对话，</a:t>
            </a:r>
            <a:r>
              <a:rPr lang="en-US" altLang="zh-CN" b="1" dirty="0" smtClean="0"/>
              <a:t>②</a:t>
            </a:r>
            <a:r>
              <a:rPr lang="zh-CN" altLang="en-US" b="1" dirty="0" smtClean="0"/>
              <a:t>一篇评论</a:t>
            </a:r>
            <a:endParaRPr lang="en-US" altLang="zh-CN" b="1" dirty="0" smtClean="0"/>
          </a:p>
          <a:p>
            <a:r>
              <a:rPr lang="en-US" altLang="zh-CN" b="1" dirty="0" smtClean="0"/>
              <a:t>1996</a:t>
            </a:r>
            <a:r>
              <a:rPr lang="zh-CN" altLang="en-US" b="1" smtClean="0"/>
              <a:t>：“问题手术”的</a:t>
            </a:r>
            <a:r>
              <a:rPr lang="zh-CN" altLang="en-US" b="1" dirty="0" smtClean="0"/>
              <a:t>漫画材料：</a:t>
            </a:r>
            <a:r>
              <a:rPr lang="en-US" altLang="zh-CN" b="1" dirty="0" smtClean="0"/>
              <a:t>①</a:t>
            </a:r>
            <a:r>
              <a:rPr lang="zh-CN" altLang="en-US" b="1" dirty="0" smtClean="0"/>
              <a:t>介绍漫画，</a:t>
            </a:r>
            <a:r>
              <a:rPr lang="en-US" altLang="zh-CN" b="1" dirty="0" smtClean="0"/>
              <a:t>②</a:t>
            </a:r>
            <a:r>
              <a:rPr lang="zh-CN" altLang="en-US" b="1" dirty="0" smtClean="0"/>
              <a:t>议论“我更喜欢哪一幅画”</a:t>
            </a:r>
          </a:p>
          <a:p>
            <a:r>
              <a:rPr lang="en-US" altLang="zh-CN" b="1" dirty="0" smtClean="0"/>
              <a:t>1997</a:t>
            </a:r>
            <a:r>
              <a:rPr lang="zh-CN" altLang="en-US" b="1" dirty="0" smtClean="0"/>
              <a:t>：三则关于“助人”的材料，</a:t>
            </a:r>
            <a:r>
              <a:rPr lang="en-US" altLang="zh-CN" b="1" dirty="0" smtClean="0"/>
              <a:t>①</a:t>
            </a:r>
            <a:r>
              <a:rPr lang="zh-CN" altLang="en-US" b="1" dirty="0" smtClean="0"/>
              <a:t>根据材料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描写情景，</a:t>
            </a:r>
            <a:r>
              <a:rPr lang="en-US" altLang="zh-CN" b="1" dirty="0" smtClean="0"/>
              <a:t> ②</a:t>
            </a:r>
            <a:r>
              <a:rPr lang="zh-CN" altLang="en-US" b="1" dirty="0" smtClean="0"/>
              <a:t>根据材料</a:t>
            </a:r>
            <a:r>
              <a:rPr lang="en-US" altLang="zh-CN" b="1" dirty="0" smtClean="0"/>
              <a:t>2</a:t>
            </a:r>
            <a:r>
              <a:rPr lang="zh-CN" altLang="en-US" b="1" dirty="0" smtClean="0"/>
              <a:t>、</a:t>
            </a:r>
            <a:r>
              <a:rPr lang="en-US" altLang="zh-CN" b="1" dirty="0" smtClean="0"/>
              <a:t>3</a:t>
            </a:r>
            <a:r>
              <a:rPr lang="zh-CN" altLang="en-US" b="1" dirty="0" smtClean="0"/>
              <a:t>写议论文。</a:t>
            </a:r>
            <a:endParaRPr lang="en-US" altLang="zh-CN" b="1" dirty="0" smtClean="0"/>
          </a:p>
          <a:p>
            <a:r>
              <a:rPr lang="en-US" altLang="zh-CN" b="1" dirty="0" smtClean="0"/>
              <a:t>1998</a:t>
            </a:r>
            <a:r>
              <a:rPr lang="zh-CN" altLang="en-US" b="1" dirty="0" smtClean="0"/>
              <a:t>：</a:t>
            </a:r>
            <a:r>
              <a:rPr lang="en-US" altLang="zh-CN" b="1" dirty="0" smtClean="0"/>
              <a:t> ①</a:t>
            </a:r>
            <a:r>
              <a:rPr lang="zh-CN" altLang="en-US" b="1" dirty="0" smtClean="0"/>
              <a:t>补写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妈妈只洗了一只鞋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。</a:t>
            </a:r>
            <a:r>
              <a:rPr lang="en-US" altLang="zh-CN" b="1" dirty="0" smtClean="0"/>
              <a:t> ②</a:t>
            </a:r>
            <a:r>
              <a:rPr lang="zh-CN" altLang="en-US" b="1" dirty="0" smtClean="0"/>
              <a:t>根据材料，选择写作。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坚韧 </a:t>
            </a:r>
            <a:r>
              <a:rPr lang="en-US" altLang="zh-CN" b="1" dirty="0" smtClean="0"/>
              <a:t>——</a:t>
            </a:r>
            <a:r>
              <a:rPr lang="zh-CN" altLang="en-US" b="1" dirty="0" smtClean="0"/>
              <a:t>我追求的品格</a:t>
            </a:r>
            <a:r>
              <a:rPr lang="en-US" altLang="zh-CN" b="1" dirty="0" smtClean="0"/>
              <a:t>/</a:t>
            </a:r>
            <a:r>
              <a:rPr lang="zh-CN" altLang="en-US" b="1" dirty="0" smtClean="0"/>
              <a:t>战胜脆弱</a:t>
            </a:r>
            <a:r>
              <a:rPr lang="en-US" altLang="zh-CN" b="1" dirty="0" smtClean="0"/>
              <a:t>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12068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altLang="zh-CN" sz="5800" b="1" dirty="0" smtClean="0">
                <a:latin typeface="+mn-ea"/>
              </a:rPr>
              <a:t>1995</a:t>
            </a:r>
          </a:p>
          <a:p>
            <a:pPr>
              <a:buNone/>
            </a:pPr>
            <a:r>
              <a:rPr lang="en-US" altLang="zh-CN" sz="5800" b="1" dirty="0" smtClean="0">
                <a:latin typeface="+mn-ea"/>
              </a:rPr>
              <a:t>    </a:t>
            </a:r>
            <a:r>
              <a:rPr lang="zh-CN" altLang="zh-CN" sz="5800" b="1" dirty="0" smtClean="0">
                <a:latin typeface="+mn-ea"/>
              </a:rPr>
              <a:t>阅读寓言诗《鸟的评说》</a:t>
            </a:r>
            <a:r>
              <a:rPr lang="zh-CN" altLang="en-US" sz="5800" b="1" dirty="0" smtClean="0">
                <a:latin typeface="+mn-ea"/>
              </a:rPr>
              <a:t>，完成</a:t>
            </a:r>
            <a:r>
              <a:rPr lang="en-US" altLang="zh-CN" sz="5800" b="1" dirty="0" smtClean="0">
                <a:latin typeface="+mn-ea"/>
              </a:rPr>
              <a:t>1</a:t>
            </a:r>
            <a:r>
              <a:rPr lang="zh-CN" altLang="en-US" sz="5800" b="1" dirty="0" smtClean="0">
                <a:latin typeface="+mn-ea"/>
              </a:rPr>
              <a:t>、</a:t>
            </a:r>
            <a:r>
              <a:rPr lang="en-US" altLang="zh-CN" sz="5800" b="1" dirty="0" smtClean="0">
                <a:latin typeface="+mn-ea"/>
              </a:rPr>
              <a:t>2</a:t>
            </a:r>
            <a:r>
              <a:rPr lang="zh-CN" altLang="en-US" sz="5800" b="1" dirty="0" smtClean="0">
                <a:latin typeface="+mn-ea"/>
              </a:rPr>
              <a:t>题。</a:t>
            </a:r>
            <a:br>
              <a:rPr lang="zh-CN" altLang="en-US" sz="5800" b="1" dirty="0" smtClean="0">
                <a:latin typeface="+mn-ea"/>
              </a:rPr>
            </a:br>
            <a:r>
              <a:rPr lang="zh-CN" altLang="en-US" sz="5800" b="1" dirty="0" smtClean="0">
                <a:latin typeface="+mn-ea"/>
              </a:rPr>
              <a:t/>
            </a:r>
            <a:br>
              <a:rPr lang="zh-CN" altLang="en-US" sz="5800" b="1" dirty="0" smtClean="0">
                <a:latin typeface="+mn-ea"/>
              </a:rPr>
            </a:br>
            <a:r>
              <a:rPr lang="zh-CN" altLang="en-US" sz="5800" b="1" dirty="0" smtClean="0">
                <a:latin typeface="+mn-ea"/>
              </a:rPr>
              <a:t>　　麻雀说燕子</a:t>
            </a:r>
            <a:r>
              <a:rPr lang="en-US" altLang="zh-CN" sz="5800" b="1" dirty="0" smtClean="0">
                <a:latin typeface="+mn-ea"/>
              </a:rPr>
              <a:t>/</a:t>
            </a:r>
            <a:r>
              <a:rPr lang="zh-CN" altLang="en-US" sz="5800" b="1" dirty="0" smtClean="0">
                <a:latin typeface="+mn-ea"/>
              </a:rPr>
              <a:t>是怕冷的懦夫</a:t>
            </a:r>
            <a:br>
              <a:rPr lang="zh-CN" altLang="en-US" sz="5800" b="1" dirty="0" smtClean="0">
                <a:latin typeface="+mn-ea"/>
              </a:rPr>
            </a:br>
            <a:r>
              <a:rPr lang="zh-CN" altLang="en-US" sz="5800" b="1" dirty="0" smtClean="0">
                <a:latin typeface="+mn-ea"/>
              </a:rPr>
              <a:t/>
            </a:r>
            <a:br>
              <a:rPr lang="zh-CN" altLang="en-US" sz="5800" b="1" dirty="0" smtClean="0">
                <a:latin typeface="+mn-ea"/>
              </a:rPr>
            </a:br>
            <a:r>
              <a:rPr lang="zh-CN" altLang="en-US" sz="5800" b="1" dirty="0" smtClean="0">
                <a:latin typeface="+mn-ea"/>
              </a:rPr>
              <a:t>　　燕子说黄鹂</a:t>
            </a:r>
            <a:r>
              <a:rPr lang="en-US" altLang="zh-CN" sz="5800" b="1" dirty="0" smtClean="0">
                <a:latin typeface="+mn-ea"/>
              </a:rPr>
              <a:t>/</a:t>
            </a:r>
            <a:r>
              <a:rPr lang="zh-CN" altLang="en-US" sz="5800" b="1" dirty="0" smtClean="0">
                <a:latin typeface="+mn-ea"/>
              </a:rPr>
              <a:t>徒有一身美丽的装束</a:t>
            </a:r>
            <a:br>
              <a:rPr lang="zh-CN" altLang="en-US" sz="5800" b="1" dirty="0" smtClean="0">
                <a:latin typeface="+mn-ea"/>
              </a:rPr>
            </a:br>
            <a:r>
              <a:rPr lang="zh-CN" altLang="en-US" sz="5800" b="1" dirty="0" smtClean="0">
                <a:latin typeface="+mn-ea"/>
              </a:rPr>
              <a:t/>
            </a:r>
            <a:br>
              <a:rPr lang="zh-CN" altLang="en-US" sz="5800" b="1" dirty="0" smtClean="0">
                <a:latin typeface="+mn-ea"/>
              </a:rPr>
            </a:br>
            <a:r>
              <a:rPr lang="zh-CN" altLang="en-US" sz="5800" b="1" dirty="0" smtClean="0">
                <a:latin typeface="+mn-ea"/>
              </a:rPr>
              <a:t>　　黄鹂说百灵</a:t>
            </a:r>
            <a:r>
              <a:rPr lang="en-US" altLang="zh-CN" sz="5800" b="1" dirty="0" smtClean="0">
                <a:latin typeface="+mn-ea"/>
              </a:rPr>
              <a:t>/</a:t>
            </a:r>
            <a:r>
              <a:rPr lang="zh-CN" altLang="en-US" sz="5800" b="1" dirty="0" smtClean="0">
                <a:latin typeface="+mn-ea"/>
              </a:rPr>
              <a:t>声音悦耳动机不纯</a:t>
            </a:r>
            <a:br>
              <a:rPr lang="zh-CN" altLang="en-US" sz="5800" b="1" dirty="0" smtClean="0">
                <a:latin typeface="+mn-ea"/>
              </a:rPr>
            </a:br>
            <a:r>
              <a:rPr lang="zh-CN" altLang="en-US" sz="5800" b="1" dirty="0" smtClean="0">
                <a:latin typeface="+mn-ea"/>
              </a:rPr>
              <a:t/>
            </a:r>
            <a:br>
              <a:rPr lang="zh-CN" altLang="en-US" sz="5800" b="1" dirty="0" smtClean="0">
                <a:latin typeface="+mn-ea"/>
              </a:rPr>
            </a:br>
            <a:r>
              <a:rPr lang="zh-CN" altLang="en-US" sz="5800" b="1" dirty="0" smtClean="0">
                <a:latin typeface="+mn-ea"/>
              </a:rPr>
              <a:t>　　百灵说最无原则的</a:t>
            </a:r>
            <a:r>
              <a:rPr lang="en-US" altLang="zh-CN" sz="5800" b="1" dirty="0" smtClean="0">
                <a:latin typeface="+mn-ea"/>
              </a:rPr>
              <a:t>/</a:t>
            </a:r>
            <a:r>
              <a:rPr lang="zh-CN" altLang="en-US" sz="5800" b="1" dirty="0" smtClean="0">
                <a:latin typeface="+mn-ea"/>
              </a:rPr>
              <a:t>要算那鹦鹉</a:t>
            </a:r>
            <a:br>
              <a:rPr lang="zh-CN" altLang="en-US" sz="5800" b="1" dirty="0" smtClean="0">
                <a:latin typeface="+mn-ea"/>
              </a:rPr>
            </a:br>
            <a:r>
              <a:rPr lang="zh-CN" altLang="en-US" sz="5800" b="1" dirty="0" smtClean="0">
                <a:latin typeface="+mn-ea"/>
              </a:rPr>
              <a:t/>
            </a:r>
            <a:br>
              <a:rPr lang="zh-CN" altLang="en-US" sz="5800" b="1" dirty="0" smtClean="0">
                <a:latin typeface="+mn-ea"/>
              </a:rPr>
            </a:br>
            <a:r>
              <a:rPr lang="zh-CN" altLang="en-US" sz="5800" b="1" dirty="0" smtClean="0">
                <a:latin typeface="+mn-ea"/>
              </a:rPr>
              <a:t>　　鹦鹉说喜鹊</a:t>
            </a:r>
            <a:r>
              <a:rPr lang="en-US" altLang="zh-CN" sz="5800" b="1" dirty="0" smtClean="0">
                <a:latin typeface="+mn-ea"/>
              </a:rPr>
              <a:t>/</a:t>
            </a:r>
            <a:r>
              <a:rPr lang="zh-CN" altLang="en-US" sz="5800" b="1" dirty="0" smtClean="0">
                <a:latin typeface="+mn-ea"/>
              </a:rPr>
              <a:t>生就一副奴颜媚骨</a:t>
            </a:r>
            <a:br>
              <a:rPr lang="zh-CN" altLang="en-US" sz="5800" b="1" dirty="0" smtClean="0">
                <a:latin typeface="+mn-ea"/>
              </a:rPr>
            </a:br>
            <a:r>
              <a:rPr lang="zh-CN" altLang="en-US" sz="5800" b="1" dirty="0" smtClean="0">
                <a:latin typeface="+mn-ea"/>
              </a:rPr>
              <a:t/>
            </a:r>
            <a:br>
              <a:rPr lang="zh-CN" altLang="en-US" sz="5800" b="1" dirty="0" smtClean="0">
                <a:latin typeface="+mn-ea"/>
              </a:rPr>
            </a:br>
            <a:r>
              <a:rPr lang="zh-CN" altLang="en-US" sz="5800" b="1" dirty="0" smtClean="0">
                <a:latin typeface="+mn-ea"/>
              </a:rPr>
              <a:t>　　苍鹰说麻雀寸光鼠目</a:t>
            </a:r>
            <a:r>
              <a:rPr lang="en-US" altLang="zh-CN" sz="5800" b="1" dirty="0" smtClean="0">
                <a:latin typeface="+mn-ea"/>
              </a:rPr>
              <a:t>...... </a:t>
            </a:r>
            <a:r>
              <a:rPr lang="zh-CN" altLang="en-US" sz="4400" b="1" dirty="0" smtClean="0"/>
              <a:t/>
            </a:r>
            <a:br>
              <a:rPr lang="zh-CN" altLang="en-US" sz="4400" b="1" dirty="0" smtClean="0"/>
            </a:br>
            <a:endParaRPr lang="zh-CN" altLang="en-US" sz="4400" b="1" dirty="0" smtClean="0"/>
          </a:p>
          <a:p>
            <a:pPr>
              <a:buNone/>
            </a:pPr>
            <a:endParaRPr lang="zh-CN" altLang="zh-CN" b="1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>
              <a:buNone/>
            </a:pPr>
            <a:r>
              <a:rPr lang="en-US" altLang="zh-CN" b="1" dirty="0" smtClean="0"/>
              <a:t>1995</a:t>
            </a:r>
          </a:p>
          <a:p>
            <a:pPr>
              <a:buNone/>
            </a:pPr>
            <a:r>
              <a:rPr lang="en-US" altLang="zh-CN" b="1" dirty="0" smtClean="0"/>
              <a:t>1</a:t>
            </a:r>
            <a:r>
              <a:rPr lang="zh-CN" altLang="zh-CN" b="1" dirty="0" smtClean="0"/>
              <a:t>、任选寓言诗中的两种鸟，展开想像，以《</a:t>
            </a:r>
            <a:r>
              <a:rPr lang="en-US" altLang="zh-CN" b="1" dirty="0" smtClean="0"/>
              <a:t>××</a:t>
            </a:r>
            <a:r>
              <a:rPr lang="zh-CN" altLang="zh-CN" b="1" dirty="0" smtClean="0"/>
              <a:t>与</a:t>
            </a:r>
            <a:r>
              <a:rPr lang="en-US" altLang="zh-CN" b="1" dirty="0" smtClean="0"/>
              <a:t>××</a:t>
            </a:r>
            <a:r>
              <a:rPr lang="zh-CN" altLang="zh-CN" b="1" dirty="0" smtClean="0"/>
              <a:t>的对话》为题，写一个</a:t>
            </a:r>
            <a:r>
              <a:rPr lang="en-US" altLang="zh-CN" b="1" dirty="0" smtClean="0"/>
              <a:t>200</a:t>
            </a:r>
            <a:r>
              <a:rPr lang="zh-CN" altLang="zh-CN" b="1" dirty="0" smtClean="0"/>
              <a:t>字左右的对话片断；</a:t>
            </a:r>
          </a:p>
          <a:p>
            <a:pPr>
              <a:buNone/>
            </a:pPr>
            <a:r>
              <a:rPr lang="en-US" altLang="zh-CN" b="1" dirty="0" smtClean="0"/>
              <a:t>2</a:t>
            </a:r>
            <a:r>
              <a:rPr lang="zh-CN" altLang="zh-CN" b="1" dirty="0" smtClean="0"/>
              <a:t>、根据《鸟的评说》，自选角度，自拟题目，联系生活实际，展开议论，写一篇不少于</a:t>
            </a:r>
            <a:r>
              <a:rPr lang="en-US" altLang="zh-CN" b="1" dirty="0" smtClean="0"/>
              <a:t>600</a:t>
            </a:r>
            <a:r>
              <a:rPr lang="zh-CN" altLang="zh-CN" b="1" dirty="0" smtClean="0"/>
              <a:t>字的议论文。</a:t>
            </a: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682752" cy="778098"/>
          </a:xfrm>
        </p:spPr>
        <p:txBody>
          <a:bodyPr>
            <a:norm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</a:rPr>
              <a:t>1999-2005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年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zh-CN" b="1" dirty="0" smtClean="0"/>
              <a:t>1999</a:t>
            </a:r>
            <a:r>
              <a:rPr lang="zh-CN" altLang="en-US" b="1" dirty="0" smtClean="0"/>
              <a:t>：以“假如记忆可以移植”为作文内容的范围，写一篇文章。除诗歌外，文体不限。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2000</a:t>
            </a:r>
            <a:r>
              <a:rPr lang="zh-CN" altLang="en-US" b="1" dirty="0" smtClean="0"/>
              <a:t>：以“答案是丰富多彩的”为话题写一篇文章。（</a:t>
            </a:r>
            <a:r>
              <a:rPr lang="zh-CN" altLang="en-US" b="1" dirty="0" smtClean="0">
                <a:solidFill>
                  <a:srgbClr val="0070C0"/>
                </a:solidFill>
              </a:rPr>
              <a:t>文体不限，题目自拟。</a:t>
            </a:r>
            <a:r>
              <a:rPr lang="zh-CN" altLang="en-US" b="1" dirty="0" smtClean="0"/>
              <a:t>下同）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2001</a:t>
            </a:r>
            <a:r>
              <a:rPr lang="zh-CN" altLang="en-US" b="1" dirty="0" smtClean="0"/>
              <a:t>：以“诚信”为话题写作。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2002</a:t>
            </a:r>
            <a:r>
              <a:rPr lang="zh-CN" altLang="en-US" b="1" dirty="0" smtClean="0"/>
              <a:t>：以“心灵的选择”为话题写作。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2003</a:t>
            </a:r>
            <a:r>
              <a:rPr lang="zh-CN" altLang="en-US" b="1" dirty="0" smtClean="0"/>
              <a:t>：以 “感情亲疏和对事物的认知”为话题写作。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2004</a:t>
            </a:r>
            <a:r>
              <a:rPr lang="zh-CN" altLang="en-US" b="1" dirty="0" smtClean="0"/>
              <a:t>：以“相信自己与听取别人的意见”为话题写作。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2005</a:t>
            </a:r>
            <a:r>
              <a:rPr lang="zh-CN" altLang="en-US" b="1" dirty="0" smtClean="0"/>
              <a:t>年： 以“出乎意料和情理之中” 为话题写作。</a:t>
            </a:r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4760" cy="1143000"/>
          </a:xfrm>
        </p:spPr>
        <p:txBody>
          <a:bodyPr>
            <a:normAutofit/>
          </a:bodyPr>
          <a:lstStyle/>
          <a:p>
            <a:r>
              <a:rPr lang="zh-CN" altLang="en-US" sz="3200" b="1" dirty="0" smtClean="0">
                <a:solidFill>
                  <a:srgbClr val="7030A0"/>
                </a:solidFill>
              </a:rPr>
              <a:t>话题作文</a:t>
            </a:r>
            <a:endParaRPr lang="zh-CN" altLang="en-US" sz="3200" b="1" dirty="0">
              <a:solidFill>
                <a:srgbClr val="7030A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72208"/>
            <a:ext cx="8229600" cy="3052936"/>
          </a:xfrm>
        </p:spPr>
        <p:txBody>
          <a:bodyPr/>
          <a:lstStyle/>
          <a:p>
            <a:pPr>
              <a:buNone/>
            </a:pPr>
            <a:r>
              <a:rPr lang="zh-CN" altLang="en-US" b="1" dirty="0" smtClean="0"/>
              <a:t>组成部分：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    </a:t>
            </a:r>
            <a:r>
              <a:rPr lang="zh-CN" altLang="en-US" b="1" dirty="0" smtClean="0"/>
              <a:t>材料或提示语  ＋  话题   ＋  写作要求</a:t>
            </a:r>
            <a:endParaRPr lang="en-US" altLang="zh-CN" b="1" dirty="0" smtClean="0"/>
          </a:p>
          <a:p>
            <a:pPr>
              <a:buNone/>
            </a:pP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写作要领：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    </a:t>
            </a:r>
            <a:r>
              <a:rPr lang="zh-CN" altLang="en-US" b="1" dirty="0" smtClean="0"/>
              <a:t>审题，打开思路，选择合适文体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0465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zh-CN" altLang="en-US" b="1" dirty="0" smtClean="0">
                <a:solidFill>
                  <a:srgbClr val="7030A0"/>
                </a:solidFill>
              </a:rPr>
              <a:t>话题作文</a:t>
            </a:r>
            <a:endParaRPr lang="en-US" altLang="zh-CN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zh-CN" altLang="en-US" b="1" dirty="0" smtClean="0">
                <a:solidFill>
                  <a:srgbClr val="0070C0"/>
                </a:solidFill>
              </a:rPr>
              <a:t>（</a:t>
            </a:r>
            <a:r>
              <a:rPr lang="en-US" altLang="zh-CN" b="1" dirty="0" smtClean="0">
                <a:solidFill>
                  <a:srgbClr val="0070C0"/>
                </a:solidFill>
              </a:rPr>
              <a:t>2001</a:t>
            </a:r>
            <a:r>
              <a:rPr lang="zh-CN" altLang="en-US" b="1" dirty="0" smtClean="0">
                <a:solidFill>
                  <a:srgbClr val="0070C0"/>
                </a:solidFill>
              </a:rPr>
              <a:t>）</a:t>
            </a:r>
            <a:r>
              <a:rPr lang="zh-CN" altLang="zh-CN" b="1" dirty="0" smtClean="0"/>
              <a:t>有一个年轻人跋涉在漫长的人生路上，到了一个渡口的时候，他已经拥有了</a:t>
            </a:r>
            <a:r>
              <a:rPr lang="en-US" altLang="zh-CN" b="1" dirty="0" smtClean="0"/>
              <a:t>“</a:t>
            </a:r>
            <a:r>
              <a:rPr lang="zh-CN" altLang="zh-CN" b="1" dirty="0" smtClean="0"/>
              <a:t>健康</a:t>
            </a:r>
            <a:r>
              <a:rPr lang="en-US" altLang="zh-CN" b="1" dirty="0" smtClean="0"/>
              <a:t>”</a:t>
            </a:r>
            <a:r>
              <a:rPr lang="zh-CN" altLang="zh-CN" b="1" dirty="0" smtClean="0"/>
              <a:t>、</a:t>
            </a:r>
            <a:r>
              <a:rPr lang="en-US" altLang="zh-CN" b="1" dirty="0" smtClean="0"/>
              <a:t>“</a:t>
            </a:r>
            <a:r>
              <a:rPr lang="zh-CN" altLang="zh-CN" b="1" dirty="0" smtClean="0"/>
              <a:t>美貌</a:t>
            </a:r>
            <a:r>
              <a:rPr lang="en-US" altLang="zh-CN" b="1" dirty="0" smtClean="0"/>
              <a:t>”</a:t>
            </a:r>
            <a:r>
              <a:rPr lang="zh-CN" altLang="zh-CN" b="1" dirty="0" smtClean="0"/>
              <a:t>、</a:t>
            </a:r>
            <a:r>
              <a:rPr lang="en-US" altLang="zh-CN" b="1" dirty="0" smtClean="0"/>
              <a:t>“</a:t>
            </a:r>
            <a:r>
              <a:rPr lang="zh-CN" altLang="zh-CN" b="1" dirty="0" smtClean="0"/>
              <a:t>诚信</a:t>
            </a:r>
            <a:r>
              <a:rPr lang="en-US" altLang="zh-CN" b="1" dirty="0" smtClean="0"/>
              <a:t>”</a:t>
            </a:r>
            <a:r>
              <a:rPr lang="zh-CN" altLang="zh-CN" b="1" dirty="0" smtClean="0"/>
              <a:t>、</a:t>
            </a:r>
            <a:r>
              <a:rPr lang="en-US" altLang="zh-CN" b="1" dirty="0" smtClean="0"/>
              <a:t>“</a:t>
            </a:r>
            <a:r>
              <a:rPr lang="zh-CN" altLang="zh-CN" b="1" dirty="0" smtClean="0"/>
              <a:t>机敏</a:t>
            </a:r>
            <a:r>
              <a:rPr lang="en-US" altLang="zh-CN" b="1" dirty="0" smtClean="0"/>
              <a:t>”</a:t>
            </a:r>
            <a:r>
              <a:rPr lang="zh-CN" altLang="zh-CN" b="1" dirty="0" smtClean="0"/>
              <a:t>、</a:t>
            </a:r>
            <a:r>
              <a:rPr lang="en-US" altLang="zh-CN" b="1" dirty="0" smtClean="0"/>
              <a:t>“</a:t>
            </a:r>
            <a:r>
              <a:rPr lang="zh-CN" altLang="zh-CN" b="1" dirty="0" smtClean="0"/>
              <a:t>才学</a:t>
            </a:r>
            <a:r>
              <a:rPr lang="en-US" altLang="zh-CN" b="1" dirty="0" smtClean="0"/>
              <a:t>”</a:t>
            </a:r>
            <a:r>
              <a:rPr lang="zh-CN" altLang="zh-CN" b="1" dirty="0" smtClean="0"/>
              <a:t>、</a:t>
            </a:r>
            <a:r>
              <a:rPr lang="en-US" altLang="zh-CN" b="1" dirty="0" smtClean="0"/>
              <a:t>“</a:t>
            </a:r>
            <a:r>
              <a:rPr lang="zh-CN" altLang="zh-CN" b="1" dirty="0" smtClean="0"/>
              <a:t>金钱</a:t>
            </a:r>
            <a:r>
              <a:rPr lang="en-US" altLang="zh-CN" b="1" dirty="0" smtClean="0"/>
              <a:t>”</a:t>
            </a:r>
            <a:r>
              <a:rPr lang="zh-CN" altLang="zh-CN" b="1" dirty="0" smtClean="0"/>
              <a:t>、</a:t>
            </a:r>
            <a:r>
              <a:rPr lang="en-US" altLang="zh-CN" b="1" dirty="0" smtClean="0"/>
              <a:t>“</a:t>
            </a:r>
            <a:r>
              <a:rPr lang="zh-CN" altLang="zh-CN" b="1" dirty="0" smtClean="0"/>
              <a:t>荣誉</a:t>
            </a:r>
            <a:r>
              <a:rPr lang="en-US" altLang="zh-CN" b="1" dirty="0" smtClean="0"/>
              <a:t>”</a:t>
            </a:r>
            <a:r>
              <a:rPr lang="zh-CN" altLang="zh-CN" b="1" dirty="0" smtClean="0"/>
              <a:t>七个背囊。渡船开出时风平浪静，说不清过了多久，风起浪涌，小船上下颠簸，险象环生。艄公说：</a:t>
            </a:r>
            <a:r>
              <a:rPr lang="en-US" altLang="zh-CN" b="1" dirty="0" smtClean="0"/>
              <a:t>“</a:t>
            </a:r>
            <a:r>
              <a:rPr lang="zh-CN" altLang="zh-CN" b="1" dirty="0" smtClean="0"/>
              <a:t>船小负载重，客官须丢弃一个背囊方可安度难关。</a:t>
            </a:r>
            <a:r>
              <a:rPr lang="en-US" altLang="zh-CN" b="1" dirty="0" smtClean="0"/>
              <a:t>”</a:t>
            </a:r>
            <a:r>
              <a:rPr lang="zh-CN" altLang="zh-CN" b="1" dirty="0" smtClean="0"/>
              <a:t>看年轻人哪一个都舍不得丢。艄公又说：</a:t>
            </a:r>
            <a:r>
              <a:rPr lang="en-US" altLang="zh-CN" b="1" dirty="0" smtClean="0"/>
              <a:t>“</a:t>
            </a:r>
            <a:r>
              <a:rPr lang="zh-CN" altLang="zh-CN" b="1" dirty="0" smtClean="0"/>
              <a:t>有弃有取，有失有得。</a:t>
            </a:r>
            <a:r>
              <a:rPr lang="en-US" altLang="zh-CN" b="1" dirty="0" smtClean="0"/>
              <a:t>”</a:t>
            </a:r>
            <a:r>
              <a:rPr lang="zh-CN" altLang="zh-CN" b="1" dirty="0" smtClean="0"/>
              <a:t>年轻人思索了一会儿，把</a:t>
            </a:r>
            <a:r>
              <a:rPr lang="en-US" altLang="zh-CN" b="1" dirty="0" smtClean="0"/>
              <a:t>“</a:t>
            </a:r>
            <a:r>
              <a:rPr lang="zh-CN" altLang="zh-CN" b="1" dirty="0" smtClean="0"/>
              <a:t>诚信</a:t>
            </a:r>
            <a:r>
              <a:rPr lang="en-US" altLang="zh-CN" b="1" dirty="0" smtClean="0"/>
              <a:t>”</a:t>
            </a:r>
            <a:r>
              <a:rPr lang="zh-CN" altLang="zh-CN" b="1" dirty="0" smtClean="0"/>
              <a:t>抛进了水里。</a:t>
            </a:r>
          </a:p>
          <a:p>
            <a:pPr>
              <a:buNone/>
            </a:pPr>
            <a:r>
              <a:rPr lang="en-US" altLang="zh-CN" b="1" dirty="0" smtClean="0"/>
              <a:t>         </a:t>
            </a:r>
            <a:r>
              <a:rPr lang="zh-CN" altLang="zh-CN" b="1" dirty="0" smtClean="0"/>
              <a:t>寓言中</a:t>
            </a:r>
            <a:r>
              <a:rPr lang="en-US" altLang="zh-CN" b="1" dirty="0" smtClean="0"/>
              <a:t>“</a:t>
            </a:r>
            <a:r>
              <a:rPr lang="zh-CN" altLang="zh-CN" b="1" dirty="0" smtClean="0"/>
              <a:t>诚信</a:t>
            </a:r>
            <a:r>
              <a:rPr lang="en-US" altLang="zh-CN" b="1" dirty="0" smtClean="0"/>
              <a:t>”</a:t>
            </a:r>
            <a:r>
              <a:rPr lang="zh-CN" altLang="zh-CN" b="1" dirty="0" smtClean="0"/>
              <a:t>被抛弃了，它引发你想些什么呢？请以</a:t>
            </a:r>
            <a:r>
              <a:rPr lang="en-US" altLang="zh-CN" b="1" dirty="0" smtClean="0"/>
              <a:t>“</a:t>
            </a:r>
            <a:r>
              <a:rPr lang="zh-CN" altLang="zh-CN" b="1" dirty="0" smtClean="0"/>
              <a:t>诚信</a:t>
            </a:r>
            <a:r>
              <a:rPr lang="en-US" altLang="zh-CN" b="1" dirty="0" smtClean="0"/>
              <a:t>”</a:t>
            </a:r>
            <a:r>
              <a:rPr lang="zh-CN" altLang="zh-CN" b="1" dirty="0" smtClean="0"/>
              <a:t>为话题写一篇文章。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要求：</a:t>
            </a:r>
            <a:r>
              <a:rPr lang="en-US" altLang="zh-CN" b="1" dirty="0" smtClean="0"/>
              <a:t>①</a:t>
            </a:r>
            <a:r>
              <a:rPr lang="zh-CN" altLang="en-US" b="1" dirty="0" smtClean="0"/>
              <a:t>立意自定。②文体自选。③题目自拟。④不少于</a:t>
            </a:r>
            <a:r>
              <a:rPr lang="en-US" altLang="zh-CN" b="1" dirty="0" smtClean="0"/>
              <a:t>800</a:t>
            </a:r>
            <a:r>
              <a:rPr lang="zh-CN" altLang="en-US" b="1" dirty="0" smtClean="0"/>
              <a:t>字。</a:t>
            </a:r>
            <a:endParaRPr lang="zh-CN" altLang="zh-CN" b="1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04656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2006-2014</a:t>
            </a:r>
            <a:r>
              <a:rPr lang="zh-CN" altLang="en-US" b="1" dirty="0" smtClean="0">
                <a:solidFill>
                  <a:srgbClr val="FF0000"/>
                </a:solidFill>
              </a:rPr>
              <a:t>年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CN" b="1" dirty="0" smtClean="0"/>
              <a:t>2006</a:t>
            </a:r>
            <a:r>
              <a:rPr lang="zh-CN" altLang="en-US" b="1" dirty="0" smtClean="0"/>
              <a:t>：材料：乌鸦学鹰抓羊。根据对材料的理解，写一篇作文。（角度、立意、文体自选。下同）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2007</a:t>
            </a:r>
            <a:r>
              <a:rPr lang="zh-CN" altLang="en-US" b="1" dirty="0" smtClean="0"/>
              <a:t>：漫画作文：摔了一跤。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2008</a:t>
            </a:r>
            <a:r>
              <a:rPr lang="zh-CN" altLang="en-US" b="1" dirty="0" smtClean="0"/>
              <a:t>：材料：汶川地震。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2009</a:t>
            </a:r>
            <a:r>
              <a:rPr lang="zh-CN" altLang="en-US" b="1" dirty="0" smtClean="0"/>
              <a:t>：材料：兔子学游泳。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2010</a:t>
            </a:r>
            <a:r>
              <a:rPr lang="zh-CN" altLang="en-US" b="1" dirty="0" smtClean="0"/>
              <a:t>：漫画作文：有鱼吃还捉老鼠？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2011</a:t>
            </a:r>
            <a:r>
              <a:rPr lang="zh-CN" altLang="en-US" b="1" dirty="0" smtClean="0"/>
              <a:t>：命题作文：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期待长大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。</a:t>
            </a:r>
          </a:p>
          <a:p>
            <a:pPr>
              <a:buNone/>
            </a:pPr>
            <a:r>
              <a:rPr lang="en-US" altLang="zh-CN" b="1" dirty="0" smtClean="0"/>
              <a:t>2012</a:t>
            </a:r>
            <a:r>
              <a:rPr lang="zh-CN" altLang="en-US" b="1" dirty="0" smtClean="0"/>
              <a:t>：材料：甩掉多余的顾虑。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2013</a:t>
            </a:r>
            <a:r>
              <a:rPr lang="zh-CN" altLang="en-US" b="1" dirty="0" smtClean="0"/>
              <a:t>：材料：经验与勇气。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2014</a:t>
            </a:r>
            <a:r>
              <a:rPr lang="zh-CN" altLang="en-US" b="1" dirty="0" smtClean="0"/>
              <a:t>：材料：山羊过独木桥。</a:t>
            </a:r>
          </a:p>
          <a:p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35283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b="1" dirty="0" smtClean="0">
                <a:solidFill>
                  <a:srgbClr val="7030A0"/>
                </a:solidFill>
              </a:rPr>
              <a:t>       新材料作文</a:t>
            </a:r>
            <a:endParaRPr lang="en-US" altLang="zh-CN" b="1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US" altLang="zh-CN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zh-CN" altLang="en-US" b="1" dirty="0" smtClean="0"/>
              <a:t>       较之</a:t>
            </a:r>
            <a:r>
              <a:rPr lang="en-US" altLang="zh-CN" b="1" dirty="0" smtClean="0"/>
              <a:t>1980-1998</a:t>
            </a:r>
            <a:r>
              <a:rPr lang="zh-CN" altLang="en-US" b="1" dirty="0" smtClean="0"/>
              <a:t>年的材料作文，新材料作文的显著特点在于：</a:t>
            </a:r>
            <a:endParaRPr lang="en-US" altLang="zh-CN" b="1" dirty="0" smtClean="0"/>
          </a:p>
          <a:p>
            <a:pPr>
              <a:buNone/>
            </a:pP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       多元化  </a:t>
            </a:r>
            <a:r>
              <a:rPr lang="en-US" altLang="zh-CN" b="1" dirty="0" smtClean="0"/>
              <a:t>——</a:t>
            </a:r>
            <a:r>
              <a:rPr lang="zh-CN" altLang="en-US" b="1" dirty="0" smtClean="0"/>
              <a:t>材料、角度、文体</a:t>
            </a:r>
            <a:endParaRPr lang="en-US" altLang="zh-CN" b="1" dirty="0" smtClean="0"/>
          </a:p>
          <a:p>
            <a:pPr>
              <a:buNone/>
            </a:pPr>
            <a:endParaRPr lang="en-US" altLang="zh-CN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b="1" dirty="0" smtClean="0"/>
              <a:t>2006</a:t>
            </a:r>
            <a:endParaRPr lang="zh-CN" altLang="zh-CN" b="1" dirty="0" smtClean="0"/>
          </a:p>
          <a:p>
            <a:pPr>
              <a:buNone/>
            </a:pPr>
            <a:r>
              <a:rPr lang="en-US" altLang="zh-CN" b="1" dirty="0" smtClean="0"/>
              <a:t>           </a:t>
            </a:r>
            <a:r>
              <a:rPr lang="zh-CN" altLang="zh-CN" b="1" dirty="0" smtClean="0"/>
              <a:t>一只老鹰从鹫峰顶上俯冲下来，将一只小羊抓走了。 一只乌鸦看见了，非常羡慕，心想：要是我也有这样的本领该多好啊！于是乌鸦模仿老鹰的俯冲姿势拼命练习。</a:t>
            </a:r>
          </a:p>
          <a:p>
            <a:pPr>
              <a:buNone/>
            </a:pPr>
            <a:r>
              <a:rPr lang="en-US" altLang="zh-CN" b="1" dirty="0" smtClean="0"/>
              <a:t>            </a:t>
            </a:r>
            <a:r>
              <a:rPr lang="zh-CN" altLang="zh-CN" b="1" dirty="0" smtClean="0"/>
              <a:t>一天，乌鸦觉得自己练得很棒了，便哇哇地从树上猛冲下来，扑到一只山羊的背上，想抓住山羊往上飞，可是它的身子太轻，爪子被羊毛缠住，无论怎样拍打翅膀也飞不起来，结果被牧羊人抓住了。</a:t>
            </a:r>
          </a:p>
          <a:p>
            <a:pPr>
              <a:buNone/>
            </a:pPr>
            <a:r>
              <a:rPr lang="en-US" altLang="zh-CN" b="1" dirty="0" smtClean="0"/>
              <a:t>            </a:t>
            </a:r>
            <a:r>
              <a:rPr lang="zh-CN" altLang="zh-CN" b="1" dirty="0" smtClean="0"/>
              <a:t>牧羊人的孩子见了，问这是一只什么鸟，牧羊人说：</a:t>
            </a:r>
            <a:r>
              <a:rPr lang="en-US" altLang="zh-CN" b="1" dirty="0" smtClean="0"/>
              <a:t>“</a:t>
            </a:r>
            <a:r>
              <a:rPr lang="zh-CN" altLang="zh-CN" b="1" dirty="0" smtClean="0"/>
              <a:t>这是一只忘记自己叫什么的鸟。</a:t>
            </a:r>
            <a:r>
              <a:rPr lang="en-US" altLang="zh-CN" b="1" dirty="0" smtClean="0"/>
              <a:t>”</a:t>
            </a:r>
            <a:r>
              <a:rPr lang="zh-CN" altLang="zh-CN" b="1" dirty="0" smtClean="0"/>
              <a:t>孩子摸着乌鸦的羽毛说：</a:t>
            </a:r>
            <a:r>
              <a:rPr lang="en-US" altLang="zh-CN" b="1" dirty="0" smtClean="0"/>
              <a:t>“</a:t>
            </a:r>
            <a:r>
              <a:rPr lang="zh-CN" altLang="zh-CN" b="1" dirty="0" smtClean="0"/>
              <a:t>它也很可爱啊！</a:t>
            </a:r>
            <a:r>
              <a:rPr lang="en-US" altLang="zh-CN" b="1" dirty="0" smtClean="0"/>
              <a:t>”</a:t>
            </a:r>
            <a:endParaRPr lang="zh-CN" altLang="zh-CN" b="1" dirty="0" smtClean="0"/>
          </a:p>
          <a:p>
            <a:pPr>
              <a:buNone/>
            </a:pPr>
            <a:r>
              <a:rPr lang="en-US" altLang="zh-CN" b="1" dirty="0" smtClean="0"/>
              <a:t>          </a:t>
            </a:r>
            <a:r>
              <a:rPr lang="zh-CN" altLang="zh-CN" b="1" dirty="0" smtClean="0"/>
              <a:t>要求：全面理解材料，可以选择一个侧面、一个角度构思作文。自主确定立意，确定文体 </a:t>
            </a:r>
            <a:r>
              <a:rPr lang="zh-CN" altLang="en-US" b="1" dirty="0" smtClean="0"/>
              <a:t>。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altLang="zh-CN" b="1" dirty="0" smtClean="0">
                <a:solidFill>
                  <a:srgbClr val="0070C0"/>
                </a:solidFill>
              </a:rPr>
              <a:t>2015</a:t>
            </a:r>
            <a:r>
              <a:rPr lang="zh-CN" altLang="en-US" b="1" dirty="0" smtClean="0">
                <a:solidFill>
                  <a:srgbClr val="0070C0"/>
                </a:solidFill>
              </a:rPr>
              <a:t>年</a:t>
            </a:r>
            <a:r>
              <a:rPr lang="zh-CN" altLang="zh-CN" b="1" dirty="0" smtClean="0"/>
              <a:t>全国新课标卷Ⅰ：</a:t>
            </a:r>
          </a:p>
          <a:p>
            <a:pPr>
              <a:buNone/>
            </a:pPr>
            <a:r>
              <a:rPr lang="en-US" altLang="zh-CN" b="1" dirty="0" smtClean="0"/>
              <a:t>          </a:t>
            </a:r>
            <a:r>
              <a:rPr lang="zh-CN" altLang="zh-CN" b="1" dirty="0" smtClean="0"/>
              <a:t>因父亲总是在高速路上开车时接电话，家人屡劝不改，女大学生小陈迫于无奈，更出于生命安全的考虑，通过微博私信向警方举报了自己的父亲，警方核实后，依法对老陈进行了教育和处罚，并将这起举报发在官方微博上，此事赢得众多网友点赞，也引发一些质疑，经媒体报道后，激起了更大范围、更多角度的讨论。对于以上事情，你怎么看？请给小陈、老陈或其他相关方写一封信，表明你的态度，阐述你的看法。</a:t>
            </a:r>
          </a:p>
          <a:p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539552" y="260648"/>
            <a:ext cx="34563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zh-CN" sz="3200" b="1" dirty="0" smtClean="0">
                <a:solidFill>
                  <a:srgbClr val="FF0000"/>
                </a:solidFill>
              </a:rPr>
              <a:t>2015-2019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年</a:t>
            </a:r>
            <a:endParaRPr lang="en-US" altLang="zh-CN" sz="3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386608" cy="850106"/>
          </a:xfrm>
        </p:spPr>
        <p:txBody>
          <a:bodyPr>
            <a:norm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七十年代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3500" b="1" dirty="0" smtClean="0"/>
              <a:t>1977</a:t>
            </a:r>
            <a:endParaRPr lang="zh-CN" altLang="zh-CN" sz="3500" b="1" dirty="0" smtClean="0"/>
          </a:p>
          <a:p>
            <a:pPr>
              <a:buNone/>
            </a:pPr>
            <a:r>
              <a:rPr lang="en-US" altLang="zh-CN" sz="3500" b="1" dirty="0" smtClean="0"/>
              <a:t>        1977</a:t>
            </a:r>
            <a:r>
              <a:rPr lang="zh-CN" altLang="zh-CN" sz="3500" b="1" dirty="0" smtClean="0"/>
              <a:t>年，高考是分省考试，北京卷的作文题目是《我在这战斗的一年里》。</a:t>
            </a:r>
          </a:p>
          <a:p>
            <a:r>
              <a:rPr lang="en-US" altLang="zh-CN" sz="3500" b="1" dirty="0" smtClean="0"/>
              <a:t>1978</a:t>
            </a:r>
            <a:endParaRPr lang="zh-CN" altLang="zh-CN" sz="3500" b="1" dirty="0" smtClean="0"/>
          </a:p>
          <a:p>
            <a:pPr>
              <a:buNone/>
            </a:pPr>
            <a:r>
              <a:rPr lang="en-US" altLang="zh-CN" sz="3500" b="1" dirty="0" smtClean="0"/>
              <a:t>         </a:t>
            </a:r>
            <a:r>
              <a:rPr lang="zh-CN" altLang="zh-CN" sz="3500" b="1" dirty="0" smtClean="0"/>
              <a:t>将《速度问题是一个政治问题》，缩写成一篇五百至六百字的短文。</a:t>
            </a:r>
          </a:p>
          <a:p>
            <a:r>
              <a:rPr lang="en-US" altLang="zh-CN" sz="3500" b="1" dirty="0" smtClean="0"/>
              <a:t>1979</a:t>
            </a:r>
            <a:endParaRPr lang="zh-CN" altLang="zh-CN" sz="3500" b="1" dirty="0" smtClean="0"/>
          </a:p>
          <a:p>
            <a:pPr>
              <a:buNone/>
            </a:pPr>
            <a:r>
              <a:rPr lang="en-US" altLang="zh-CN" sz="3500" b="1" dirty="0" smtClean="0"/>
              <a:t>         </a:t>
            </a:r>
            <a:r>
              <a:rPr lang="zh-CN" altLang="zh-CN" sz="3500" b="1" dirty="0" smtClean="0"/>
              <a:t>将《第二次考试》改写一篇《陈伊玲的故事》。</a:t>
            </a:r>
            <a:endParaRPr lang="zh-CN" altLang="en-US" sz="3500" b="1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098576" cy="1143000"/>
          </a:xfrm>
        </p:spPr>
        <p:txBody>
          <a:bodyPr>
            <a:normAutofit/>
          </a:bodyPr>
          <a:lstStyle/>
          <a:p>
            <a:r>
              <a:rPr lang="en-US" altLang="zh-CN" sz="2800" dirty="0" smtClean="0">
                <a:solidFill>
                  <a:srgbClr val="0070C0"/>
                </a:solidFill>
              </a:rPr>
              <a:t>2016</a:t>
            </a:r>
            <a:r>
              <a:rPr lang="zh-CN" altLang="en-US" sz="2800" dirty="0" smtClean="0">
                <a:solidFill>
                  <a:srgbClr val="0070C0"/>
                </a:solidFill>
              </a:rPr>
              <a:t>年</a:t>
            </a:r>
            <a:endParaRPr lang="zh-CN" altLang="en-US" sz="2800" dirty="0">
              <a:solidFill>
                <a:srgbClr val="0070C0"/>
              </a:solidFill>
            </a:endParaRPr>
          </a:p>
        </p:txBody>
      </p:sp>
      <p:pic>
        <p:nvPicPr>
          <p:cNvPr id="1027" name="Picture 3" descr="C:\Users\Administrator\Desktop\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059832" y="836712"/>
            <a:ext cx="5256584" cy="52565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r>
              <a:rPr lang="en-US" altLang="zh-CN" b="1" dirty="0" smtClean="0">
                <a:solidFill>
                  <a:srgbClr val="0070C0"/>
                </a:solidFill>
              </a:rPr>
              <a:t>2017</a:t>
            </a:r>
            <a:r>
              <a:rPr lang="zh-CN" altLang="en-US" b="1" dirty="0" smtClean="0">
                <a:solidFill>
                  <a:srgbClr val="0070C0"/>
                </a:solidFill>
              </a:rPr>
              <a:t>年</a:t>
            </a:r>
            <a:endParaRPr lang="zh-CN" altLang="zh-CN" b="1" dirty="0" smtClean="0"/>
          </a:p>
          <a:p>
            <a:pPr>
              <a:buNone/>
            </a:pPr>
            <a:r>
              <a:rPr lang="en-US" altLang="zh-CN" b="1" dirty="0" smtClean="0"/>
              <a:t>       </a:t>
            </a:r>
            <a:r>
              <a:rPr lang="zh-CN" altLang="zh-CN" b="1" dirty="0" smtClean="0"/>
              <a:t>据近期一项对来华留学生的调查，他们较为关注的</a:t>
            </a:r>
            <a:r>
              <a:rPr lang="en-US" altLang="zh-CN" b="1" dirty="0" smtClean="0"/>
              <a:t>“</a:t>
            </a:r>
            <a:r>
              <a:rPr lang="zh-CN" altLang="zh-CN" b="1" dirty="0" smtClean="0"/>
              <a:t>中国关键词</a:t>
            </a:r>
            <a:r>
              <a:rPr lang="en-US" altLang="zh-CN" b="1" dirty="0" smtClean="0"/>
              <a:t>”</a:t>
            </a:r>
            <a:r>
              <a:rPr lang="zh-CN" altLang="zh-CN" b="1" dirty="0" smtClean="0"/>
              <a:t>有：一带一路、大熊猫、广场舞、中华美食、长城、共享单车、京剧、空气污染、美丽乡村、食品安全、高铁、移动支付。</a:t>
            </a:r>
          </a:p>
          <a:p>
            <a:pPr>
              <a:buNone/>
            </a:pPr>
            <a:r>
              <a:rPr lang="en-US" altLang="zh-CN" b="1" dirty="0" smtClean="0"/>
              <a:t>         </a:t>
            </a:r>
            <a:r>
              <a:rPr lang="zh-CN" altLang="zh-CN" b="1" dirty="0" smtClean="0"/>
              <a:t>请从中选择两三个关键词来呈现你所认识的中国，写一篇文章帮助外国青年读懂中国。要求选好关键词，使之形成</a:t>
            </a:r>
            <a:r>
              <a:rPr lang="zh-CN" altLang="en-US" b="1" dirty="0" smtClean="0"/>
              <a:t>有机</a:t>
            </a:r>
            <a:r>
              <a:rPr lang="zh-CN" altLang="zh-CN" b="1" dirty="0" smtClean="0"/>
              <a:t>的关联；选好角度，明确文体，自拟标题；不要套作，不得抄袭，不少于</a:t>
            </a:r>
            <a:r>
              <a:rPr lang="en-US" altLang="zh-CN" b="1" dirty="0" smtClean="0"/>
              <a:t>800</a:t>
            </a:r>
            <a:r>
              <a:rPr lang="zh-CN" altLang="zh-CN" b="1" dirty="0" smtClean="0"/>
              <a:t>字。</a:t>
            </a:r>
          </a:p>
          <a:p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88640"/>
            <a:ext cx="8363272" cy="6480720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b="1" dirty="0" smtClean="0">
                <a:solidFill>
                  <a:srgbClr val="0070C0"/>
                </a:solidFill>
              </a:rPr>
              <a:t>2018</a:t>
            </a:r>
            <a:r>
              <a:rPr lang="zh-CN" altLang="en-US" b="1" dirty="0" smtClean="0">
                <a:solidFill>
                  <a:srgbClr val="0070C0"/>
                </a:solidFill>
              </a:rPr>
              <a:t>年</a:t>
            </a:r>
            <a:endParaRPr lang="en-US" altLang="zh-CN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altLang="zh-CN" b="1" dirty="0" smtClean="0"/>
              <a:t>      2000</a:t>
            </a:r>
            <a:r>
              <a:rPr lang="zh-CN" altLang="zh-CN" b="1" dirty="0" smtClean="0"/>
              <a:t>年</a:t>
            </a:r>
            <a:r>
              <a:rPr lang="en-US" altLang="zh-CN" b="1" dirty="0" smtClean="0"/>
              <a:t> </a:t>
            </a:r>
            <a:r>
              <a:rPr lang="zh-CN" altLang="zh-CN" b="1" dirty="0" smtClean="0"/>
              <a:t>农历庚辰龙年，人类迈进新千年，中国千万“世纪宝宝”出生。</a:t>
            </a:r>
          </a:p>
          <a:p>
            <a:pPr>
              <a:buNone/>
            </a:pPr>
            <a:r>
              <a:rPr lang="en-US" altLang="zh-CN" b="1" dirty="0" smtClean="0"/>
              <a:t>          2008</a:t>
            </a:r>
            <a:r>
              <a:rPr lang="zh-CN" altLang="zh-CN" b="1" dirty="0" smtClean="0"/>
              <a:t>年</a:t>
            </a:r>
            <a:r>
              <a:rPr lang="en-US" altLang="zh-CN" b="1" dirty="0" smtClean="0"/>
              <a:t> </a:t>
            </a:r>
            <a:r>
              <a:rPr lang="zh-CN" altLang="zh-CN" b="1" dirty="0" smtClean="0"/>
              <a:t>汶川大地震、北京奥运会。</a:t>
            </a:r>
          </a:p>
          <a:p>
            <a:pPr>
              <a:buNone/>
            </a:pPr>
            <a:r>
              <a:rPr lang="en-US" altLang="zh-CN" b="1" dirty="0" smtClean="0"/>
              <a:t>          2013</a:t>
            </a:r>
            <a:r>
              <a:rPr lang="zh-CN" altLang="zh-CN" b="1" dirty="0" smtClean="0"/>
              <a:t>年</a:t>
            </a:r>
            <a:r>
              <a:rPr lang="en-US" altLang="zh-CN" b="1" dirty="0" smtClean="0"/>
              <a:t> </a:t>
            </a:r>
            <a:r>
              <a:rPr lang="zh-CN" altLang="zh-CN" b="1" dirty="0" smtClean="0"/>
              <a:t>“天宫一号”首次太空授课。公路“村村通”接近完成</a:t>
            </a:r>
            <a:r>
              <a:rPr lang="en-US" altLang="zh-CN" b="1" dirty="0" smtClean="0"/>
              <a:t>;</a:t>
            </a:r>
            <a:r>
              <a:rPr lang="zh-CN" altLang="zh-CN" b="1" dirty="0" smtClean="0"/>
              <a:t>“精准扶贫”开始推动。</a:t>
            </a:r>
            <a:r>
              <a:rPr lang="en-US" altLang="zh-CN" b="1" dirty="0" smtClean="0"/>
              <a:t>2017</a:t>
            </a:r>
            <a:r>
              <a:rPr lang="zh-CN" altLang="zh-CN" b="1" dirty="0" smtClean="0"/>
              <a:t>年网民规模达</a:t>
            </a:r>
            <a:r>
              <a:rPr lang="en-US" altLang="zh-CN" b="1" dirty="0" smtClean="0"/>
              <a:t>7.72</a:t>
            </a:r>
            <a:r>
              <a:rPr lang="zh-CN" altLang="zh-CN" b="1" dirty="0" smtClean="0"/>
              <a:t>亿，互联网普及率超全球平均水平。</a:t>
            </a:r>
          </a:p>
          <a:p>
            <a:pPr>
              <a:buNone/>
            </a:pPr>
            <a:r>
              <a:rPr lang="en-US" altLang="zh-CN" b="1" dirty="0" smtClean="0"/>
              <a:t>          2018</a:t>
            </a:r>
            <a:r>
              <a:rPr lang="zh-CN" altLang="zh-CN" b="1" dirty="0" smtClean="0"/>
              <a:t>年</a:t>
            </a:r>
            <a:r>
              <a:rPr lang="en-US" altLang="zh-CN" b="1" dirty="0" smtClean="0"/>
              <a:t> </a:t>
            </a:r>
            <a:r>
              <a:rPr lang="zh-CN" altLang="zh-CN" b="1" dirty="0" smtClean="0"/>
              <a:t>“世纪宝宝”一代长大成人，</a:t>
            </a:r>
          </a:p>
          <a:p>
            <a:pPr>
              <a:buNone/>
            </a:pPr>
            <a:r>
              <a:rPr lang="en-US" altLang="zh-CN" b="1" dirty="0" smtClean="0"/>
              <a:t>          2020</a:t>
            </a:r>
            <a:r>
              <a:rPr lang="zh-CN" altLang="zh-CN" b="1" dirty="0" smtClean="0"/>
              <a:t>年</a:t>
            </a:r>
            <a:r>
              <a:rPr lang="en-US" altLang="zh-CN" b="1" dirty="0" smtClean="0"/>
              <a:t> </a:t>
            </a:r>
            <a:r>
              <a:rPr lang="zh-CN" altLang="zh-CN" b="1" dirty="0" smtClean="0"/>
              <a:t>全面建成小康社会</a:t>
            </a:r>
            <a:r>
              <a:rPr lang="en-US" altLang="zh-CN" b="1" dirty="0" smtClean="0"/>
              <a:t>.</a:t>
            </a:r>
            <a:endParaRPr lang="zh-CN" altLang="zh-CN" b="1" dirty="0" smtClean="0"/>
          </a:p>
          <a:p>
            <a:pPr>
              <a:buNone/>
            </a:pPr>
            <a:r>
              <a:rPr lang="en-US" altLang="zh-CN" b="1" dirty="0" smtClean="0"/>
              <a:t>         2035</a:t>
            </a:r>
            <a:r>
              <a:rPr lang="zh-CN" altLang="zh-CN" b="1" dirty="0" smtClean="0"/>
              <a:t>年</a:t>
            </a:r>
            <a:r>
              <a:rPr lang="en-US" altLang="zh-CN" b="1" dirty="0" smtClean="0"/>
              <a:t> </a:t>
            </a:r>
            <a:r>
              <a:rPr lang="zh-CN" altLang="zh-CN" b="1" dirty="0" smtClean="0"/>
              <a:t>基本实现社会主义现代化。</a:t>
            </a:r>
          </a:p>
          <a:p>
            <a:pPr>
              <a:buNone/>
            </a:pPr>
            <a:r>
              <a:rPr lang="en-US" altLang="zh-CN" b="1" dirty="0" smtClean="0"/>
              <a:t>         </a:t>
            </a:r>
            <a:r>
              <a:rPr lang="zh-CN" altLang="zh-CN" b="1" dirty="0" smtClean="0"/>
              <a:t>一代人有一代人的际遇和机缘、使命和挑战。你们与新世纪的中国一路同行、成长，和中国的新时代一起追梦、圆梦，以上材料触发了你怎样的联想和思考</a:t>
            </a:r>
            <a:r>
              <a:rPr lang="en-US" altLang="zh-CN" b="1" dirty="0" smtClean="0"/>
              <a:t>?</a:t>
            </a:r>
            <a:r>
              <a:rPr lang="zh-CN" altLang="zh-CN" b="1" dirty="0" smtClean="0"/>
              <a:t>请据此写一篇文章，想象它装进“时光瓶”留待</a:t>
            </a:r>
            <a:r>
              <a:rPr lang="en-US" altLang="zh-CN" b="1" dirty="0" smtClean="0"/>
              <a:t>2035</a:t>
            </a:r>
            <a:r>
              <a:rPr lang="zh-CN" altLang="zh-CN" b="1" dirty="0" smtClean="0"/>
              <a:t>年开启，给那时</a:t>
            </a:r>
            <a:r>
              <a:rPr lang="en-US" altLang="zh-CN" b="1" dirty="0" smtClean="0"/>
              <a:t>18</a:t>
            </a:r>
            <a:r>
              <a:rPr lang="zh-CN" altLang="zh-CN" b="1" dirty="0" smtClean="0"/>
              <a:t>岁的一代人阅读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        </a:t>
            </a:r>
            <a:r>
              <a:rPr lang="zh-CN" altLang="zh-CN" b="1" dirty="0" smtClean="0"/>
              <a:t>要求</a:t>
            </a:r>
            <a:r>
              <a:rPr lang="en-US" altLang="zh-CN" b="1" dirty="0" smtClean="0"/>
              <a:t>:</a:t>
            </a:r>
            <a:r>
              <a:rPr lang="zh-CN" altLang="zh-CN" b="1" dirty="0" smtClean="0"/>
              <a:t>选好角度，确定立意，明确文体，自拟标题、不得泄露个人信息</a:t>
            </a:r>
            <a:r>
              <a:rPr lang="en-US" altLang="zh-CN" b="1" dirty="0" smtClean="0"/>
              <a:t>;</a:t>
            </a:r>
            <a:r>
              <a:rPr lang="zh-CN" altLang="zh-CN" b="1" dirty="0" smtClean="0"/>
              <a:t>不少于</a:t>
            </a:r>
            <a:r>
              <a:rPr lang="en-US" altLang="zh-CN" b="1" dirty="0" smtClean="0"/>
              <a:t>800</a:t>
            </a:r>
            <a:r>
              <a:rPr lang="zh-CN" altLang="zh-CN" b="1" dirty="0" smtClean="0"/>
              <a:t>字</a:t>
            </a:r>
            <a:r>
              <a:rPr lang="zh-CN" altLang="en-US" b="1" dirty="0" smtClean="0"/>
              <a:t>。</a:t>
            </a:r>
            <a:endParaRPr lang="zh-CN" altLang="zh-CN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88640"/>
            <a:ext cx="8568952" cy="6264696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b="1" dirty="0" smtClean="0">
                <a:solidFill>
                  <a:srgbClr val="0070C0"/>
                </a:solidFill>
              </a:rPr>
              <a:t>2019</a:t>
            </a:r>
            <a:r>
              <a:rPr lang="zh-CN" altLang="en-US" b="1" dirty="0" smtClean="0">
                <a:solidFill>
                  <a:srgbClr val="0070C0"/>
                </a:solidFill>
              </a:rPr>
              <a:t>年</a:t>
            </a:r>
            <a:endParaRPr lang="zh-CN" altLang="zh-CN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altLang="zh-CN" b="1" dirty="0" smtClean="0"/>
              <a:t>      </a:t>
            </a:r>
            <a:r>
              <a:rPr lang="zh-CN" altLang="zh-CN" b="1" dirty="0" smtClean="0"/>
              <a:t>“民生在勤，勤则不匮”，劳动是财富的源泉，也是幸福的源泉。“夙兴夜寐，洒扫庭内”，热爱劳动是中华民族的优秀传统，绵延至今。可是现实生活中，也有一些同学不理解劳动，不愿意劳动。有的说：“我们学习这么忙，劳动太占时间了！”有的说：“科技进步这么快，劳动的事，以后可以交给人工智能啊！”也有的说：“劳动这么苦，这么累，干吗非得自己干？花点钱让别人去做好了！”此外，我们身边也还有着一些不尊重劳动的现象。这引起了人们的深思。</a:t>
            </a:r>
          </a:p>
          <a:p>
            <a:pPr>
              <a:buNone/>
            </a:pPr>
            <a:r>
              <a:rPr lang="en-US" altLang="zh-CN" b="1" dirty="0" smtClean="0"/>
              <a:t>          </a:t>
            </a:r>
            <a:r>
              <a:rPr lang="zh-CN" altLang="zh-CN" b="1" dirty="0" smtClean="0"/>
              <a:t>请结合材料内容，面向本校（统称“复兴中学”）同学写一篇演讲稿，倡议大家“热爱劳动，从我做起”，体现你的认识与思考，并提出希望与建议。要求：自拟标题，自选角度，确定立意；不得泄露个人信息；不少于</a:t>
            </a:r>
            <a:r>
              <a:rPr lang="en-US" altLang="zh-CN" b="1" dirty="0" smtClean="0"/>
              <a:t>800</a:t>
            </a:r>
            <a:r>
              <a:rPr lang="zh-CN" altLang="zh-CN" b="1" dirty="0" smtClean="0"/>
              <a:t>字。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467544" y="1127760"/>
          <a:ext cx="8229600" cy="5084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2592"/>
                <a:gridCol w="2736304"/>
                <a:gridCol w="3250704"/>
              </a:tblGrid>
              <a:tr h="53822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zh-CN" altLang="en-US" sz="3000" b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角度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zh-CN" altLang="en-US" sz="3000" b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新材料作文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zh-CN" altLang="en-US" sz="3000" b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任务驱动型作文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35025">
                <a:tc>
                  <a:txBody>
                    <a:bodyPr/>
                    <a:lstStyle/>
                    <a:p>
                      <a:pPr algn="ctr"/>
                      <a:endParaRPr lang="en-US" altLang="zh-CN" sz="3000" b="1" baseline="0" dirty="0" smtClean="0"/>
                    </a:p>
                    <a:p>
                      <a:pPr algn="ctr"/>
                      <a:endParaRPr lang="en-US" altLang="zh-CN" sz="3000" b="1" baseline="0" dirty="0" smtClean="0"/>
                    </a:p>
                    <a:p>
                      <a:pPr algn="ctr"/>
                      <a:r>
                        <a:rPr lang="zh-CN" altLang="en-US" sz="3000" b="1" baseline="0" dirty="0" smtClean="0"/>
                        <a:t>材料</a:t>
                      </a:r>
                      <a:endParaRPr lang="zh-CN" altLang="en-US" sz="3000" b="1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3000" b="1" baseline="0" dirty="0" smtClean="0"/>
                        <a:t>多为名言警句、故事寓言，充满哲理、情理。</a:t>
                      </a:r>
                    </a:p>
                    <a:p>
                      <a:pPr algn="l"/>
                      <a:endParaRPr lang="zh-CN" altLang="en-US" sz="3000" b="1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3000" b="1" baseline="0" dirty="0" smtClean="0"/>
                        <a:t>多为时事热点、真人真事，且饱含矛盾对立，有争议性。</a:t>
                      </a:r>
                    </a:p>
                    <a:p>
                      <a:pPr algn="ctr"/>
                      <a:endParaRPr lang="zh-CN" altLang="en-US" sz="3000" b="1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000" b="1" baseline="0" dirty="0" smtClean="0"/>
                        <a:t>要求</a:t>
                      </a:r>
                      <a:endParaRPr lang="zh-CN" altLang="en-US" sz="3000" b="1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3000" b="1" baseline="0" dirty="0" smtClean="0"/>
                        <a:t>宽泛要求，无明确任务。</a:t>
                      </a:r>
                      <a:endParaRPr lang="zh-CN" altLang="en-US" sz="3000" b="1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3000" b="1" baseline="0" dirty="0" smtClean="0"/>
                        <a:t>有具体指令、明确任务。</a:t>
                      </a:r>
                      <a:endParaRPr lang="zh-CN" altLang="en-US" sz="3000" b="1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470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000" b="1" baseline="0" dirty="0" smtClean="0"/>
                        <a:t>表达</a:t>
                      </a:r>
                      <a:endParaRPr lang="zh-CN" altLang="en-US" sz="3000" b="1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3000" b="1" baseline="0" dirty="0" smtClean="0"/>
                        <a:t>材料好比敲门砖，审题立意后可自由驰骋。</a:t>
                      </a:r>
                      <a:endParaRPr lang="zh-CN" altLang="en-US" sz="3000" b="1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3000" b="1" baseline="0" dirty="0" smtClean="0"/>
                        <a:t>针对材料事实，阐述说理。</a:t>
                      </a:r>
                      <a:endParaRPr lang="zh-CN" altLang="en-US" sz="3000" b="1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899592" y="332656"/>
            <a:ext cx="35283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7030A0"/>
                </a:solidFill>
              </a:rPr>
              <a:t>任务驱动型</a:t>
            </a:r>
            <a:r>
              <a:rPr lang="zh-CN" altLang="en-US" sz="2800" b="1" dirty="0" smtClean="0">
                <a:solidFill>
                  <a:srgbClr val="7030A0"/>
                </a:solidFill>
              </a:rPr>
              <a:t>作文</a:t>
            </a:r>
            <a:endParaRPr lang="zh-CN" altLang="en-US" sz="2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98976" cy="1143000"/>
          </a:xfrm>
        </p:spPr>
        <p:txBody>
          <a:bodyPr>
            <a:normAutofit/>
          </a:bodyPr>
          <a:lstStyle/>
          <a:p>
            <a:r>
              <a:rPr lang="zh-CN" altLang="en-US" sz="3200" b="1" dirty="0" smtClean="0">
                <a:solidFill>
                  <a:srgbClr val="7030A0"/>
                </a:solidFill>
              </a:rPr>
              <a:t>任务驱动型作文</a:t>
            </a:r>
            <a:endParaRPr lang="zh-CN" altLang="en-US" sz="3200" b="1" dirty="0">
              <a:solidFill>
                <a:srgbClr val="7030A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686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b="1" dirty="0" smtClean="0">
                <a:solidFill>
                  <a:srgbClr val="0070C0"/>
                </a:solidFill>
              </a:rPr>
              <a:t>审题过程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第一步：寻           细读作文题目，从“材料”和“要求”中寻出各类任务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第二步：思           审读事件、看法、口号等主要信息，依据“引导语”，深入思考，挖掘思辨性内涵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第三步：立          通过权衡与比较找出最佳立意角度，锁定中心观点            </a:t>
            </a:r>
            <a:endParaRPr lang="zh-CN" altLang="en-US" b="1" dirty="0"/>
          </a:p>
        </p:txBody>
      </p:sp>
      <p:sp>
        <p:nvSpPr>
          <p:cNvPr id="4" name="右箭头 3"/>
          <p:cNvSpPr/>
          <p:nvPr/>
        </p:nvSpPr>
        <p:spPr>
          <a:xfrm>
            <a:off x="2699792" y="2564904"/>
            <a:ext cx="79208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右箭头 4"/>
          <p:cNvSpPr/>
          <p:nvPr/>
        </p:nvSpPr>
        <p:spPr>
          <a:xfrm>
            <a:off x="2699792" y="3717032"/>
            <a:ext cx="79208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右箭头 5"/>
          <p:cNvSpPr/>
          <p:nvPr/>
        </p:nvSpPr>
        <p:spPr>
          <a:xfrm>
            <a:off x="2699792" y="5229200"/>
            <a:ext cx="79208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089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高考作文类型整体演变脉络：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CN" altLang="en-US" b="1" dirty="0" smtClean="0"/>
              <a:t>      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 命题作文            材料作文          话题作文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          </a:t>
            </a:r>
            <a:r>
              <a:rPr lang="zh-CN" altLang="en-US" b="1" dirty="0" smtClean="0"/>
              <a:t>新材料作文</a:t>
            </a:r>
            <a:r>
              <a:rPr lang="en-US" altLang="zh-CN" b="1" dirty="0" smtClean="0"/>
              <a:t>            </a:t>
            </a:r>
            <a:r>
              <a:rPr lang="zh-CN" altLang="en-US" b="1" dirty="0" smtClean="0"/>
              <a:t>任务驱动型作文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       </a:t>
            </a:r>
            <a:endParaRPr lang="en-US" altLang="zh-CN" b="1" dirty="0" smtClean="0"/>
          </a:p>
          <a:p>
            <a:pPr>
              <a:buNone/>
            </a:pPr>
            <a:endParaRPr lang="zh-CN" altLang="en-US" dirty="0"/>
          </a:p>
        </p:txBody>
      </p:sp>
      <p:sp>
        <p:nvSpPr>
          <p:cNvPr id="5" name="右箭头 4"/>
          <p:cNvSpPr/>
          <p:nvPr/>
        </p:nvSpPr>
        <p:spPr>
          <a:xfrm>
            <a:off x="2339752" y="2852936"/>
            <a:ext cx="79208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右箭头 5"/>
          <p:cNvSpPr/>
          <p:nvPr/>
        </p:nvSpPr>
        <p:spPr>
          <a:xfrm>
            <a:off x="5292080" y="2924944"/>
            <a:ext cx="79208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右箭头 6"/>
          <p:cNvSpPr/>
          <p:nvPr/>
        </p:nvSpPr>
        <p:spPr>
          <a:xfrm>
            <a:off x="827584" y="3429000"/>
            <a:ext cx="79208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右箭头 7"/>
          <p:cNvSpPr/>
          <p:nvPr/>
        </p:nvSpPr>
        <p:spPr>
          <a:xfrm>
            <a:off x="4067944" y="3429000"/>
            <a:ext cx="79208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092280" y="1700809"/>
            <a:ext cx="1365920" cy="1899642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立德树人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图示 4"/>
          <p:cNvGraphicFramePr/>
          <p:nvPr/>
        </p:nvGraphicFramePr>
        <p:xfrm>
          <a:off x="827584" y="148478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8206680" cy="5688632"/>
          </a:xfrm>
        </p:spPr>
        <p:txBody>
          <a:bodyPr>
            <a:normAutofit fontScale="90000"/>
          </a:bodyPr>
          <a:lstStyle/>
          <a:p>
            <a:r>
              <a:rPr lang="zh-CN" altLang="en-US" sz="3600" b="1" dirty="0" smtClean="0">
                <a:solidFill>
                  <a:schemeClr val="bg1"/>
                </a:solidFill>
                <a:latin typeface="华文彩云" pitchFamily="2" charset="-122"/>
                <a:ea typeface="华文彩云" pitchFamily="2" charset="-122"/>
              </a:rPr>
              <a:t>铜陵市新型冠状病毒疫情防控期间名师课堂</a:t>
            </a:r>
            <a:r>
              <a:rPr lang="en-US" altLang="zh-CN" sz="3600" b="1" dirty="0" smtClean="0">
                <a:solidFill>
                  <a:schemeClr val="bg1"/>
                </a:solidFill>
                <a:latin typeface="华文彩云" pitchFamily="2" charset="-122"/>
                <a:ea typeface="华文彩云" pitchFamily="2" charset="-122"/>
              </a:rPr>
              <a:t/>
            </a:r>
            <a:br>
              <a:rPr lang="en-US" altLang="zh-CN" sz="3600" b="1" dirty="0" smtClean="0">
                <a:solidFill>
                  <a:schemeClr val="bg1"/>
                </a:solidFill>
                <a:latin typeface="华文彩云" pitchFamily="2" charset="-122"/>
                <a:ea typeface="华文彩云" pitchFamily="2" charset="-122"/>
              </a:rPr>
            </a:br>
            <a:r>
              <a:rPr lang="en-US" altLang="zh-CN" sz="3600" b="1" dirty="0" smtClean="0">
                <a:solidFill>
                  <a:schemeClr val="bg1"/>
                </a:solidFill>
                <a:latin typeface="华文彩云" pitchFamily="2" charset="-122"/>
                <a:ea typeface="华文彩云" pitchFamily="2" charset="-122"/>
              </a:rPr>
              <a:t/>
            </a:r>
            <a:br>
              <a:rPr lang="en-US" altLang="zh-CN" sz="3600" b="1" dirty="0" smtClean="0">
                <a:solidFill>
                  <a:schemeClr val="bg1"/>
                </a:solidFill>
                <a:latin typeface="华文彩云" pitchFamily="2" charset="-122"/>
                <a:ea typeface="华文彩云" pitchFamily="2" charset="-122"/>
              </a:rPr>
            </a:br>
            <a:r>
              <a:rPr lang="en-US" altLang="zh-CN" sz="3600" b="1" dirty="0" smtClean="0">
                <a:solidFill>
                  <a:schemeClr val="bg1"/>
                </a:solidFill>
                <a:latin typeface="华文彩云" pitchFamily="2" charset="-122"/>
                <a:ea typeface="华文彩云" pitchFamily="2" charset="-122"/>
              </a:rPr>
              <a:t/>
            </a:r>
            <a:br>
              <a:rPr lang="en-US" altLang="zh-CN" sz="3600" b="1" dirty="0" smtClean="0">
                <a:solidFill>
                  <a:schemeClr val="bg1"/>
                </a:solidFill>
                <a:latin typeface="华文彩云" pitchFamily="2" charset="-122"/>
                <a:ea typeface="华文彩云" pitchFamily="2" charset="-122"/>
              </a:rPr>
            </a:br>
            <a:r>
              <a:rPr lang="zh-CN" altLang="en-US" sz="3600" b="1" dirty="0" smtClean="0">
                <a:solidFill>
                  <a:schemeClr val="bg1"/>
                </a:solidFill>
                <a:latin typeface="华文彩云" pitchFamily="2" charset="-122"/>
                <a:ea typeface="华文彩云" pitchFamily="2" charset="-122"/>
              </a:rPr>
              <a:t>高中语文专题复习</a:t>
            </a:r>
            <a:r>
              <a:rPr lang="en-US" altLang="zh-CN" b="1" dirty="0" smtClean="0">
                <a:solidFill>
                  <a:schemeClr val="bg1"/>
                </a:solidFill>
              </a:rPr>
              <a:t/>
            </a:r>
            <a:br>
              <a:rPr lang="en-US" altLang="zh-CN" b="1" dirty="0" smtClean="0">
                <a:solidFill>
                  <a:schemeClr val="bg1"/>
                </a:solidFill>
              </a:rPr>
            </a:br>
            <a:r>
              <a:rPr lang="zh-CN" altLang="en-US" sz="4900" b="1" dirty="0" smtClean="0">
                <a:solidFill>
                  <a:schemeClr val="bg1"/>
                </a:solidFill>
                <a:latin typeface="华文新魏" pitchFamily="2" charset="-122"/>
                <a:ea typeface="华文新魏" pitchFamily="2" charset="-122"/>
              </a:rPr>
              <a:t>高考作文类型的演变趋势</a:t>
            </a:r>
            <a:r>
              <a:rPr lang="en-US" altLang="zh-CN" b="1" dirty="0" smtClean="0">
                <a:solidFill>
                  <a:schemeClr val="bg1"/>
                </a:solidFill>
              </a:rPr>
              <a:t/>
            </a:r>
            <a:br>
              <a:rPr lang="en-US" altLang="zh-CN" b="1" dirty="0" smtClean="0">
                <a:solidFill>
                  <a:schemeClr val="bg1"/>
                </a:solidFill>
              </a:rPr>
            </a:br>
            <a:r>
              <a:rPr lang="zh-CN" altLang="en-US" sz="3100" b="1" dirty="0" smtClean="0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（第二课时）</a:t>
            </a:r>
            <a:r>
              <a:rPr lang="en-US" altLang="zh-CN" b="1" dirty="0" smtClean="0">
                <a:solidFill>
                  <a:schemeClr val="bg1"/>
                </a:solidFill>
              </a:rPr>
              <a:t/>
            </a:r>
            <a:br>
              <a:rPr lang="en-US" altLang="zh-CN" b="1" dirty="0" smtClean="0">
                <a:solidFill>
                  <a:schemeClr val="bg1"/>
                </a:solidFill>
              </a:rPr>
            </a:br>
            <a:r>
              <a:rPr lang="en-US" altLang="zh-CN" b="1" dirty="0" smtClean="0">
                <a:solidFill>
                  <a:schemeClr val="bg1"/>
                </a:solidFill>
              </a:rPr>
              <a:t/>
            </a:r>
            <a:br>
              <a:rPr lang="en-US" altLang="zh-CN" b="1" dirty="0" smtClean="0">
                <a:solidFill>
                  <a:schemeClr val="bg1"/>
                </a:solidFill>
              </a:rPr>
            </a:br>
            <a:r>
              <a:rPr lang="zh-CN" altLang="en-US" sz="31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铜</a:t>
            </a:r>
            <a:r>
              <a:rPr lang="zh-CN" altLang="en-US" sz="3100" b="1" dirty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陵一</a:t>
            </a:r>
            <a:r>
              <a:rPr lang="zh-CN" altLang="en-US" sz="3100" b="1" dirty="0" smtClean="0">
                <a:solidFill>
                  <a:schemeClr val="bg1"/>
                </a:solidFill>
                <a:latin typeface="华文楷体" pitchFamily="2" charset="-122"/>
                <a:ea typeface="华文楷体" pitchFamily="2" charset="-122"/>
              </a:rPr>
              <a:t>中    李银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31640" y="2276872"/>
            <a:ext cx="7427168" cy="9361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3600" b="1" dirty="0" smtClean="0">
                <a:solidFill>
                  <a:srgbClr val="FF0000"/>
                </a:solidFill>
              </a:rPr>
              <a:t>一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、知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《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考纲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》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，明考向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zh-CN" b="1" dirty="0" smtClean="0"/>
              <a:t>1979</a:t>
            </a:r>
          </a:p>
          <a:p>
            <a:pPr>
              <a:buNone/>
            </a:pPr>
            <a:r>
              <a:rPr lang="en-US" altLang="zh-CN" b="1" dirty="0" smtClean="0"/>
              <a:t>   </a:t>
            </a:r>
            <a:r>
              <a:rPr lang="zh-CN" altLang="zh-CN" b="1" dirty="0" smtClean="0"/>
              <a:t>细读下面这篇文章，把它改写成一篇</a:t>
            </a:r>
            <a:r>
              <a:rPr lang="en-US" altLang="zh-CN" b="1" dirty="0" smtClean="0"/>
              <a:t>“</a:t>
            </a:r>
            <a:r>
              <a:rPr lang="zh-CN" altLang="zh-CN" b="1" dirty="0" smtClean="0"/>
              <a:t>陈伊玲的故事</a:t>
            </a:r>
            <a:r>
              <a:rPr lang="en-US" altLang="zh-CN" b="1" dirty="0" smtClean="0"/>
              <a:t>”</a:t>
            </a:r>
            <a:r>
              <a:rPr lang="zh-CN" altLang="zh-CN" b="1" dirty="0" smtClean="0"/>
              <a:t>。要求做到：</a:t>
            </a:r>
          </a:p>
          <a:p>
            <a:pPr>
              <a:buNone/>
            </a:pPr>
            <a:r>
              <a:rPr lang="en-US" altLang="zh-CN" b="1" dirty="0" smtClean="0"/>
              <a:t>1</a:t>
            </a:r>
            <a:r>
              <a:rPr lang="zh-CN" altLang="zh-CN" b="1" dirty="0" smtClean="0"/>
              <a:t>、按原文内容写一篇以陈伊玲为中心的记叙文，不要另外编造情节，不要写成《第二次考试》的缩写，否则扣分。如写成诗歌、读后感之类，均不给分。</a:t>
            </a:r>
          </a:p>
          <a:p>
            <a:pPr>
              <a:buNone/>
            </a:pPr>
            <a:r>
              <a:rPr lang="en-US" altLang="zh-CN" b="1" dirty="0" smtClean="0"/>
              <a:t>2</a:t>
            </a:r>
            <a:r>
              <a:rPr lang="zh-CN" altLang="zh-CN" b="1" dirty="0" smtClean="0"/>
              <a:t>、要有明确的中心思想，注意材料的剪裁和组织。</a:t>
            </a:r>
          </a:p>
          <a:p>
            <a:pPr>
              <a:buNone/>
            </a:pPr>
            <a:r>
              <a:rPr lang="en-US" altLang="zh-CN" b="1" dirty="0" smtClean="0"/>
              <a:t>3</a:t>
            </a:r>
            <a:r>
              <a:rPr lang="zh-CN" altLang="zh-CN" b="1" dirty="0" smtClean="0"/>
              <a:t>、层次清楚，结构完整。</a:t>
            </a:r>
          </a:p>
          <a:p>
            <a:pPr>
              <a:buNone/>
            </a:pPr>
            <a:r>
              <a:rPr lang="en-US" altLang="zh-CN" b="1" dirty="0" smtClean="0"/>
              <a:t>4</a:t>
            </a:r>
            <a:r>
              <a:rPr lang="zh-CN" altLang="zh-CN" b="1" dirty="0" smtClean="0"/>
              <a:t>、语言通顺，标点正确，不写错别字。</a:t>
            </a:r>
          </a:p>
          <a:p>
            <a:pPr>
              <a:buNone/>
            </a:pPr>
            <a:r>
              <a:rPr lang="en-US" altLang="zh-CN" b="1" dirty="0" smtClean="0"/>
              <a:t>5</a:t>
            </a:r>
            <a:r>
              <a:rPr lang="zh-CN" altLang="zh-CN" b="1" dirty="0" smtClean="0"/>
              <a:t>、字数以六七百字为好，最多不得超过</a:t>
            </a:r>
            <a:r>
              <a:rPr lang="en-US" altLang="zh-CN" b="1" dirty="0" smtClean="0"/>
              <a:t>800</a:t>
            </a:r>
            <a:r>
              <a:rPr lang="zh-CN" altLang="zh-CN" b="1" dirty="0" smtClean="0"/>
              <a:t>字</a:t>
            </a:r>
            <a:r>
              <a:rPr lang="en-US" altLang="zh-CN" b="1" dirty="0" smtClean="0"/>
              <a:t>(</a:t>
            </a:r>
            <a:r>
              <a:rPr lang="zh-CN" altLang="zh-CN" b="1" dirty="0" smtClean="0"/>
              <a:t>包括标点</a:t>
            </a:r>
            <a:r>
              <a:rPr lang="en-US" altLang="zh-CN" b="1" dirty="0" smtClean="0"/>
              <a:t>)</a:t>
            </a:r>
            <a:r>
              <a:rPr lang="zh-CN" altLang="zh-CN" b="1" dirty="0" smtClean="0"/>
              <a:t>，否则扣分。</a:t>
            </a:r>
          </a:p>
          <a:p>
            <a:pPr>
              <a:buNone/>
            </a:pPr>
            <a:r>
              <a:rPr lang="en-US" altLang="zh-CN" b="1" dirty="0" smtClean="0"/>
              <a:t>6</a:t>
            </a:r>
            <a:r>
              <a:rPr lang="zh-CN" altLang="zh-CN" b="1" dirty="0" smtClean="0"/>
              <a:t>、注意书写格式，每个字占稿纸一格，每个标点也占一格。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65832"/>
          </a:xfrm>
        </p:spPr>
        <p:txBody>
          <a:bodyPr/>
          <a:lstStyle/>
          <a:p>
            <a:pPr>
              <a:buNone/>
            </a:pPr>
            <a:r>
              <a:rPr lang="en-US" altLang="zh-CN" b="1" dirty="0" smtClean="0">
                <a:solidFill>
                  <a:srgbClr val="0070C0"/>
                </a:solidFill>
              </a:rPr>
              <a:t>《</a:t>
            </a:r>
            <a:r>
              <a:rPr lang="zh-CN" altLang="en-US" b="1" dirty="0" smtClean="0">
                <a:solidFill>
                  <a:srgbClr val="0070C0"/>
                </a:solidFill>
              </a:rPr>
              <a:t>考纲</a:t>
            </a:r>
            <a:r>
              <a:rPr lang="en-US" altLang="zh-CN" b="1" dirty="0" smtClean="0">
                <a:solidFill>
                  <a:srgbClr val="0070C0"/>
                </a:solidFill>
              </a:rPr>
              <a:t>》</a:t>
            </a:r>
            <a:r>
              <a:rPr lang="zh-CN" altLang="en-US" b="1" dirty="0" smtClean="0"/>
              <a:t>：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 </a:t>
            </a:r>
          </a:p>
          <a:p>
            <a:pPr>
              <a:buNone/>
            </a:pPr>
            <a:r>
              <a:rPr lang="en-US" altLang="zh-CN" b="1" dirty="0" smtClean="0"/>
              <a:t>   </a:t>
            </a:r>
            <a:r>
              <a:rPr lang="zh-CN" altLang="en-US" b="1" dirty="0" smtClean="0"/>
              <a:t>写作</a:t>
            </a:r>
          </a:p>
          <a:p>
            <a:pPr>
              <a:buNone/>
            </a:pPr>
            <a:r>
              <a:rPr lang="zh-CN" altLang="en-US" b="1" dirty="0" smtClean="0"/>
              <a:t>   能写论述类、实用类和文学类文章。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  作文考试的要求分为基础等级和发展等级。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593824"/>
          </a:xfrm>
        </p:spPr>
        <p:txBody>
          <a:bodyPr/>
          <a:lstStyle/>
          <a:p>
            <a:pPr>
              <a:buNone/>
            </a:pPr>
            <a:r>
              <a:rPr lang="en-US" altLang="zh-CN" b="1" dirty="0" smtClean="0"/>
              <a:t>1.</a:t>
            </a:r>
            <a:r>
              <a:rPr lang="zh-CN" altLang="zh-CN" b="1" dirty="0" smtClean="0"/>
              <a:t>基础等级</a:t>
            </a:r>
          </a:p>
          <a:p>
            <a:pPr>
              <a:buNone/>
            </a:pPr>
            <a:r>
              <a:rPr lang="en-US" altLang="zh-CN" b="1" dirty="0" smtClean="0"/>
              <a:t>  (1)</a:t>
            </a:r>
            <a:r>
              <a:rPr lang="zh-CN" altLang="zh-CN" b="1" dirty="0" smtClean="0"/>
              <a:t>符合题意</a:t>
            </a:r>
          </a:p>
          <a:p>
            <a:pPr>
              <a:buNone/>
            </a:pPr>
            <a:r>
              <a:rPr lang="en-US" altLang="zh-CN" b="1" dirty="0" smtClean="0"/>
              <a:t>  (2)</a:t>
            </a:r>
            <a:r>
              <a:rPr lang="zh-CN" altLang="zh-CN" b="1" dirty="0" smtClean="0"/>
              <a:t>符合文体要求</a:t>
            </a:r>
          </a:p>
          <a:p>
            <a:pPr>
              <a:buNone/>
            </a:pPr>
            <a:r>
              <a:rPr lang="en-US" altLang="zh-CN" b="1" dirty="0" smtClean="0"/>
              <a:t>  (3)</a:t>
            </a:r>
            <a:r>
              <a:rPr lang="zh-CN" altLang="zh-CN" b="1" dirty="0" smtClean="0"/>
              <a:t>感情真挚，思想健康</a:t>
            </a:r>
          </a:p>
          <a:p>
            <a:pPr>
              <a:buNone/>
            </a:pPr>
            <a:r>
              <a:rPr lang="en-US" altLang="zh-CN" b="1" dirty="0" smtClean="0"/>
              <a:t>  (4)</a:t>
            </a:r>
            <a:r>
              <a:rPr lang="zh-CN" altLang="zh-CN" b="1" dirty="0" smtClean="0"/>
              <a:t>内容充实，中心明确</a:t>
            </a:r>
          </a:p>
          <a:p>
            <a:pPr>
              <a:buNone/>
            </a:pPr>
            <a:r>
              <a:rPr lang="en-US" altLang="zh-CN" b="1" dirty="0" smtClean="0"/>
              <a:t>  (5)</a:t>
            </a:r>
            <a:r>
              <a:rPr lang="zh-CN" altLang="zh-CN" b="1" dirty="0" smtClean="0"/>
              <a:t>语言通顺，结构完整</a:t>
            </a:r>
          </a:p>
          <a:p>
            <a:pPr>
              <a:buNone/>
            </a:pPr>
            <a:r>
              <a:rPr lang="en-US" altLang="zh-CN" b="1" dirty="0" smtClean="0"/>
              <a:t>  (6)</a:t>
            </a:r>
            <a:r>
              <a:rPr lang="zh-CN" altLang="zh-CN" b="1" dirty="0" smtClean="0"/>
              <a:t>标点正确，不写错别字</a:t>
            </a:r>
          </a:p>
          <a:p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0579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zh-CN" b="1" dirty="0" smtClean="0"/>
              <a:t>2.</a:t>
            </a:r>
            <a:r>
              <a:rPr lang="zh-CN" altLang="zh-CN" b="1" dirty="0" smtClean="0"/>
              <a:t>发展等级</a:t>
            </a:r>
          </a:p>
          <a:p>
            <a:pPr>
              <a:buNone/>
            </a:pPr>
            <a:r>
              <a:rPr lang="en-US" altLang="zh-CN" b="1" dirty="0" smtClean="0"/>
              <a:t>(1)</a:t>
            </a:r>
            <a:r>
              <a:rPr lang="zh-CN" altLang="zh-CN" b="1" dirty="0" smtClean="0"/>
              <a:t>深刻</a:t>
            </a:r>
          </a:p>
          <a:p>
            <a:pPr>
              <a:buNone/>
            </a:pPr>
            <a:r>
              <a:rPr lang="en-US" altLang="zh-CN" b="1" dirty="0" smtClean="0"/>
              <a:t>      </a:t>
            </a:r>
            <a:r>
              <a:rPr lang="zh-CN" altLang="zh-CN" b="1" dirty="0" smtClean="0"/>
              <a:t>透过现象深入本质，揭示事物的内在关系，观点具有启发作用。</a:t>
            </a:r>
          </a:p>
          <a:p>
            <a:pPr>
              <a:buNone/>
            </a:pPr>
            <a:r>
              <a:rPr lang="en-US" altLang="zh-CN" b="1" dirty="0" smtClean="0"/>
              <a:t>(2)</a:t>
            </a:r>
            <a:r>
              <a:rPr lang="zh-CN" altLang="zh-CN" b="1" dirty="0" smtClean="0"/>
              <a:t>丰富</a:t>
            </a:r>
          </a:p>
          <a:p>
            <a:pPr>
              <a:buNone/>
            </a:pPr>
            <a:r>
              <a:rPr lang="en-US" altLang="zh-CN" b="1" dirty="0" smtClean="0"/>
              <a:t>     </a:t>
            </a:r>
            <a:r>
              <a:rPr lang="zh-CN" altLang="zh-CN" b="1" dirty="0" smtClean="0"/>
              <a:t>材料丰富，论据充实，形象丰满，意境深远。</a:t>
            </a:r>
          </a:p>
          <a:p>
            <a:pPr>
              <a:buNone/>
            </a:pPr>
            <a:r>
              <a:rPr lang="en-US" altLang="zh-CN" b="1" dirty="0" smtClean="0"/>
              <a:t>(3)</a:t>
            </a:r>
            <a:r>
              <a:rPr lang="zh-CN" altLang="zh-CN" b="1" dirty="0" smtClean="0"/>
              <a:t>有文采</a:t>
            </a:r>
          </a:p>
          <a:p>
            <a:pPr>
              <a:buNone/>
            </a:pPr>
            <a:r>
              <a:rPr lang="en-US" altLang="zh-CN" b="1" dirty="0" smtClean="0"/>
              <a:t>     </a:t>
            </a:r>
            <a:r>
              <a:rPr lang="zh-CN" altLang="zh-CN" b="1" dirty="0" smtClean="0"/>
              <a:t>用词贴切，句式灵活，善于运用修辞手法，文句有表现力。</a:t>
            </a:r>
          </a:p>
          <a:p>
            <a:pPr>
              <a:buNone/>
            </a:pPr>
            <a:r>
              <a:rPr lang="en-US" altLang="zh-CN" b="1" dirty="0" smtClean="0"/>
              <a:t>(4)</a:t>
            </a:r>
            <a:r>
              <a:rPr lang="zh-CN" altLang="zh-CN" b="1" dirty="0" smtClean="0"/>
              <a:t>有创新</a:t>
            </a:r>
          </a:p>
          <a:p>
            <a:pPr>
              <a:buNone/>
            </a:pPr>
            <a:r>
              <a:rPr lang="en-US" altLang="zh-CN" b="1" dirty="0" smtClean="0"/>
              <a:t>     </a:t>
            </a:r>
            <a:r>
              <a:rPr lang="zh-CN" altLang="zh-CN" b="1" dirty="0" smtClean="0"/>
              <a:t>见解新颖，材料新鲜，构思新巧，推理想象有独到之处，有个性色彩。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824536"/>
          </a:xfrm>
        </p:spPr>
        <p:txBody>
          <a:bodyPr/>
          <a:lstStyle/>
          <a:p>
            <a:pPr>
              <a:buNone/>
            </a:pPr>
            <a:r>
              <a:rPr lang="zh-CN" altLang="en-US" b="1" dirty="0" smtClean="0"/>
              <a:t>作文类型</a:t>
            </a:r>
            <a:r>
              <a:rPr lang="en-US" altLang="zh-CN" b="1" dirty="0" smtClean="0"/>
              <a:t>——</a:t>
            </a:r>
          </a:p>
          <a:p>
            <a:pPr>
              <a:buNone/>
            </a:pPr>
            <a:r>
              <a:rPr lang="en-US" altLang="zh-CN" b="1" dirty="0" smtClean="0"/>
              <a:t>            </a:t>
            </a:r>
            <a:r>
              <a:rPr lang="zh-CN" altLang="en-US" b="1" dirty="0" smtClean="0"/>
              <a:t>全面兼顾，抓住重点</a:t>
            </a:r>
            <a:endParaRPr lang="en-US" altLang="zh-CN" b="1" dirty="0" smtClean="0"/>
          </a:p>
          <a:p>
            <a:pPr>
              <a:buNone/>
            </a:pP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构思行文</a:t>
            </a:r>
            <a:r>
              <a:rPr lang="en-US" altLang="zh-CN" b="1" dirty="0" smtClean="0"/>
              <a:t>——</a:t>
            </a:r>
          </a:p>
          <a:p>
            <a:pPr>
              <a:buNone/>
            </a:pPr>
            <a:r>
              <a:rPr lang="zh-CN" altLang="en-US" b="1" dirty="0" smtClean="0"/>
              <a:t>                              给谁看？（阅读对象）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         </a:t>
            </a:r>
            <a:r>
              <a:rPr lang="zh-CN" altLang="en-US" b="1" dirty="0" smtClean="0"/>
              <a:t>任务           看什么？（内容观点）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                              怎样才好看？（表达特征）</a:t>
            </a:r>
          </a:p>
        </p:txBody>
      </p:sp>
      <p:sp>
        <p:nvSpPr>
          <p:cNvPr id="4" name="燕尾形箭头 3"/>
          <p:cNvSpPr/>
          <p:nvPr/>
        </p:nvSpPr>
        <p:spPr>
          <a:xfrm>
            <a:off x="2627784" y="4221088"/>
            <a:ext cx="864096" cy="144016"/>
          </a:xfrm>
          <a:prstGeom prst="notched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zh-CN" altLang="en-US" b="1" dirty="0" smtClean="0">
                <a:solidFill>
                  <a:srgbClr val="0070C0"/>
                </a:solidFill>
              </a:rPr>
              <a:t>（山东、海南官方模拟）</a:t>
            </a:r>
            <a:r>
              <a:rPr lang="zh-CN" altLang="en-US" b="1" dirty="0" smtClean="0"/>
              <a:t>阅读并根据要求写作。</a:t>
            </a:r>
          </a:p>
          <a:p>
            <a:pPr>
              <a:buNone/>
            </a:pPr>
            <a:r>
              <a:rPr lang="zh-CN" altLang="en-US" b="1" dirty="0" smtClean="0"/>
              <a:t>        “手机该不该进校园”一直存在争议。有人说，学生玩手机会分散注意力，干扰教学秩序，影响学习和集体生活质量，还可能接触到不良信息。也有人说，手机可以作为学习工具，辅助教师教学，培养学生的自控能力是学校职责之一，不能一禁了之。还有人认为，课堂上和课余时间应该区别对待。对此，文德中学准备召开座谈会，广泛听取学生、教师、家长代表的意见，然后再决定是否出台相关规定。</a:t>
            </a:r>
          </a:p>
          <a:p>
            <a:pPr>
              <a:buNone/>
            </a:pPr>
            <a:r>
              <a:rPr lang="zh-CN" altLang="en-US" b="1" dirty="0" smtClean="0"/>
              <a:t>   请结合材料内容，在学生、教师、家长中任选一种身份，写一篇发言稿，阐述你的观点与思考，并提出希望与建议。</a:t>
            </a:r>
          </a:p>
          <a:p>
            <a:pPr>
              <a:buNone/>
            </a:pPr>
            <a:r>
              <a:rPr lang="zh-CN" altLang="en-US" b="1" dirty="0" smtClean="0"/>
              <a:t>   要求：自拟标题，自选角度，确定立意；不要套作，不得抄袭；不得泄露个人信息；不少于</a:t>
            </a:r>
            <a:r>
              <a:rPr lang="en-US" altLang="zh-CN" b="1" dirty="0" smtClean="0"/>
              <a:t>800</a:t>
            </a:r>
            <a:r>
              <a:rPr lang="zh-CN" altLang="en-US" b="1" dirty="0" smtClean="0"/>
              <a:t>字。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6583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zh-CN" altLang="en-US" dirty="0" smtClean="0"/>
              <a:t> </a:t>
            </a:r>
            <a:r>
              <a:rPr lang="zh-CN" altLang="en-US" b="1" dirty="0" smtClean="0">
                <a:solidFill>
                  <a:srgbClr val="FF0000"/>
                </a:solidFill>
              </a:rPr>
              <a:t>利处</a:t>
            </a:r>
            <a:r>
              <a:rPr lang="zh-CN" altLang="en-US" b="1" dirty="0" smtClean="0"/>
              <a:t>：</a:t>
            </a:r>
            <a:r>
              <a:rPr lang="en-US" altLang="zh-CN" b="1" dirty="0" smtClean="0"/>
              <a:t>1.</a:t>
            </a:r>
            <a:r>
              <a:rPr lang="zh-CN" altLang="en-US" b="1" dirty="0" smtClean="0"/>
              <a:t>背景：身处信息时代，禁用手机不理智、也不符合发展的潮流。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 2.</a:t>
            </a:r>
            <a:r>
              <a:rPr lang="zh-CN" altLang="en-US" b="1" dirty="0" smtClean="0"/>
              <a:t>安全：遇到突发情况，通过手机能联系。     </a:t>
            </a:r>
          </a:p>
          <a:p>
            <a:pPr>
              <a:buNone/>
            </a:pPr>
            <a:r>
              <a:rPr lang="zh-CN" altLang="en-US" b="1" dirty="0" smtClean="0"/>
              <a:t> </a:t>
            </a:r>
            <a:r>
              <a:rPr lang="en-US" altLang="zh-CN" b="1" dirty="0" smtClean="0"/>
              <a:t>3.</a:t>
            </a:r>
            <a:r>
              <a:rPr lang="zh-CN" altLang="en-US" b="1" dirty="0" smtClean="0"/>
              <a:t>内容：能及时关心新闻，扩大学生视野。      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4.</a:t>
            </a:r>
            <a:r>
              <a:rPr lang="zh-CN" altLang="en-US" b="1" dirty="0" smtClean="0"/>
              <a:t>习惯：给予学生以信任，通过带手机能培养学生自律的良好品质。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弊端</a:t>
            </a:r>
            <a:r>
              <a:rPr lang="zh-CN" altLang="en-US" b="1" dirty="0" smtClean="0"/>
              <a:t>：</a:t>
            </a:r>
            <a:r>
              <a:rPr lang="en-US" altLang="zh-CN" b="1" dirty="0" smtClean="0"/>
              <a:t>1.</a:t>
            </a:r>
            <a:r>
              <a:rPr lang="zh-CN" altLang="en-US" b="1" dirty="0" smtClean="0"/>
              <a:t>手机进校园干扰课堂正常教学秩序。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 </a:t>
            </a:r>
            <a:r>
              <a:rPr lang="en-US" altLang="zh-CN" b="1" dirty="0" smtClean="0"/>
              <a:t>2.</a:t>
            </a:r>
            <a:r>
              <a:rPr lang="zh-CN" altLang="en-US" b="1" dirty="0" smtClean="0"/>
              <a:t>手机进校园浪费学习时间 。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3.</a:t>
            </a:r>
            <a:r>
              <a:rPr lang="zh-CN" altLang="en-US" b="1" dirty="0" smtClean="0"/>
              <a:t>手机进校园使借“机”作弊初露端倪 。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4.</a:t>
            </a:r>
            <a:r>
              <a:rPr lang="zh-CN" altLang="en-US" b="1" dirty="0" smtClean="0"/>
              <a:t>手机进校园加重家长经济负担。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 </a:t>
            </a:r>
            <a:r>
              <a:rPr lang="en-US" altLang="zh-CN" b="1" dirty="0" smtClean="0"/>
              <a:t>5.</a:t>
            </a:r>
            <a:r>
              <a:rPr lang="zh-CN" altLang="en-US" b="1" dirty="0" smtClean="0"/>
              <a:t>手机进校园损害学生身心健康。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33784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zh-CN" altLang="zh-CN" b="1" dirty="0" smtClean="0"/>
              <a:t>给我们以信任，还你们以惊喜</a:t>
            </a:r>
          </a:p>
          <a:p>
            <a:pPr>
              <a:buNone/>
            </a:pPr>
            <a:r>
              <a:rPr lang="zh-CN" altLang="zh-CN" b="1" dirty="0" smtClean="0"/>
              <a:t>尊敬的老师、家长、亲爱的同学们：</a:t>
            </a:r>
          </a:p>
          <a:p>
            <a:pPr>
              <a:buNone/>
            </a:pPr>
            <a:r>
              <a:rPr lang="en-US" altLang="zh-CN" b="1" dirty="0" smtClean="0"/>
              <a:t>        </a:t>
            </a:r>
            <a:r>
              <a:rPr lang="zh-CN" altLang="zh-CN" b="1" dirty="0" smtClean="0"/>
              <a:t>大家好。在</a:t>
            </a:r>
            <a:r>
              <a:rPr lang="en-US" altLang="zh-CN" b="1" dirty="0" smtClean="0"/>
              <a:t>2004</a:t>
            </a:r>
            <a:r>
              <a:rPr lang="zh-CN" altLang="zh-CN" b="1" dirty="0" smtClean="0"/>
              <a:t>年，</a:t>
            </a:r>
            <a:r>
              <a:rPr lang="en-US" altLang="zh-CN" b="1" dirty="0" smtClean="0"/>
              <a:t>34</a:t>
            </a:r>
            <a:r>
              <a:rPr lang="zh-CN" altLang="zh-CN" b="1" dirty="0" smtClean="0"/>
              <a:t>岁的马化腾用</a:t>
            </a:r>
            <a:r>
              <a:rPr lang="en-US" altLang="zh-CN" b="1" dirty="0" smtClean="0"/>
              <a:t>2</a:t>
            </a:r>
            <a:r>
              <a:rPr lang="zh-CN" altLang="zh-CN" b="1" dirty="0" smtClean="0"/>
              <a:t>分钟游说海尔掌门人张瑞敏。马化腾用特别简练的语言介绍了</a:t>
            </a:r>
            <a:r>
              <a:rPr lang="en-US" altLang="zh-CN" b="1" dirty="0" smtClean="0"/>
              <a:t>QQ</a:t>
            </a:r>
            <a:r>
              <a:rPr lang="zh-CN" altLang="zh-CN" b="1" dirty="0" smtClean="0"/>
              <a:t>运用在工作中的巨大好处。遗憾的是，听完马化腾的介绍，张瑞敏无动于衷，以自己不会使用</a:t>
            </a:r>
            <a:r>
              <a:rPr lang="en-US" altLang="zh-CN" b="1" dirty="0" smtClean="0"/>
              <a:t>QQ</a:t>
            </a:r>
            <a:r>
              <a:rPr lang="zh-CN" altLang="zh-CN" b="1" dirty="0" smtClean="0"/>
              <a:t>为理由拒绝了马化腾。</a:t>
            </a:r>
            <a:r>
              <a:rPr lang="en-US" altLang="zh-CN" b="1" dirty="0" smtClean="0"/>
              <a:t>15</a:t>
            </a:r>
            <a:r>
              <a:rPr lang="zh-CN" altLang="zh-CN" b="1" dirty="0" smtClean="0"/>
              <a:t>年过去了，腾讯公司已经是国内市值最高的互联网公司，而海尔还在原地踏步，他们的职工也早就用上了</a:t>
            </a:r>
            <a:r>
              <a:rPr lang="en-US" altLang="zh-CN" b="1" dirty="0" smtClean="0"/>
              <a:t>QQ</a:t>
            </a:r>
            <a:r>
              <a:rPr lang="zh-CN" altLang="zh-CN" b="1" dirty="0" smtClean="0"/>
              <a:t>。张瑞敏先生的手机上也会有公司高层的</a:t>
            </a:r>
            <a:r>
              <a:rPr lang="en-US" altLang="zh-CN" b="1" dirty="0" smtClean="0"/>
              <a:t>QQ</a:t>
            </a:r>
            <a:r>
              <a:rPr lang="zh-CN" altLang="zh-CN" b="1" dirty="0" smtClean="0"/>
              <a:t>工作群吧。</a:t>
            </a:r>
          </a:p>
          <a:p>
            <a:pPr>
              <a:buNone/>
            </a:pP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755576" y="260648"/>
            <a:ext cx="151216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000" b="1" dirty="0" smtClean="0">
                <a:solidFill>
                  <a:srgbClr val="FF0000"/>
                </a:solidFill>
              </a:rPr>
              <a:t>范文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CN" b="1" dirty="0" smtClean="0"/>
              <a:t>        </a:t>
            </a:r>
            <a:r>
              <a:rPr lang="zh-CN" altLang="zh-CN" b="1" dirty="0" smtClean="0"/>
              <a:t>手机该不该进校园的问题又何尝不是如此呢？万物自有本性，利弊取决于人。学校本是教育、引导学生的地方，只要引导得法，何必视手机进校园为洪水猛兽，谈之变色呢？家长也应该让我们学会自我约束，自我管理，又何必对这一问题忧心忡忡，食不甘味呢？更何况手机对促进学习，方便生活作用巨大。我们认为，</a:t>
            </a:r>
            <a:r>
              <a:rPr lang="zh-CN" altLang="zh-CN" b="1" dirty="0" smtClean="0">
                <a:solidFill>
                  <a:srgbClr val="FF0000"/>
                </a:solidFill>
              </a:rPr>
              <a:t>手机进校园势在必行</a:t>
            </a:r>
            <a:r>
              <a:rPr lang="zh-CN" altLang="zh-CN" b="1" dirty="0" smtClean="0"/>
              <a:t>。学校和家长应该信任我们，你们给我们以信任，我们必还你们以惊喜</a:t>
            </a:r>
            <a:r>
              <a:rPr lang="zh-CN" altLang="zh-CN" dirty="0" smtClean="0"/>
              <a:t>。</a:t>
            </a: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zh-CN" dirty="0" smtClean="0"/>
              <a:t>          </a:t>
            </a:r>
            <a:r>
              <a:rPr lang="zh-CN" altLang="zh-CN" b="1" dirty="0" smtClean="0"/>
              <a:t>科技正在推动社会的进步，这是任何人不可阻挡的潮流。同样作为高科技产品的手机，对同学们</a:t>
            </a:r>
            <a:r>
              <a:rPr lang="zh-CN" altLang="zh-CN" b="1" dirty="0" smtClean="0">
                <a:solidFill>
                  <a:srgbClr val="FF0000"/>
                </a:solidFill>
              </a:rPr>
              <a:t>学习</a:t>
            </a:r>
            <a:r>
              <a:rPr lang="zh-CN" altLang="zh-CN" b="1" dirty="0" smtClean="0"/>
              <a:t>的推动作用也是毋庸置疑的。昨天晚自习前，我问语文老师文言文中“斗筲”的意思。我在字典上没查到。语文老师犹豫再三，最终还是拿出了手机上网搜索，查出了是“气量狭窄”之意。手机是老师教学的好帮手，又何尝不是学生学习的助力剂呢？网上慕课的普及，海量学习信息的查询，都可以用手机来完成。我们面对高科技产品来推动学习的情形，又何必瞻前顾后，畏手畏脚，步张瑞敏先生的后尘呢？</a:t>
            </a: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zh-CN" b="1" dirty="0" smtClean="0"/>
              <a:t>        </a:t>
            </a:r>
            <a:r>
              <a:rPr lang="zh-CN" altLang="zh-CN" b="1" dirty="0" smtClean="0"/>
              <a:t>可能</a:t>
            </a:r>
            <a:r>
              <a:rPr lang="zh-CN" altLang="zh-CN" b="1" dirty="0" smtClean="0">
                <a:solidFill>
                  <a:srgbClr val="FF0000"/>
                </a:solidFill>
              </a:rPr>
              <a:t>有人会担心</a:t>
            </a:r>
            <a:r>
              <a:rPr lang="zh-CN" altLang="zh-CN" b="1" dirty="0" smtClean="0"/>
              <a:t>学生玩手机会分散注意力，干扰教学秩序，影响学习和集体生活质量，还可能接触到不良信息。其实大可不必。电脑网络刚刚在学校普及的时候，很多学校的领导担心老师们会沉浸在网络中，耽误备课、教学，事实证明这种担心是多余的。我们只是利用手机课下查询知识，联系家人，听听音乐放松紧张的学习，定好属于自己的时间闹钟督促自己。这样只能促进学习，又怎么会干扰教学分散注意力呢？至于说有人可能沉溺于游戏和聊天耽误学习，那是学校教育引导和技术管控等方面要做好的，岂能因噎废食？</a:t>
            </a: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530624" cy="706090"/>
          </a:xfrm>
        </p:spPr>
        <p:txBody>
          <a:bodyPr>
            <a:norm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八十年代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z="3500" b="1" dirty="0" smtClean="0"/>
              <a:t>1980</a:t>
            </a:r>
            <a:r>
              <a:rPr lang="zh-CN" altLang="en-US" sz="3500" b="1" dirty="0" smtClean="0"/>
              <a:t>：</a:t>
            </a:r>
            <a:endParaRPr lang="en-US" altLang="zh-CN" sz="3500" b="1" dirty="0" smtClean="0"/>
          </a:p>
          <a:p>
            <a:pPr>
              <a:buNone/>
            </a:pPr>
            <a:r>
              <a:rPr lang="en-US" altLang="zh-CN" sz="3500" b="1" dirty="0" smtClean="0"/>
              <a:t>     </a:t>
            </a:r>
            <a:r>
              <a:rPr lang="zh-CN" altLang="en-US" sz="3500" b="1" dirty="0" smtClean="0"/>
              <a:t>阅读材料，</a:t>
            </a:r>
            <a:r>
              <a:rPr lang="zh-CN" altLang="zh-CN" sz="3500" b="1" dirty="0" smtClean="0"/>
              <a:t>写</a:t>
            </a:r>
            <a:r>
              <a:rPr lang="zh-CN" altLang="zh-CN" sz="3500" b="1" dirty="0" smtClean="0">
                <a:solidFill>
                  <a:srgbClr val="C00000"/>
                </a:solidFill>
              </a:rPr>
              <a:t>读后感</a:t>
            </a:r>
            <a:r>
              <a:rPr lang="zh-CN" altLang="zh-CN" sz="3500" b="1" dirty="0" smtClean="0"/>
              <a:t>，读《画蛋》有感（达</a:t>
            </a:r>
            <a:r>
              <a:rPr lang="en-US" altLang="zh-CN" sz="3500" b="1" dirty="0" smtClean="0"/>
              <a:t>·</a:t>
            </a:r>
            <a:r>
              <a:rPr lang="zh-CN" altLang="zh-CN" sz="3500" b="1" dirty="0" smtClean="0"/>
              <a:t>芬奇故事）。</a:t>
            </a:r>
            <a:endParaRPr lang="en-US" altLang="zh-CN" sz="3500" b="1" dirty="0" smtClean="0"/>
          </a:p>
          <a:p>
            <a:r>
              <a:rPr lang="en-US" altLang="zh-CN" sz="3500" b="1" dirty="0" smtClean="0"/>
              <a:t>1981</a:t>
            </a:r>
            <a:r>
              <a:rPr lang="zh-CN" altLang="en-US" sz="3500" b="1" dirty="0" smtClean="0"/>
              <a:t>：</a:t>
            </a:r>
          </a:p>
          <a:p>
            <a:pPr>
              <a:buNone/>
            </a:pPr>
            <a:r>
              <a:rPr lang="zh-CN" altLang="en-US" sz="3500" b="1" dirty="0" smtClean="0"/>
              <a:t>    阅读材料</a:t>
            </a:r>
            <a:r>
              <a:rPr lang="en-US" altLang="zh-CN" sz="3500" b="1" dirty="0" smtClean="0"/>
              <a:t>《</a:t>
            </a:r>
            <a:r>
              <a:rPr lang="zh-CN" altLang="en-US" sz="3500" b="1" dirty="0" smtClean="0"/>
              <a:t>毁树容易种树难</a:t>
            </a:r>
            <a:r>
              <a:rPr lang="en-US" altLang="zh-CN" sz="3500" b="1" dirty="0" smtClean="0"/>
              <a:t>》</a:t>
            </a:r>
            <a:r>
              <a:rPr lang="zh-CN" altLang="en-US" sz="3500" b="1" dirty="0" smtClean="0"/>
              <a:t>，写一篇读后感。</a:t>
            </a:r>
          </a:p>
          <a:p>
            <a:r>
              <a:rPr lang="en-US" altLang="zh-CN" sz="3500" b="1" dirty="0" smtClean="0"/>
              <a:t>1982</a:t>
            </a:r>
            <a:r>
              <a:rPr lang="zh-CN" altLang="en-US" sz="3500" b="1" dirty="0" smtClean="0"/>
              <a:t>：命题作文</a:t>
            </a:r>
            <a:r>
              <a:rPr lang="en-US" altLang="zh-CN" sz="3500" b="1" dirty="0" smtClean="0"/>
              <a:t>《</a:t>
            </a:r>
            <a:r>
              <a:rPr lang="zh-CN" altLang="en-US" sz="3500" b="1" dirty="0" smtClean="0"/>
              <a:t>先天下之忧而忧，后天下之乐而乐</a:t>
            </a:r>
            <a:r>
              <a:rPr lang="en-US" altLang="zh-CN" sz="3500" b="1" dirty="0" smtClean="0"/>
              <a:t>》</a:t>
            </a:r>
            <a:endParaRPr lang="zh-CN" altLang="en-US" sz="3500" b="1" dirty="0" smtClean="0"/>
          </a:p>
          <a:p>
            <a:r>
              <a:rPr lang="en-US" altLang="zh-CN" sz="3500" b="1" dirty="0" smtClean="0"/>
              <a:t>1983</a:t>
            </a:r>
            <a:r>
              <a:rPr lang="zh-CN" altLang="en-US" sz="3500" b="1" dirty="0" smtClean="0"/>
              <a:t>：</a:t>
            </a:r>
            <a:r>
              <a:rPr lang="zh-CN" altLang="en-US" sz="3500" b="1" dirty="0" smtClean="0">
                <a:solidFill>
                  <a:srgbClr val="FF0000"/>
                </a:solidFill>
              </a:rPr>
              <a:t>看图</a:t>
            </a:r>
            <a:r>
              <a:rPr lang="zh-CN" altLang="en-US" sz="3500" b="1" dirty="0" smtClean="0"/>
              <a:t>作文①说明一篇</a:t>
            </a:r>
            <a:r>
              <a:rPr lang="en-US" altLang="zh-CN" sz="3500" b="1" dirty="0" smtClean="0"/>
              <a:t>;②</a:t>
            </a:r>
            <a:r>
              <a:rPr lang="zh-CN" altLang="en-US" sz="3500" b="1" dirty="0" smtClean="0"/>
              <a:t>议论一篇</a:t>
            </a:r>
            <a:r>
              <a:rPr lang="en-US" altLang="zh-CN" sz="3500" b="1" dirty="0" smtClean="0"/>
              <a:t>(</a:t>
            </a:r>
            <a:r>
              <a:rPr lang="zh-CN" altLang="en-US" sz="3500" b="1" dirty="0" smtClean="0"/>
              <a:t>漫画</a:t>
            </a:r>
            <a:r>
              <a:rPr lang="en-US" altLang="zh-CN" sz="3500" b="1" dirty="0" smtClean="0"/>
              <a:t>《</a:t>
            </a:r>
            <a:r>
              <a:rPr lang="zh-CN" altLang="en-US" sz="3500" b="1" dirty="0" smtClean="0"/>
              <a:t>挖井</a:t>
            </a:r>
            <a:r>
              <a:rPr lang="en-US" altLang="zh-CN" sz="3500" b="1" dirty="0" smtClean="0"/>
              <a:t>》)</a:t>
            </a:r>
          </a:p>
          <a:p>
            <a:pPr>
              <a:buNone/>
            </a:pPr>
            <a:endParaRPr lang="zh-CN" altLang="zh-CN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dirty="0" smtClean="0"/>
              <a:t>       </a:t>
            </a:r>
            <a:r>
              <a:rPr lang="zh-CN" altLang="zh-CN" b="1" dirty="0" smtClean="0"/>
              <a:t>手机对我们学生的</a:t>
            </a:r>
            <a:r>
              <a:rPr lang="zh-CN" altLang="zh-CN" b="1" dirty="0" smtClean="0">
                <a:solidFill>
                  <a:srgbClr val="FF0000"/>
                </a:solidFill>
              </a:rPr>
              <a:t>生活</a:t>
            </a:r>
            <a:r>
              <a:rPr lang="zh-CN" altLang="zh-CN" b="1" dirty="0" smtClean="0"/>
              <a:t>而言，也是必不可少的。我们一天绝大部分时间是在校园中度过的，住校生更是以校为家。有一次课间，我看到三楼的几部公共电话前面，排了长长的队伍。一位女同学可能和家长诉说想家之痛吧，一边泪流满面，一边手捂话筒低声细语。她有自己的自尊的秘密，可是在众多同学面前，她像地下党接头一样低语着，流泪的瞬间，是何等的尴尬！</a:t>
            </a: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CN" dirty="0" smtClean="0"/>
              <a:t>        </a:t>
            </a:r>
            <a:r>
              <a:rPr lang="zh-CN" altLang="zh-CN" b="1" dirty="0" smtClean="0"/>
              <a:t>当然，我们也理解</a:t>
            </a:r>
            <a:r>
              <a:rPr lang="zh-CN" altLang="zh-CN" b="1" dirty="0" smtClean="0">
                <a:solidFill>
                  <a:srgbClr val="FF0000"/>
                </a:solidFill>
              </a:rPr>
              <a:t>老师和家长的担心，</a:t>
            </a:r>
            <a:r>
              <a:rPr lang="zh-CN" altLang="zh-CN" b="1" dirty="0" smtClean="0"/>
              <a:t>这个担心我们也有过。但是我们应该积极解决问题而不是关上大门。学校应做好教育引导工作，调动好一个人的内心学习动力，远比压制一个人的欲望有效得多；建立合理的制度机制，规定好上课时间和休息时间手机的处理方式；技术层面上做好时段屏蔽工作；校方和家长密切联系，控制好学生话费流量的使用，这些都是不错的方法。</a:t>
            </a: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dirty="0" smtClean="0"/>
              <a:t>        </a:t>
            </a:r>
            <a:r>
              <a:rPr lang="zh-CN" altLang="zh-CN" b="1" dirty="0" smtClean="0"/>
              <a:t>我相信，我们和老师、家长的目的都是一样的，都想让学习、生活变得更好。那么不妨放远眼光，定好制度，做好引导，大胆的放手机进校园。家长们也要相信您的孩子，让我们做好该做的事，担好该担的责任，走好该走的路。</a:t>
            </a:r>
            <a:r>
              <a:rPr lang="zh-CN" altLang="zh-CN" b="1" dirty="0" smtClean="0">
                <a:solidFill>
                  <a:srgbClr val="FF0000"/>
                </a:solidFill>
              </a:rPr>
              <a:t>你们若给我们信任，我们还你们以惊喜，</a:t>
            </a:r>
            <a:r>
              <a:rPr lang="zh-CN" altLang="zh-CN" b="1" dirty="0" smtClean="0"/>
              <a:t>何乐而不为呢？我的发言完毕，谢谢大家！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59632" y="2204864"/>
            <a:ext cx="7427168" cy="9361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3600" b="1" dirty="0" smtClean="0">
                <a:solidFill>
                  <a:srgbClr val="FF0000"/>
                </a:solidFill>
              </a:rPr>
              <a:t>二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、观模拟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，晓动态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288032"/>
            <a:ext cx="8507288" cy="659735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zh-CN" b="1" dirty="0" smtClean="0">
                <a:solidFill>
                  <a:srgbClr val="0070C0"/>
                </a:solidFill>
              </a:rPr>
              <a:t>2020</a:t>
            </a:r>
            <a:r>
              <a:rPr lang="zh-CN" altLang="en-US" b="1" dirty="0" smtClean="0">
                <a:solidFill>
                  <a:srgbClr val="0070C0"/>
                </a:solidFill>
              </a:rPr>
              <a:t>合肥高三</a:t>
            </a:r>
            <a:r>
              <a:rPr lang="zh-CN" altLang="en-US" b="1" dirty="0" smtClean="0">
                <a:solidFill>
                  <a:srgbClr val="0070C0"/>
                </a:solidFill>
              </a:rPr>
              <a:t>第一次检测</a:t>
            </a:r>
            <a:r>
              <a:rPr lang="zh-CN" altLang="en-US" b="1" dirty="0" smtClean="0"/>
              <a:t/>
            </a:r>
            <a:br>
              <a:rPr lang="zh-CN" altLang="en-US" b="1" dirty="0" smtClean="0"/>
            </a:br>
            <a:r>
              <a:rPr lang="zh-CN" altLang="en-US" b="1" dirty="0" smtClean="0"/>
              <a:t>“少年辛苦终身事，莫向光阴惰寸功”，勤奋学习是中华民族的优秀传统；“努力到无能为力，拼搏到感动自己”，类似的励志标语也经常出现在毕业班里，提醒学生不能在勤奋拼搏的年华选择安逸。可学习中的一些现象却令人困惑：有的学生埋头题海整日刷题，成绩却不尽如人意；有的学生一味用搜题软件帮助自己答题，却忽略对自主探究能力的培养；有的学生将劳逸结合当作懒散的理由，反而嘲讽那些成绩暂时不够理想却坚持勤奋学习的同学</a:t>
            </a:r>
            <a:r>
              <a:rPr lang="en-US" altLang="zh-CN" b="1" dirty="0" smtClean="0"/>
              <a:t>……</a:t>
            </a:r>
          </a:p>
          <a:p>
            <a:pPr>
              <a:buNone/>
            </a:pPr>
            <a:r>
              <a:rPr lang="zh-CN" altLang="en-US" b="1" dirty="0" smtClean="0"/>
              <a:t>         这引起了人们的深思。</a:t>
            </a:r>
            <a:br>
              <a:rPr lang="zh-CN" altLang="en-US" b="1" dirty="0" smtClean="0"/>
            </a:br>
            <a:r>
              <a:rPr lang="zh-CN" altLang="en-US" b="1" dirty="0" smtClean="0"/>
              <a:t>     请结合材料的内容写一篇文章，体现你对勤奋学习的认识与思考，并提出希望与建议。</a:t>
            </a:r>
            <a:br>
              <a:rPr lang="zh-CN" altLang="en-US" b="1" dirty="0" smtClean="0"/>
            </a:br>
            <a:r>
              <a:rPr lang="zh-CN" altLang="en-US" b="1" dirty="0" smtClean="0"/>
              <a:t>要求：自拟标题，自选角度，确定立意；不要套作，不得抄袭；不得泄露个人信息；不少于</a:t>
            </a:r>
            <a:r>
              <a:rPr lang="en-US" altLang="zh-CN" b="1" dirty="0" smtClean="0"/>
              <a:t>800</a:t>
            </a:r>
            <a:r>
              <a:rPr lang="zh-CN" altLang="en-US" b="1" dirty="0" smtClean="0"/>
              <a:t>字。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zh-CN" b="1" dirty="0" smtClean="0">
                <a:solidFill>
                  <a:srgbClr val="0070C0"/>
                </a:solidFill>
              </a:rPr>
              <a:t>2020</a:t>
            </a:r>
            <a:r>
              <a:rPr lang="zh-CN" altLang="en-US" b="1" dirty="0" smtClean="0">
                <a:solidFill>
                  <a:srgbClr val="0070C0"/>
                </a:solidFill>
              </a:rPr>
              <a:t>郑州高三第一次检测</a:t>
            </a:r>
            <a:endParaRPr lang="en-US" altLang="zh-CN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zh-CN" altLang="en-US" b="1" dirty="0" smtClean="0"/>
              <a:t>阅读下面的材料，根据要求写作。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         </a:t>
            </a:r>
            <a:r>
              <a:rPr lang="zh-CN" altLang="en-US" b="1" dirty="0" smtClean="0"/>
              <a:t>“上善若水，水善利万物而不争。”老子之所以推崇水，很重要的一个原因就是水包含了“利他”精神。在中国传统文化中，贤人的境界是“自利利他，胸怀天下”。但现在不少人认为，利他和利己是对立的，利他就是牺牲自己，利他思维违背人的本性，因为“人不为己，天诛地灭”！究竟应该“利己”还是“利他”</a:t>
            </a:r>
            <a:r>
              <a:rPr lang="en-US" altLang="zh-CN" b="1" dirty="0" smtClean="0"/>
              <a:t>?</a:t>
            </a:r>
            <a:r>
              <a:rPr lang="zh-CN" altLang="en-US" b="1" dirty="0" smtClean="0"/>
              <a:t>这一问题引起了同学们激烈的争论。</a:t>
            </a:r>
            <a:br>
              <a:rPr lang="zh-CN" altLang="en-US" b="1" dirty="0" smtClean="0"/>
            </a:br>
            <a:r>
              <a:rPr lang="zh-CN" altLang="en-US" b="1" dirty="0" smtClean="0"/>
              <a:t>  请你联系社会现实，写一篇发言稿，表达你对这个问题的认识和思考，并在班会上与同学们交流。</a:t>
            </a:r>
            <a:br>
              <a:rPr lang="zh-CN" altLang="en-US" b="1" dirty="0" smtClean="0"/>
            </a:br>
            <a:r>
              <a:rPr lang="zh-CN" altLang="en-US" b="1" dirty="0" smtClean="0"/>
              <a:t>  要求</a:t>
            </a:r>
            <a:r>
              <a:rPr lang="en-US" altLang="zh-CN" b="1" dirty="0" smtClean="0"/>
              <a:t>:</a:t>
            </a:r>
            <a:r>
              <a:rPr lang="zh-CN" altLang="en-US" b="1" dirty="0" smtClean="0"/>
              <a:t>自拟标题，自选角度，确定立意；不要套作，不得抄袭；不得泄露个人信息；不少于</a:t>
            </a:r>
            <a:r>
              <a:rPr lang="en-US" altLang="zh-CN" b="1" dirty="0" smtClean="0"/>
              <a:t>800</a:t>
            </a:r>
            <a:r>
              <a:rPr lang="zh-CN" altLang="en-US" b="1" dirty="0" smtClean="0"/>
              <a:t>字。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60648"/>
            <a:ext cx="8363272" cy="640871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zh-CN" b="1" dirty="0" smtClean="0">
                <a:solidFill>
                  <a:srgbClr val="0070C0"/>
                </a:solidFill>
              </a:rPr>
              <a:t>2020</a:t>
            </a:r>
            <a:r>
              <a:rPr lang="zh-CN" altLang="en-US" b="1" dirty="0" smtClean="0">
                <a:solidFill>
                  <a:srgbClr val="0070C0"/>
                </a:solidFill>
              </a:rPr>
              <a:t>广州高三</a:t>
            </a:r>
            <a:r>
              <a:rPr lang="zh-CN" altLang="en-US" b="1" dirty="0" smtClean="0">
                <a:solidFill>
                  <a:srgbClr val="0070C0"/>
                </a:solidFill>
              </a:rPr>
              <a:t>调研测试</a:t>
            </a:r>
            <a:endParaRPr lang="en-US" altLang="zh-CN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altLang="zh-CN" b="1" dirty="0" smtClean="0"/>
              <a:t>     2020 </a:t>
            </a:r>
            <a:r>
              <a:rPr lang="zh-CN" altLang="en-US" b="1" dirty="0" smtClean="0"/>
              <a:t>年秋季高一学生将使用新的高中语文统编教材。在新的高中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语文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课本编写过程中，设定哪些单元主题、选择哪些作品，才能使语文学习更符合新时代立德树人的要求，曾引起广泛讨论。有网友列出以下主题，供大家探讨：</a:t>
            </a:r>
          </a:p>
          <a:p>
            <a:pPr>
              <a:buNone/>
            </a:pPr>
            <a:r>
              <a:rPr lang="zh-CN" altLang="en-US" b="1" dirty="0" smtClean="0"/>
              <a:t>       生命赞歌    家国情怀    审美鉴赏    科学之趣</a:t>
            </a:r>
          </a:p>
          <a:p>
            <a:pPr>
              <a:buNone/>
            </a:pPr>
            <a:r>
              <a:rPr lang="zh-CN" altLang="en-US" b="1" dirty="0" smtClean="0"/>
              <a:t>       文化传承    英雄情结    思辨创新    自然之美</a:t>
            </a:r>
          </a:p>
          <a:p>
            <a:pPr>
              <a:buNone/>
            </a:pPr>
            <a:r>
              <a:rPr lang="zh-CN" altLang="en-US" b="1" dirty="0" smtClean="0"/>
              <a:t>         请从中选择两个主题，并结合学过的语文课文，以即将毕业的高三学生身份，给高中语文教材主编写一封信，表达你对语文教材与高中生良好品格养成关系的认识与思考。署名为“辛昇”。</a:t>
            </a:r>
          </a:p>
          <a:p>
            <a:pPr>
              <a:buNone/>
            </a:pPr>
            <a:r>
              <a:rPr lang="zh-CN" altLang="en-US" b="1" dirty="0" smtClean="0"/>
              <a:t>     要求：选好角度，确定立意，自拟标题；不要套作，不得抄袭，不得泄露个人信息；不少于</a:t>
            </a:r>
            <a:r>
              <a:rPr lang="en-US" altLang="zh-CN" b="1" dirty="0" smtClean="0"/>
              <a:t>800</a:t>
            </a:r>
            <a:r>
              <a:rPr lang="zh-CN" altLang="en-US" b="1" dirty="0" smtClean="0"/>
              <a:t>字。</a:t>
            </a:r>
          </a:p>
          <a:p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zh-CN" b="1" dirty="0" smtClean="0">
                <a:solidFill>
                  <a:srgbClr val="0070C0"/>
                </a:solidFill>
              </a:rPr>
              <a:t>2020</a:t>
            </a:r>
            <a:r>
              <a:rPr lang="zh-CN" altLang="en-US" b="1" dirty="0" smtClean="0">
                <a:solidFill>
                  <a:srgbClr val="0070C0"/>
                </a:solidFill>
              </a:rPr>
              <a:t>广东六校</a:t>
            </a:r>
            <a:r>
              <a:rPr lang="zh-CN" altLang="en-US" b="1" dirty="0" smtClean="0">
                <a:solidFill>
                  <a:srgbClr val="0070C0"/>
                </a:solidFill>
              </a:rPr>
              <a:t>联盟联</a:t>
            </a:r>
            <a:r>
              <a:rPr lang="zh-CN" altLang="en-US" b="1" dirty="0" smtClean="0">
                <a:solidFill>
                  <a:srgbClr val="0070C0"/>
                </a:solidFill>
              </a:rPr>
              <a:t>考</a:t>
            </a:r>
            <a:r>
              <a:rPr lang="zh-CN" altLang="en-US" b="1" dirty="0" smtClean="0"/>
              <a:t/>
            </a:r>
            <a:br>
              <a:rPr lang="zh-CN" altLang="en-US" b="1" dirty="0" smtClean="0"/>
            </a:br>
            <a:r>
              <a:rPr lang="zh-CN" altLang="en-US" b="1" dirty="0" smtClean="0"/>
              <a:t>    当前，网站和网络移动终端等都有强大的搜索引擎。我们遇到需要调动记忆的困难时，第一冲动就是掏出手机在百度上查找，这已经成为生活习惯；同时，搜索也带来亟待应对的网络困境。</a:t>
            </a:r>
            <a:br>
              <a:rPr lang="zh-CN" altLang="en-US" b="1" dirty="0" smtClean="0"/>
            </a:br>
            <a:r>
              <a:rPr lang="zh-CN" altLang="en-US" b="1" dirty="0" smtClean="0"/>
              <a:t>请从下列任务中任选一个，谈谈你的认识与思考，并提出希望与建议。</a:t>
            </a:r>
            <a:br>
              <a:rPr lang="zh-CN" altLang="en-US" b="1" dirty="0" smtClean="0"/>
            </a:br>
            <a:r>
              <a:rPr lang="zh-CN" altLang="en-US" b="1" dirty="0" smtClean="0"/>
              <a:t>①在科普社团举行的“引擎搜索对人类记忆的影响”沙龙活动中进行专题分享。</a:t>
            </a:r>
            <a:br>
              <a:rPr lang="zh-CN" altLang="en-US" b="1" dirty="0" smtClean="0"/>
            </a:br>
            <a:r>
              <a:rPr lang="zh-CN" altLang="en-US" b="1" dirty="0" smtClean="0"/>
              <a:t>②以“从人肉搜索看信息社会的网络问题”为主题进行语文课前演讲。</a:t>
            </a:r>
            <a:br>
              <a:rPr lang="zh-CN" altLang="en-US" b="1" dirty="0" smtClean="0"/>
            </a:br>
            <a:r>
              <a:rPr lang="zh-CN" altLang="en-US" b="1" dirty="0" smtClean="0"/>
              <a:t>③以“信息时代的网络搜索”为语境，给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青少年网络素养教育读本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写一篇序言。</a:t>
            </a:r>
            <a:br>
              <a:rPr lang="zh-CN" altLang="en-US" b="1" dirty="0" smtClean="0"/>
            </a:br>
            <a:r>
              <a:rPr lang="zh-CN" altLang="en-US" b="1" dirty="0" smtClean="0"/>
              <a:t>要求：自拟标题，自选角度，确定立意；不要套作，不得抄袭；不得泄露个人信息；不少于</a:t>
            </a:r>
            <a:r>
              <a:rPr lang="en-US" altLang="zh-CN" b="1" dirty="0" smtClean="0"/>
              <a:t>800</a:t>
            </a:r>
            <a:r>
              <a:rPr lang="zh-CN" altLang="en-US" b="1" dirty="0" smtClean="0"/>
              <a:t>字。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00808"/>
          </a:xfrm>
        </p:spPr>
        <p:txBody>
          <a:bodyPr/>
          <a:lstStyle/>
          <a:p>
            <a:pPr>
              <a:buNone/>
            </a:pPr>
            <a:endParaRPr lang="zh-CN" altLang="en-US" b="1" dirty="0" smtClean="0"/>
          </a:p>
          <a:p>
            <a:pPr>
              <a:buNone/>
            </a:pPr>
            <a:r>
              <a:rPr lang="en-US" altLang="zh-CN" b="1" dirty="0" smtClean="0"/>
              <a:t>1.</a:t>
            </a:r>
            <a:r>
              <a:rPr lang="zh-CN" altLang="en-US" b="1" dirty="0" smtClean="0"/>
              <a:t>在科普社团举行的“引擎搜索对人类记忆的影响”沙龙活动中的专题分享：</a:t>
            </a:r>
          </a:p>
          <a:p>
            <a:pPr>
              <a:buNone/>
            </a:pP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755576" y="3645024"/>
            <a:ext cx="75608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zh-CN" altLang="en-US" sz="32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）过度使用搜索引擎将影响人类记忆。</a:t>
            </a:r>
          </a:p>
          <a:p>
            <a:pPr>
              <a:buNone/>
            </a:pPr>
            <a:r>
              <a:rPr lang="zh-CN" altLang="en-US" sz="32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）互联网是否让我们的记忆衰退？</a:t>
            </a:r>
          </a:p>
          <a:p>
            <a:pPr>
              <a:buNone/>
            </a:pPr>
            <a:r>
              <a:rPr lang="zh-CN" altLang="en-US" sz="32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3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）适度使用搜索引擎有助于人类记忆。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52736"/>
          </a:xfrm>
        </p:spPr>
        <p:txBody>
          <a:bodyPr/>
          <a:lstStyle/>
          <a:p>
            <a:pPr>
              <a:buNone/>
            </a:pPr>
            <a:r>
              <a:rPr lang="en-US" altLang="zh-CN" b="1" dirty="0" smtClean="0"/>
              <a:t>2.</a:t>
            </a:r>
            <a:r>
              <a:rPr lang="zh-CN" altLang="en-US" b="1" dirty="0" smtClean="0"/>
              <a:t>以“从人肉搜索看信息社会的网络问题”为主题进行语文课前的演讲：</a:t>
            </a:r>
          </a:p>
          <a:p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755576" y="2924943"/>
            <a:ext cx="80648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zh-CN" altLang="en-US" sz="32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）人肉搜索让我们的社会没有隐私。</a:t>
            </a:r>
          </a:p>
          <a:p>
            <a:pPr>
              <a:buNone/>
            </a:pPr>
            <a:r>
              <a:rPr lang="zh-CN" altLang="en-US" sz="32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）人肉搜索、网络暴力之我见。</a:t>
            </a:r>
          </a:p>
          <a:p>
            <a:pPr>
              <a:buNone/>
            </a:pPr>
            <a:r>
              <a:rPr lang="zh-CN" altLang="en-US" sz="32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3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）莫让人肉搜索越界。</a:t>
            </a:r>
          </a:p>
          <a:p>
            <a:pPr>
              <a:buNone/>
            </a:pPr>
            <a:r>
              <a:rPr lang="zh-CN" altLang="en-US" sz="32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4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）网民的群体愤怒与网络行为监管不力间的关系。</a:t>
            </a:r>
          </a:p>
          <a:p>
            <a:pPr>
              <a:buNone/>
            </a:pPr>
            <a:r>
              <a:rPr lang="zh-CN" altLang="en-US" sz="32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5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）人肉搜索与公民隐私保护。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332656"/>
            <a:ext cx="8291264" cy="6192688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b="1" dirty="0" smtClean="0"/>
              <a:t>1984</a:t>
            </a:r>
            <a:r>
              <a:rPr lang="zh-CN" altLang="en-US" b="1" dirty="0" smtClean="0"/>
              <a:t>：阅读“关于中学生写作看法”的 材料，结合现状，谈对中学生怎样写作文的看法。</a:t>
            </a:r>
            <a:r>
              <a:rPr lang="zh-CN" altLang="en-US" b="1" dirty="0" smtClean="0">
                <a:solidFill>
                  <a:srgbClr val="C00000"/>
                </a:solidFill>
              </a:rPr>
              <a:t>自拟标题。</a:t>
            </a:r>
            <a:endParaRPr lang="en-US" altLang="zh-CN" b="1" dirty="0" smtClean="0"/>
          </a:p>
          <a:p>
            <a:r>
              <a:rPr lang="en-US" altLang="zh-CN" b="1" dirty="0" smtClean="0"/>
              <a:t>1985</a:t>
            </a:r>
            <a:r>
              <a:rPr lang="zh-CN" altLang="en-US" b="1" dirty="0" smtClean="0"/>
              <a:t>：给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光明日报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编辑部写一封信，反映污染问题。文题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给</a:t>
            </a:r>
            <a:r>
              <a:rPr lang="en-US" altLang="zh-CN" b="1" dirty="0" smtClean="0"/>
              <a:t>〈</a:t>
            </a:r>
            <a:r>
              <a:rPr lang="zh-CN" altLang="en-US" b="1" dirty="0" smtClean="0"/>
              <a:t>光明日报</a:t>
            </a:r>
            <a:r>
              <a:rPr lang="en-US" altLang="zh-CN" b="1" dirty="0" smtClean="0"/>
              <a:t>〉</a:t>
            </a:r>
            <a:r>
              <a:rPr lang="zh-CN" altLang="en-US" b="1" dirty="0" smtClean="0"/>
              <a:t>编辑部的信</a:t>
            </a:r>
            <a:r>
              <a:rPr lang="en-US" altLang="zh-CN" b="1" dirty="0" smtClean="0"/>
              <a:t>》</a:t>
            </a:r>
          </a:p>
          <a:p>
            <a:r>
              <a:rPr lang="en-US" altLang="zh-CN" b="1" dirty="0" smtClean="0"/>
              <a:t>1986</a:t>
            </a:r>
            <a:r>
              <a:rPr lang="zh-CN" altLang="en-US" b="1" dirty="0" smtClean="0"/>
              <a:t>：材料加命题作文</a:t>
            </a:r>
            <a:r>
              <a:rPr lang="en-US" altLang="zh-CN" b="1" dirty="0" smtClean="0"/>
              <a:t>——《</a:t>
            </a:r>
            <a:r>
              <a:rPr lang="zh-CN" altLang="en-US" b="1" dirty="0" smtClean="0"/>
              <a:t>树木</a:t>
            </a:r>
            <a:r>
              <a:rPr lang="en-US" altLang="zh-CN" b="1" dirty="0" smtClean="0"/>
              <a:t>·</a:t>
            </a:r>
            <a:r>
              <a:rPr lang="zh-CN" altLang="en-US" b="1" dirty="0" smtClean="0"/>
              <a:t>森林</a:t>
            </a:r>
            <a:r>
              <a:rPr lang="en-US" altLang="zh-CN" b="1" dirty="0" smtClean="0"/>
              <a:t>·</a:t>
            </a:r>
            <a:r>
              <a:rPr lang="zh-CN" altLang="en-US" b="1" dirty="0" smtClean="0"/>
              <a:t>气候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，根据材料选择话题，发表见解。</a:t>
            </a:r>
            <a:endParaRPr lang="en-US" altLang="zh-CN" b="1" dirty="0" smtClean="0"/>
          </a:p>
          <a:p>
            <a:r>
              <a:rPr lang="en-US" altLang="zh-CN" b="1" dirty="0" smtClean="0"/>
              <a:t>1987</a:t>
            </a:r>
            <a:r>
              <a:rPr lang="zh-CN" altLang="en-US" b="1" dirty="0" smtClean="0"/>
              <a:t>：依据育民小学游泳训练班的材料，编写简讯，谈理论对实践的指导意义。</a:t>
            </a:r>
            <a:endParaRPr lang="en-US" altLang="zh-CN" b="1" dirty="0" smtClean="0"/>
          </a:p>
          <a:p>
            <a:r>
              <a:rPr lang="en-US" altLang="zh-CN" b="1" dirty="0" smtClean="0"/>
              <a:t>1988</a:t>
            </a:r>
            <a:r>
              <a:rPr lang="zh-CN" altLang="en-US" b="1" dirty="0" smtClean="0"/>
              <a:t>：命题作文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习惯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(</a:t>
            </a:r>
            <a:r>
              <a:rPr lang="zh-CN" altLang="en-US" b="1" dirty="0" smtClean="0"/>
              <a:t>除诗歌外</a:t>
            </a:r>
            <a:r>
              <a:rPr lang="zh-CN" altLang="en-US" b="1" dirty="0" smtClean="0">
                <a:solidFill>
                  <a:srgbClr val="C00000"/>
                </a:solidFill>
              </a:rPr>
              <a:t>体裁不限</a:t>
            </a:r>
            <a:r>
              <a:rPr lang="en-US" altLang="zh-CN" b="1" dirty="0" smtClean="0"/>
              <a:t>)</a:t>
            </a:r>
          </a:p>
          <a:p>
            <a:r>
              <a:rPr lang="en-US" altLang="zh-CN" b="1" dirty="0" smtClean="0"/>
              <a:t>1989</a:t>
            </a:r>
            <a:r>
              <a:rPr lang="zh-CN" altLang="en-US" b="1" dirty="0" smtClean="0"/>
              <a:t>：依据材料，“致青年同学的一封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信”</a:t>
            </a:r>
            <a:r>
              <a:rPr lang="en-US" altLang="zh-CN" b="1" dirty="0" smtClean="0"/>
              <a:t>(</a:t>
            </a:r>
            <a:r>
              <a:rPr lang="zh-CN" altLang="en-US" b="1" dirty="0" smtClean="0"/>
              <a:t>关于报考志愿的困惑和苦恼</a:t>
            </a:r>
            <a:r>
              <a:rPr lang="en-US" altLang="zh-CN" b="1" dirty="0" smtClean="0"/>
              <a:t>)</a:t>
            </a:r>
          </a:p>
          <a:p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1972816"/>
          </a:xfrm>
        </p:spPr>
        <p:txBody>
          <a:bodyPr/>
          <a:lstStyle/>
          <a:p>
            <a:pPr>
              <a:buNone/>
            </a:pPr>
            <a:r>
              <a:rPr lang="en-US" altLang="zh-CN" b="1" dirty="0" smtClean="0"/>
              <a:t>3.</a:t>
            </a:r>
            <a:r>
              <a:rPr lang="zh-CN" altLang="en-US" b="1" dirty="0" smtClean="0"/>
              <a:t>以“信息时代的网络搜索”为语境，给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青少年网络素养教育读本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写一篇序言 ：</a:t>
            </a:r>
          </a:p>
          <a:p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827584" y="2967335"/>
            <a:ext cx="77048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zh-CN" altLang="en-US" sz="32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）擦亮双眼，谨慎对待网络信息。</a:t>
            </a:r>
          </a:p>
          <a:p>
            <a:pPr>
              <a:buNone/>
            </a:pPr>
            <a:r>
              <a:rPr lang="zh-CN" altLang="en-US" sz="32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）青少年网络素养亟需提高。</a:t>
            </a:r>
          </a:p>
          <a:p>
            <a:pPr>
              <a:buNone/>
            </a:pPr>
            <a:r>
              <a:rPr lang="zh-CN" altLang="en-US" sz="32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3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）海量信息搜索，必须独具慧眼。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zh-CN" b="1" dirty="0" smtClean="0"/>
              <a:t>2008</a:t>
            </a:r>
            <a:r>
              <a:rPr lang="en-US" altLang="zh-CN" b="1" dirty="0"/>
              <a:t/>
            </a:r>
            <a:br>
              <a:rPr lang="en-US" altLang="zh-CN" b="1" dirty="0"/>
            </a:br>
            <a:r>
              <a:rPr lang="en-US" altLang="zh-CN" b="1" dirty="0"/>
              <a:t/>
            </a:r>
            <a:br>
              <a:rPr lang="en-US" altLang="zh-CN" b="1" dirty="0"/>
            </a:br>
            <a:r>
              <a:rPr lang="zh-CN" altLang="zh-CN" b="1" dirty="0"/>
              <a:t>　　</a:t>
            </a:r>
            <a:r>
              <a:rPr lang="en-US" altLang="zh-CN" b="1" dirty="0"/>
              <a:t>2008</a:t>
            </a:r>
            <a:r>
              <a:rPr lang="zh-CN" altLang="zh-CN" b="1" dirty="0"/>
              <a:t>年</a:t>
            </a:r>
            <a:r>
              <a:rPr lang="en-US" altLang="zh-CN" b="1" dirty="0"/>
              <a:t>5</a:t>
            </a:r>
            <a:r>
              <a:rPr lang="zh-CN" altLang="zh-CN" b="1" dirty="0"/>
              <a:t>月</a:t>
            </a:r>
            <a:r>
              <a:rPr lang="en-US" altLang="zh-CN" b="1" dirty="0"/>
              <a:t>12</a:t>
            </a:r>
            <a:r>
              <a:rPr lang="zh-CN" altLang="zh-CN" b="1" dirty="0"/>
              <a:t>日</a:t>
            </a:r>
            <a:r>
              <a:rPr lang="en-US" altLang="zh-CN" b="1" dirty="0"/>
              <a:t>14</a:t>
            </a:r>
            <a:r>
              <a:rPr lang="zh-CN" altLang="zh-CN" b="1" dirty="0"/>
              <a:t>时</a:t>
            </a:r>
            <a:r>
              <a:rPr lang="en-US" altLang="zh-CN" b="1" dirty="0"/>
              <a:t>28</a:t>
            </a:r>
            <a:r>
              <a:rPr lang="zh-CN" altLang="zh-CN" b="1" dirty="0"/>
              <a:t>分，四川省汶川县发生里氏</a:t>
            </a:r>
            <a:r>
              <a:rPr lang="en-US" altLang="zh-CN" b="1" dirty="0"/>
              <a:t>8.0</a:t>
            </a:r>
            <a:r>
              <a:rPr lang="zh-CN" altLang="zh-CN" b="1" dirty="0"/>
              <a:t>级特大</a:t>
            </a:r>
            <a:r>
              <a:rPr lang="zh-CN" altLang="zh-CN" b="1" dirty="0" smtClean="0"/>
              <a:t>地震</a:t>
            </a:r>
            <a:r>
              <a:rPr lang="zh-CN" altLang="en-US" b="1" dirty="0" smtClean="0"/>
              <a:t>。</a:t>
            </a:r>
            <a:r>
              <a:rPr lang="en-US" altLang="zh-CN" b="1" dirty="0"/>
              <a:t/>
            </a:r>
            <a:br>
              <a:rPr lang="en-US" altLang="zh-CN" b="1" dirty="0"/>
            </a:br>
            <a:r>
              <a:rPr lang="zh-CN" altLang="zh-CN" b="1" dirty="0"/>
              <a:t>　　人民的生命高于一切</a:t>
            </a:r>
            <a:r>
              <a:rPr lang="zh-CN" altLang="zh-CN" b="1" dirty="0" smtClean="0"/>
              <a:t>！</a:t>
            </a:r>
            <a:r>
              <a:rPr lang="en-US" altLang="zh-CN" b="1" dirty="0"/>
              <a:t/>
            </a:r>
            <a:br>
              <a:rPr lang="en-US" altLang="zh-CN" b="1" dirty="0"/>
            </a:br>
            <a:r>
              <a:rPr lang="zh-CN" altLang="zh-CN" b="1" dirty="0"/>
              <a:t>　　胡锦涛、温家宝等党政军领导人迅速赶赴灾区指导抗震救灾。</a:t>
            </a:r>
            <a:r>
              <a:rPr lang="en-US" altLang="zh-CN" b="1" dirty="0"/>
              <a:t/>
            </a:r>
            <a:br>
              <a:rPr lang="en-US" altLang="zh-CN" b="1" dirty="0"/>
            </a:br>
            <a:r>
              <a:rPr lang="zh-CN" altLang="zh-CN" b="1" dirty="0"/>
              <a:t> </a:t>
            </a:r>
            <a:r>
              <a:rPr lang="zh-CN" altLang="zh-CN" b="1" dirty="0" smtClean="0"/>
              <a:t>……</a:t>
            </a:r>
            <a:r>
              <a:rPr lang="en-US" altLang="zh-CN" b="1" dirty="0"/>
              <a:t/>
            </a:r>
            <a:br>
              <a:rPr lang="en-US" altLang="zh-CN" b="1" dirty="0"/>
            </a:br>
            <a:r>
              <a:rPr lang="zh-CN" altLang="zh-CN" b="1" dirty="0"/>
              <a:t>　　中央电视台</a:t>
            </a:r>
            <a:r>
              <a:rPr lang="en-US" altLang="zh-CN" b="1" dirty="0"/>
              <a:t>24</a:t>
            </a:r>
            <a:r>
              <a:rPr lang="zh-CN" altLang="zh-CN" b="1" dirty="0"/>
              <a:t>小时播报。</a:t>
            </a:r>
            <a:r>
              <a:rPr lang="en-US" altLang="zh-CN" b="1" dirty="0"/>
              <a:t>19</a:t>
            </a:r>
            <a:r>
              <a:rPr lang="zh-CN" altLang="zh-CN" b="1" dirty="0"/>
              <a:t>日</a:t>
            </a:r>
            <a:r>
              <a:rPr lang="en-US" altLang="zh-CN" b="1" dirty="0"/>
              <a:t>14</a:t>
            </a:r>
            <a:r>
              <a:rPr lang="zh-CN" altLang="zh-CN" b="1" dirty="0"/>
              <a:t>时</a:t>
            </a:r>
            <a:r>
              <a:rPr lang="en-US" altLang="zh-CN" b="1" dirty="0"/>
              <a:t>28</a:t>
            </a:r>
            <a:r>
              <a:rPr lang="zh-CN" altLang="zh-CN" b="1" dirty="0"/>
              <a:t>分举报哀悼</a:t>
            </a:r>
            <a:r>
              <a:rPr lang="zh-CN" altLang="zh-CN" b="1" dirty="0" smtClean="0"/>
              <a:t>。</a:t>
            </a:r>
            <a:r>
              <a:rPr lang="en-US" altLang="zh-CN" b="1" dirty="0"/>
              <a:t/>
            </a:r>
            <a:br>
              <a:rPr lang="en-US" altLang="zh-CN" b="1" dirty="0"/>
            </a:br>
            <a:r>
              <a:rPr lang="zh-CN" altLang="zh-CN" b="1" dirty="0"/>
              <a:t>　　一样的爱心，不一样的表达。捐款、献血、义演、关注</a:t>
            </a:r>
            <a:r>
              <a:rPr lang="zh-CN" altLang="zh-CN" b="1" dirty="0" smtClean="0"/>
              <a:t>……</a:t>
            </a:r>
            <a:r>
              <a:rPr lang="en-US" altLang="zh-CN" b="1" dirty="0"/>
              <a:t/>
            </a:r>
            <a:br>
              <a:rPr lang="en-US" altLang="zh-CN" b="1" dirty="0"/>
            </a:br>
            <a:r>
              <a:rPr lang="zh-CN" altLang="zh-CN" b="1" dirty="0"/>
              <a:t>　　要求选择一个角度构思作文，自主确定立意，确定文体，确定标题；不要脱离材料内容及含意的范围作文，不要套作，不得抄袭。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31640" y="2276872"/>
            <a:ext cx="7427168" cy="9361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3600" b="1" dirty="0" smtClean="0">
                <a:solidFill>
                  <a:srgbClr val="FF0000"/>
                </a:solidFill>
              </a:rPr>
              <a:t>三、看社会，察热点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435280" cy="46577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b="1" dirty="0" smtClean="0"/>
              <a:t>1.</a:t>
            </a:r>
            <a:r>
              <a:rPr lang="zh-CN" altLang="en-US" b="1" dirty="0" smtClean="0"/>
              <a:t>“</a:t>
            </a:r>
            <a:r>
              <a:rPr lang="zh-CN" altLang="zh-CN" b="1" dirty="0" smtClean="0"/>
              <a:t>你的梦想有多雄奇，中国就有多美丽</a:t>
            </a:r>
            <a:r>
              <a:rPr lang="en-US" altLang="zh-CN" b="1" dirty="0" smtClean="0"/>
              <a:t> </a:t>
            </a:r>
            <a:r>
              <a:rPr lang="zh-CN" altLang="en-US" b="1" dirty="0" smtClean="0"/>
              <a:t> ”</a:t>
            </a:r>
            <a:endParaRPr lang="zh-CN" altLang="zh-CN" b="1" dirty="0" smtClean="0"/>
          </a:p>
          <a:p>
            <a:pPr>
              <a:buNone/>
            </a:pPr>
            <a:r>
              <a:rPr lang="en-US" altLang="zh-CN" b="1" dirty="0" smtClean="0"/>
              <a:t>       </a:t>
            </a:r>
            <a:r>
              <a:rPr lang="zh-CN" altLang="zh-CN" b="1" dirty="0" smtClean="0"/>
              <a:t>凡是过往、皆为序章。上一辈的成绩，早已成为你我奋斗的基石。一些资源注定被激烈竞争，但不妨碍这个伟大的时代被充分共享。请记住，唯有时代，取之无禁，用之不竭，容得下最大的梦想</a:t>
            </a:r>
            <a:r>
              <a:rPr lang="en-US" altLang="zh-CN" b="1" dirty="0" smtClean="0"/>
              <a:t>……</a:t>
            </a:r>
            <a:endParaRPr lang="zh-CN" altLang="en-US" b="1" dirty="0"/>
          </a:p>
        </p:txBody>
      </p:sp>
      <p:sp>
        <p:nvSpPr>
          <p:cNvPr id="4" name="矩形 3"/>
          <p:cNvSpPr/>
          <p:nvPr/>
        </p:nvSpPr>
        <p:spPr>
          <a:xfrm>
            <a:off x="971600" y="620688"/>
            <a:ext cx="30684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srgbClr val="0070C0"/>
                </a:solidFill>
              </a:rPr>
              <a:t>人民日报八封信</a:t>
            </a:r>
            <a:endParaRPr lang="zh-CN" altLang="en-US" sz="3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37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zh-CN" b="1" dirty="0" smtClean="0"/>
              <a:t>2.</a:t>
            </a:r>
            <a:r>
              <a:rPr lang="zh-CN" altLang="en-US" b="1" dirty="0" smtClean="0"/>
              <a:t> “</a:t>
            </a:r>
            <a:r>
              <a:rPr lang="zh-CN" altLang="zh-CN" b="1" dirty="0" smtClean="0"/>
              <a:t>欣赏你一往无前的奋斗姿态</a:t>
            </a:r>
            <a:r>
              <a:rPr lang="zh-CN" altLang="en-US" b="1" dirty="0" smtClean="0"/>
              <a:t>”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      ……</a:t>
            </a:r>
            <a:endParaRPr lang="zh-CN" altLang="zh-CN" b="1" dirty="0" smtClean="0"/>
          </a:p>
          <a:p>
            <a:pPr>
              <a:buNone/>
            </a:pPr>
            <a:r>
              <a:rPr lang="en-US" altLang="zh-CN" b="1" dirty="0" smtClean="0"/>
              <a:t>        </a:t>
            </a:r>
            <a:r>
              <a:rPr lang="zh-CN" altLang="zh-CN" b="1" dirty="0" smtClean="0"/>
              <a:t>这世上也从来没有一帆风顺。生命的酒杯，不可能总是盛满可口的甘醴，苦酒也是成长的滋味。一帆风顺，显示不出水手的坚强；百转千回，才有百炼成钢。恰恰是在跌倒的时候，奋斗才能凸显其意义。“不能因现实复杂而放弃梦想，不能因理想遥远而放弃追求”，因为——“历史只会眷顾坚定者、奋进者、搏击者，而不会等待犹豫者、懈怠者、畏难者。”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    ……</a:t>
            </a:r>
            <a:endParaRPr lang="zh-CN" altLang="zh-CN" b="1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37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zh-CN" altLang="zh-CN" dirty="0" smtClean="0"/>
              <a:t> </a:t>
            </a:r>
            <a:r>
              <a:rPr lang="en-US" altLang="zh-CN" b="1" dirty="0" smtClean="0"/>
              <a:t>3.</a:t>
            </a:r>
            <a:r>
              <a:rPr lang="zh-CN" altLang="en-US" b="1" dirty="0" smtClean="0"/>
              <a:t> “</a:t>
            </a:r>
            <a:r>
              <a:rPr lang="zh-CN" altLang="zh-CN" b="1" dirty="0" smtClean="0"/>
              <a:t>有了健康，你才能去搏风击浪</a:t>
            </a:r>
            <a:r>
              <a:rPr lang="zh-CN" altLang="en-US" b="1" dirty="0" smtClean="0"/>
              <a:t>”</a:t>
            </a:r>
            <a:endParaRPr lang="zh-CN" altLang="zh-CN" b="1" dirty="0" smtClean="0"/>
          </a:p>
          <a:p>
            <a:pPr>
              <a:buNone/>
            </a:pPr>
            <a:r>
              <a:rPr lang="en-US" altLang="zh-CN" b="1" dirty="0" smtClean="0"/>
              <a:t>         </a:t>
            </a:r>
          </a:p>
          <a:p>
            <a:pPr>
              <a:buNone/>
            </a:pPr>
            <a:r>
              <a:rPr lang="en-US" altLang="zh-CN" dirty="0" smtClean="0"/>
              <a:t>        </a:t>
            </a:r>
            <a:r>
              <a:rPr lang="zh-CN" altLang="zh-CN" b="1" dirty="0" smtClean="0"/>
              <a:t>健康是一笔何其宝贵的财富。但遗憾的是，疾病不会因为年纪轻轻而躲着走，健康也不会因为年富力强而自动来。健康状况不佳，让人难以享受最好的青春年华，也难以在这个伟大的时代搏风击浪。</a:t>
            </a:r>
            <a:r>
              <a:rPr lang="en-US" altLang="zh-CN" b="1" dirty="0" smtClean="0"/>
              <a:t>……</a:t>
            </a:r>
            <a:r>
              <a:rPr lang="zh-CN" altLang="zh-CN" b="1" dirty="0" smtClean="0"/>
              <a:t>我们不仅需要用强健体魄支撑美好生活，而且需要把健康底色涂抹在历史车轮上，一起滚滚向前。</a:t>
            </a:r>
          </a:p>
          <a:p>
            <a:pPr>
              <a:buNone/>
            </a:pP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    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21816"/>
          </a:xfrm>
        </p:spPr>
        <p:txBody>
          <a:bodyPr/>
          <a:lstStyle/>
          <a:p>
            <a:pPr>
              <a:buNone/>
            </a:pPr>
            <a:r>
              <a:rPr lang="en-US" altLang="zh-CN" b="1" dirty="0" smtClean="0"/>
              <a:t>4.</a:t>
            </a:r>
            <a:r>
              <a:rPr lang="zh-CN" altLang="en-US" b="1" dirty="0" smtClean="0"/>
              <a:t> “</a:t>
            </a:r>
            <a:r>
              <a:rPr lang="zh-CN" altLang="zh-CN" b="1" dirty="0" smtClean="0"/>
              <a:t>愿你披荆斩棘，磨砺成自己的榜样</a:t>
            </a:r>
            <a:r>
              <a:rPr lang="zh-CN" altLang="en-US" b="1" dirty="0" smtClean="0"/>
              <a:t>”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        ……</a:t>
            </a:r>
          </a:p>
          <a:p>
            <a:pPr>
              <a:buNone/>
            </a:pPr>
            <a:r>
              <a:rPr lang="en-US" altLang="zh-CN" b="1" dirty="0" smtClean="0"/>
              <a:t>          </a:t>
            </a:r>
            <a:r>
              <a:rPr lang="zh-CN" altLang="zh-CN" b="1" dirty="0" smtClean="0"/>
              <a:t>谁都可以成为“榜样”，关键是，要学习他的是什么？是羡慕他腰缠万贯、挥金如土，还是钦佩他的奋斗之路坚忍不拔、百折不挠？是眼红他的前呼后拥、派头十足，还是崇拜他的废寝忘食、心无旁骛？这一点，你心里一定得有答案。心中有光，你才会发光。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           ……</a:t>
            </a:r>
            <a:endParaRPr lang="zh-CN" altLang="zh-CN" b="1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49808"/>
          </a:xfrm>
        </p:spPr>
        <p:txBody>
          <a:bodyPr/>
          <a:lstStyle/>
          <a:p>
            <a:pPr>
              <a:buNone/>
            </a:pPr>
            <a:r>
              <a:rPr lang="en-US" altLang="zh-CN" b="1" dirty="0" smtClean="0"/>
              <a:t>5.</a:t>
            </a:r>
            <a:r>
              <a:rPr lang="zh-CN" altLang="en-US" b="1" dirty="0" smtClean="0"/>
              <a:t> “</a:t>
            </a:r>
            <a:r>
              <a:rPr lang="zh-CN" altLang="zh-CN" b="1" dirty="0" smtClean="0"/>
              <a:t>时代离你多远？比你能想象的更近！</a:t>
            </a:r>
            <a:r>
              <a:rPr lang="zh-CN" altLang="en-US" b="1" dirty="0" smtClean="0"/>
              <a:t> ”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     </a:t>
            </a:r>
            <a:r>
              <a:rPr lang="zh-CN" altLang="zh-CN" b="1" dirty="0" smtClean="0"/>
              <a:t>在自己的时区里寻觅时光的意义，正是彰显人生理念的价值标尺。所以，当你还在为未来忐忑不安，当你在挫折前苦苦挣扎，当你身陷迷茫中不能自拔，不妨静下心来，听听这个时代里最响亮的声音：</a:t>
            </a:r>
            <a:r>
              <a:rPr lang="en-US" altLang="zh-CN" b="1" dirty="0" smtClean="0"/>
              <a:t> </a:t>
            </a:r>
            <a:endParaRPr lang="zh-CN" altLang="zh-CN" b="1" dirty="0" smtClean="0"/>
          </a:p>
          <a:p>
            <a:pPr>
              <a:buNone/>
            </a:pPr>
            <a:r>
              <a:rPr lang="en-US" altLang="zh-CN" b="1" dirty="0" smtClean="0"/>
              <a:t>        </a:t>
            </a:r>
            <a:r>
              <a:rPr lang="zh-CN" altLang="zh-CN" b="1" dirty="0" smtClean="0"/>
              <a:t>——“青年兴则国家兴，青年强则国家强。青年一代有理想、有本领、有担当，国家就有前途，民族就有希望。”</a:t>
            </a:r>
          </a:p>
          <a:p>
            <a:pPr>
              <a:buNone/>
            </a:pPr>
            <a:endParaRPr lang="zh-CN" altLang="zh-CN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46863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CN" b="1" dirty="0" smtClean="0"/>
              <a:t>6.</a:t>
            </a:r>
            <a:r>
              <a:rPr lang="zh-CN" altLang="en-US" b="1" dirty="0" smtClean="0"/>
              <a:t> “</a:t>
            </a:r>
            <a:r>
              <a:rPr lang="zh-CN" altLang="zh-CN" b="1" dirty="0" smtClean="0"/>
              <a:t>走遍千山万水，为何还是最眷恋这片土地？</a:t>
            </a:r>
            <a:r>
              <a:rPr lang="zh-CN" altLang="en-US" b="1" dirty="0" smtClean="0"/>
              <a:t> ”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      </a:t>
            </a:r>
            <a:r>
              <a:rPr lang="zh-CN" altLang="zh-CN" b="1" dirty="0" smtClean="0"/>
              <a:t>是的，对每个国民而言，爱国是再朴素不过的情感，也是再自然不过的认同，更是再基本不过的责任。</a:t>
            </a:r>
          </a:p>
          <a:p>
            <a:pPr>
              <a:buNone/>
            </a:pPr>
            <a:r>
              <a:rPr lang="en-US" altLang="zh-CN" b="1" dirty="0" smtClean="0"/>
              <a:t>         </a:t>
            </a:r>
            <a:r>
              <a:rPr lang="zh-CN" altLang="zh-CN" b="1" dirty="0" smtClean="0"/>
              <a:t>不同的年代有不同爱国的方式，但爱国的共同底色从未改变，那就是对这片土地的眷恋。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    ……</a:t>
            </a:r>
            <a:endParaRPr lang="zh-CN" altLang="zh-CN" b="1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4980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altLang="zh-CN" b="1" dirty="0" smtClean="0"/>
              <a:t>7.</a:t>
            </a:r>
            <a:r>
              <a:rPr lang="zh-CN" altLang="en-US" b="1" dirty="0" smtClean="0"/>
              <a:t> “</a:t>
            </a:r>
            <a:r>
              <a:rPr lang="zh-CN" altLang="zh-CN" b="1" dirty="0" smtClean="0"/>
              <a:t>你最牛的背景，是今天的中国</a:t>
            </a:r>
            <a:r>
              <a:rPr lang="zh-CN" altLang="en-US" b="1" dirty="0" smtClean="0"/>
              <a:t>”</a:t>
            </a:r>
            <a:endParaRPr lang="zh-CN" altLang="zh-CN" b="1" dirty="0" smtClean="0"/>
          </a:p>
          <a:p>
            <a:pPr>
              <a:buNone/>
            </a:pPr>
            <a:r>
              <a:rPr lang="en-US" altLang="zh-CN" b="1" dirty="0" smtClean="0"/>
              <a:t>        </a:t>
            </a:r>
            <a:r>
              <a:rPr lang="zh-CN" altLang="zh-CN" b="1" dirty="0" smtClean="0"/>
              <a:t> 前景可待，未来可期。行进中的中国，给了你最大的底气。这份底气，藏在你眼中绽放的神采里；镌刻进你为生活打拼、为理想执着的自信里；映照在你的谈吐，你的胸襟、你的视野里。生长在这个时代，就像坐上了一辆快速向前的列车，它会带你到曾靠一己之力到达不了的远方。你会看到更多的风景，也就有了更多的选择。你的成就感、获得感、安全感，前所未有地与这个国家的发展繁荣紧密相连。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     ……</a:t>
            </a:r>
            <a:endParaRPr lang="zh-CN" altLang="zh-CN" b="1" dirty="0" smtClean="0"/>
          </a:p>
          <a:p>
            <a:pPr>
              <a:buNone/>
            </a:pP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530624" cy="778098"/>
          </a:xfrm>
        </p:spPr>
        <p:txBody>
          <a:bodyPr>
            <a:normAutofit/>
          </a:bodyPr>
          <a:lstStyle/>
          <a:p>
            <a:r>
              <a:rPr lang="zh-CN" altLang="en-US" sz="2800" b="1" dirty="0" smtClean="0">
                <a:solidFill>
                  <a:srgbClr val="7030A0"/>
                </a:solidFill>
              </a:rPr>
              <a:t>命题作文</a:t>
            </a:r>
            <a:endParaRPr lang="zh-CN" alt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zh-CN" altLang="en-US" b="1" dirty="0" smtClean="0"/>
              <a:t>按形式分类：</a:t>
            </a:r>
            <a:endParaRPr lang="en-US" altLang="zh-CN" b="1" dirty="0" smtClean="0"/>
          </a:p>
          <a:p>
            <a:pPr>
              <a:buNone/>
            </a:pP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</a:t>
            </a:r>
            <a:r>
              <a:rPr lang="zh-CN" altLang="en-US" b="1" dirty="0" smtClean="0"/>
              <a:t>＊纯命题作文（</a:t>
            </a:r>
            <a:r>
              <a:rPr lang="en-US" altLang="zh-CN" b="1" dirty="0" smtClean="0"/>
              <a:t>1982《</a:t>
            </a:r>
            <a:r>
              <a:rPr lang="zh-CN" altLang="en-US" b="1" dirty="0" smtClean="0"/>
              <a:t>先天下之忧而忧，后天下之乐而乐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>
              <a:buNone/>
            </a:pP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</a:t>
            </a:r>
            <a:r>
              <a:rPr lang="zh-CN" altLang="en-US" b="1" dirty="0" smtClean="0"/>
              <a:t>＊材料加命题作文（</a:t>
            </a:r>
            <a:r>
              <a:rPr lang="en-US" altLang="zh-CN" b="1" dirty="0" smtClean="0"/>
              <a:t> 1986《</a:t>
            </a:r>
            <a:r>
              <a:rPr lang="zh-CN" altLang="en-US" b="1" dirty="0" smtClean="0"/>
              <a:t>树木</a:t>
            </a:r>
            <a:r>
              <a:rPr lang="en-US" altLang="zh-CN" b="1" dirty="0" smtClean="0"/>
              <a:t>·</a:t>
            </a:r>
            <a:r>
              <a:rPr lang="zh-CN" altLang="en-US" b="1" dirty="0" smtClean="0"/>
              <a:t>森林</a:t>
            </a:r>
            <a:r>
              <a:rPr lang="en-US" altLang="zh-CN" b="1" dirty="0" smtClean="0"/>
              <a:t>·</a:t>
            </a:r>
            <a:r>
              <a:rPr lang="zh-CN" altLang="en-US" b="1" dirty="0" smtClean="0"/>
              <a:t>气候</a:t>
            </a:r>
            <a:r>
              <a:rPr lang="en-US" altLang="zh-CN" b="1" dirty="0" smtClean="0"/>
              <a:t>》 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</a:t>
            </a:r>
          </a:p>
          <a:p>
            <a:pPr>
              <a:buNone/>
            </a:pPr>
            <a:r>
              <a:rPr lang="zh-CN" altLang="en-US" b="1" dirty="0" smtClean="0"/>
              <a:t>＊</a:t>
            </a:r>
            <a:r>
              <a:rPr lang="en-US" altLang="zh-CN" b="1" dirty="0" smtClean="0"/>
              <a:t> </a:t>
            </a:r>
            <a:r>
              <a:rPr lang="zh-CN" altLang="en-US" b="1" dirty="0" smtClean="0"/>
              <a:t>半命题作文（</a:t>
            </a:r>
            <a:r>
              <a:rPr lang="en-US" altLang="zh-CN" b="1" dirty="0" smtClean="0"/>
              <a:t>2009</a:t>
            </a:r>
            <a:r>
              <a:rPr lang="zh-CN" altLang="en-US" b="1" dirty="0" smtClean="0"/>
              <a:t>年湖南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站在</a:t>
            </a:r>
            <a:r>
              <a:rPr lang="en-US" altLang="zh-CN" b="1" dirty="0" smtClean="0"/>
              <a:t>——</a:t>
            </a:r>
            <a:r>
              <a:rPr lang="zh-CN" altLang="en-US" b="1" dirty="0" smtClean="0"/>
              <a:t>的门口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 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377800"/>
          </a:xfrm>
        </p:spPr>
        <p:txBody>
          <a:bodyPr/>
          <a:lstStyle/>
          <a:p>
            <a:pPr>
              <a:buNone/>
            </a:pPr>
            <a:r>
              <a:rPr lang="en-US" altLang="zh-CN" b="1" dirty="0" smtClean="0"/>
              <a:t>8.</a:t>
            </a:r>
            <a:r>
              <a:rPr lang="zh-CN" altLang="en-US" b="1" dirty="0" smtClean="0"/>
              <a:t> “</a:t>
            </a:r>
            <a:r>
              <a:rPr lang="zh-CN" altLang="zh-CN" b="1" dirty="0" smtClean="0"/>
              <a:t>我们的征途是星辰大海</a:t>
            </a:r>
            <a:r>
              <a:rPr lang="zh-CN" altLang="en-US" b="1" dirty="0" smtClean="0"/>
              <a:t>”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     </a:t>
            </a:r>
          </a:p>
          <a:p>
            <a:pPr>
              <a:buNone/>
            </a:pPr>
            <a:r>
              <a:rPr lang="en-US" altLang="zh-CN" b="1" dirty="0" smtClean="0"/>
              <a:t>       </a:t>
            </a:r>
            <a:r>
              <a:rPr lang="zh-CN" altLang="zh-CN" b="1" dirty="0" smtClean="0"/>
              <a:t>心有多大，天地就有多宽。在大国崛起的时代背景下，国际化的视野不仅意味着一种能力，更赋予你们自信、包容、担当的精神气质</a:t>
            </a:r>
            <a:r>
              <a:rPr lang="en-US" altLang="zh-CN" b="1" dirty="0" smtClean="0"/>
              <a:t>……</a:t>
            </a:r>
            <a:endParaRPr lang="zh-CN" altLang="zh-CN" b="1" dirty="0" smtClean="0"/>
          </a:p>
          <a:p>
            <a:pPr>
              <a:buNone/>
            </a:pPr>
            <a:endParaRPr lang="zh-CN" altLang="zh-CN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dirty="0" smtClean="0"/>
              <a:t>        </a:t>
            </a:r>
            <a:r>
              <a:rPr lang="zh-CN" altLang="zh-CN" b="1" dirty="0" smtClean="0"/>
              <a:t>八封信，文采斐然，金句频出，情真意切，</a:t>
            </a:r>
            <a:r>
              <a:rPr lang="zh-CN" altLang="en-US" b="1" dirty="0" smtClean="0"/>
              <a:t>是写作的好素材；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      </a:t>
            </a:r>
            <a:r>
              <a:rPr lang="zh-CN" altLang="zh-CN" b="1" dirty="0" smtClean="0"/>
              <a:t>八个角度：梦想，奋斗，健康，榜样，择业，爱国，背景，未来</a:t>
            </a:r>
            <a:r>
              <a:rPr lang="zh-CN" altLang="en-US" b="1" dirty="0" smtClean="0"/>
              <a:t>。既是贴合时代的写作话题，又是青少年正确道路上的前行路标</a:t>
            </a:r>
            <a:r>
              <a:rPr lang="zh-CN" altLang="zh-CN" b="1" dirty="0" smtClean="0"/>
              <a:t>。</a:t>
            </a:r>
          </a:p>
          <a:p>
            <a:endParaRPr lang="zh-CN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5698976" cy="648072"/>
          </a:xfrm>
        </p:spPr>
        <p:txBody>
          <a:bodyPr>
            <a:normAutofit fontScale="90000"/>
          </a:bodyPr>
          <a:lstStyle/>
          <a:p>
            <a:pPr lvl="0"/>
            <a:r>
              <a:rPr lang="zh-CN" altLang="en-US" sz="3600" b="1" dirty="0" smtClean="0">
                <a:solidFill>
                  <a:srgbClr val="0070C0"/>
                </a:solidFill>
              </a:rPr>
              <a:t>全民战“疫”之思</a:t>
            </a:r>
            <a:r>
              <a:rPr lang="zh-CN" altLang="en-US" b="1" dirty="0" smtClean="0">
                <a:solidFill>
                  <a:schemeClr val="tx1"/>
                </a:solidFill>
              </a:rPr>
              <a:t/>
            </a:r>
            <a:br>
              <a:rPr lang="zh-CN" altLang="en-US" b="1" dirty="0" smtClean="0">
                <a:solidFill>
                  <a:schemeClr val="tx1"/>
                </a:solidFill>
              </a:rPr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17760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en-US" altLang="zh-CN" b="1" dirty="0" smtClean="0"/>
              <a:t>※ </a:t>
            </a:r>
            <a:r>
              <a:rPr lang="zh-CN" altLang="en-US" b="1" dirty="0" smtClean="0"/>
              <a:t> 对医生、医疗的态度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※</a:t>
            </a:r>
            <a:r>
              <a:rPr lang="zh-CN" altLang="en-US" b="1" dirty="0" smtClean="0"/>
              <a:t> 培养更多的负责任的专业人士，提升对专      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    </a:t>
            </a:r>
            <a:r>
              <a:rPr lang="zh-CN" altLang="en-US" b="1" dirty="0" smtClean="0"/>
              <a:t>业意见、专业判断的尊重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※</a:t>
            </a:r>
            <a:r>
              <a:rPr lang="zh-CN" altLang="en-US" b="1" dirty="0" smtClean="0"/>
              <a:t> 对信息公开细节和渠道方面的提升</a:t>
            </a:r>
            <a:endParaRPr lang="en-US" altLang="zh-CN" b="1" dirty="0" smtClean="0"/>
          </a:p>
          <a:p>
            <a:pPr lvl="0">
              <a:buNone/>
            </a:pPr>
            <a:r>
              <a:rPr lang="en-US" altLang="zh-CN" b="1" dirty="0" smtClean="0"/>
              <a:t>※</a:t>
            </a:r>
            <a:r>
              <a:rPr lang="zh-CN" altLang="en-US" b="1" dirty="0" smtClean="0"/>
              <a:t> 对同胞的拥 抱、一方有难八方相助的担当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※</a:t>
            </a:r>
            <a:r>
              <a:rPr lang="en-US" altLang="zh-CN" sz="1600" b="1" dirty="0" smtClean="0">
                <a:solidFill>
                  <a:schemeClr val="tx2"/>
                </a:solidFill>
              </a:rPr>
              <a:t>  </a:t>
            </a:r>
            <a:r>
              <a:rPr lang="zh-CN" altLang="en-US" b="1" dirty="0" smtClean="0"/>
              <a:t>对谣言的辨识程度提高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※</a:t>
            </a:r>
            <a:r>
              <a:rPr lang="zh-CN" altLang="en-US" b="1" dirty="0" smtClean="0"/>
              <a:t> 对自然、对人与自然关系的再思考</a:t>
            </a:r>
            <a:endParaRPr lang="en-US" altLang="zh-CN" b="1" dirty="0" smtClean="0"/>
          </a:p>
          <a:p>
            <a:pPr lvl="0">
              <a:buNone/>
            </a:pPr>
            <a:r>
              <a:rPr lang="en-US" altLang="zh-CN" b="1" dirty="0" smtClean="0"/>
              <a:t>※ </a:t>
            </a:r>
            <a:r>
              <a:rPr lang="zh-CN" altLang="en-US" b="1" dirty="0" smtClean="0"/>
              <a:t> 对平安日常、对家人的珍惜</a:t>
            </a:r>
            <a:endParaRPr lang="en-US" altLang="zh-CN" b="1" dirty="0" smtClean="0"/>
          </a:p>
          <a:p>
            <a:pPr lvl="0">
              <a:buNone/>
            </a:pPr>
            <a:r>
              <a:rPr lang="en-US" altLang="zh-CN" b="1" dirty="0" smtClean="0"/>
              <a:t>……</a:t>
            </a:r>
            <a:endParaRPr lang="zh-CN" altLang="en-US" b="1" dirty="0" smtClean="0"/>
          </a:p>
          <a:p>
            <a:pPr>
              <a:buNone/>
            </a:pPr>
            <a:endParaRPr lang="zh-CN" altLang="en-US" b="1" dirty="0" smtClean="0"/>
          </a:p>
          <a:p>
            <a:pPr lvl="0">
              <a:buNone/>
            </a:pPr>
            <a:endParaRPr lang="zh-CN" altLang="en-US" b="1" dirty="0" smtClean="0"/>
          </a:p>
          <a:p>
            <a:pPr>
              <a:buNone/>
            </a:pPr>
            <a:endParaRPr lang="zh-CN" altLang="en-US" b="1" dirty="0" smtClean="0"/>
          </a:p>
          <a:p>
            <a:pPr>
              <a:buNone/>
            </a:pPr>
            <a:endParaRPr lang="zh-CN" altLang="en-US" b="1" dirty="0" smtClean="0"/>
          </a:p>
          <a:p>
            <a:pPr lvl="0">
              <a:buNone/>
            </a:pPr>
            <a:endParaRPr lang="zh-CN" altLang="en-US" b="1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31640" y="2276872"/>
            <a:ext cx="7427168" cy="9361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3600" b="1" dirty="0" smtClean="0">
                <a:solidFill>
                  <a:srgbClr val="FF0000"/>
                </a:solidFill>
              </a:rPr>
              <a:t>四、多形式，勤于练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04867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zh-CN" altLang="en-US" b="1" dirty="0" smtClean="0">
                <a:solidFill>
                  <a:srgbClr val="C00000"/>
                </a:solidFill>
              </a:rPr>
              <a:t>拟标题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altLang="zh-CN" b="1" dirty="0" smtClean="0"/>
              <a:t>1.      </a:t>
            </a:r>
            <a:r>
              <a:rPr lang="zh-CN" altLang="zh-CN" b="1" dirty="0" smtClean="0"/>
              <a:t>武汉新型肺炎疫情发生后，网络上舆情汹涌，引发全民关注。在有些省市，一些人嘴里喊着“武汉加油”，但只要一听到身边有武汉人，就立马变脸，唯恐避之不及，甚至出现“悬赏”、驱逐武汉人的闹剧。</a:t>
            </a:r>
          </a:p>
          <a:p>
            <a:pPr>
              <a:buNone/>
            </a:pPr>
            <a:r>
              <a:rPr lang="zh-CN" altLang="zh-CN" b="1" dirty="0" smtClean="0"/>
              <a:t>　　假设你是小强，你想为《温暖周刊》写一篇文章，针对上述行为，谈谈你的看法和感悟，也可以讲述你的见闻和经历。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>
                <a:solidFill>
                  <a:srgbClr val="C00000"/>
                </a:solidFill>
              </a:rPr>
              <a:t>合适标题：  </a:t>
            </a:r>
            <a:r>
              <a:rPr lang="zh-CN" altLang="en-US" b="1" dirty="0" smtClean="0">
                <a:solidFill>
                  <a:srgbClr val="0070C0"/>
                </a:solidFill>
              </a:rPr>
              <a:t>“</a:t>
            </a:r>
            <a:r>
              <a:rPr lang="zh-CN" altLang="zh-CN" b="1" dirty="0" smtClean="0">
                <a:solidFill>
                  <a:srgbClr val="0070C0"/>
                </a:solidFill>
              </a:rPr>
              <a:t>抗疫”不能成“恐鄂” </a:t>
            </a:r>
            <a:r>
              <a:rPr lang="zh-CN" altLang="en-US" b="1" dirty="0" smtClean="0">
                <a:solidFill>
                  <a:srgbClr val="0070C0"/>
                </a:solidFill>
              </a:rPr>
              <a:t>；</a:t>
            </a:r>
            <a:endParaRPr lang="en-US" altLang="zh-CN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altLang="zh-CN" b="1" dirty="0" smtClean="0">
                <a:solidFill>
                  <a:srgbClr val="0070C0"/>
                </a:solidFill>
              </a:rPr>
              <a:t>                            </a:t>
            </a:r>
            <a:r>
              <a:rPr lang="zh-CN" altLang="zh-CN" b="1" dirty="0" smtClean="0">
                <a:solidFill>
                  <a:srgbClr val="0070C0"/>
                </a:solidFill>
              </a:rPr>
              <a:t>理性看待疫情，</a:t>
            </a:r>
            <a:r>
              <a:rPr lang="zh-CN" altLang="en-US" b="1" dirty="0" smtClean="0">
                <a:solidFill>
                  <a:srgbClr val="0070C0"/>
                </a:solidFill>
              </a:rPr>
              <a:t>莫</a:t>
            </a:r>
            <a:r>
              <a:rPr lang="zh-CN" altLang="zh-CN" b="1" dirty="0" smtClean="0">
                <a:solidFill>
                  <a:srgbClr val="0070C0"/>
                </a:solidFill>
              </a:rPr>
              <a:t>让</a:t>
            </a:r>
            <a:r>
              <a:rPr lang="zh-CN" altLang="en-US" b="1" dirty="0" smtClean="0">
                <a:solidFill>
                  <a:srgbClr val="0070C0"/>
                </a:solidFill>
              </a:rPr>
              <a:t>同胞</a:t>
            </a:r>
            <a:r>
              <a:rPr lang="zh-CN" altLang="zh-CN" b="1" dirty="0" smtClean="0">
                <a:solidFill>
                  <a:srgbClr val="0070C0"/>
                </a:solidFill>
              </a:rPr>
              <a:t>寒心</a:t>
            </a:r>
            <a:r>
              <a:rPr lang="zh-CN" altLang="en-US" b="1" dirty="0" smtClean="0">
                <a:solidFill>
                  <a:srgbClr val="0070C0"/>
                </a:solidFill>
              </a:rPr>
              <a:t>；</a:t>
            </a:r>
            <a:endParaRPr lang="zh-CN" altLang="zh-CN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altLang="zh-CN" b="1" dirty="0" smtClean="0">
                <a:solidFill>
                  <a:srgbClr val="0070C0"/>
                </a:solidFill>
              </a:rPr>
              <a:t>                           </a:t>
            </a:r>
            <a:r>
              <a:rPr lang="zh-CN" altLang="zh-CN" b="1" dirty="0" smtClean="0">
                <a:solidFill>
                  <a:srgbClr val="0070C0"/>
                </a:solidFill>
              </a:rPr>
              <a:t>战疫情而不是变无情</a:t>
            </a:r>
            <a:endParaRPr lang="en-US" altLang="zh-CN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zh-CN" altLang="en-US" b="1" dirty="0" smtClean="0">
                <a:solidFill>
                  <a:srgbClr val="C00000"/>
                </a:solidFill>
              </a:rPr>
              <a:t>不合适的标题：</a:t>
            </a:r>
            <a:r>
              <a:rPr lang="zh-CN" altLang="zh-CN" b="1" dirty="0" smtClean="0">
                <a:solidFill>
                  <a:srgbClr val="0070C0"/>
                </a:solidFill>
              </a:rPr>
              <a:t>抗击疫情，人人有责</a:t>
            </a:r>
            <a:r>
              <a:rPr lang="en-US" altLang="zh-CN" b="1" dirty="0" smtClean="0">
                <a:solidFill>
                  <a:srgbClr val="0070C0"/>
                </a:solidFill>
              </a:rPr>
              <a:t> </a:t>
            </a:r>
            <a:r>
              <a:rPr lang="zh-CN" altLang="en-US" b="1" dirty="0" smtClean="0">
                <a:solidFill>
                  <a:srgbClr val="0070C0"/>
                </a:solidFill>
              </a:rPr>
              <a:t>；</a:t>
            </a:r>
            <a:endParaRPr lang="en-US" altLang="zh-CN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altLang="zh-CN" b="1" dirty="0" smtClean="0">
                <a:solidFill>
                  <a:srgbClr val="0070C0"/>
                </a:solidFill>
              </a:rPr>
              <a:t>                              </a:t>
            </a:r>
            <a:r>
              <a:rPr lang="zh-CN" altLang="zh-CN" b="1" dirty="0" smtClean="0">
                <a:solidFill>
                  <a:srgbClr val="0070C0"/>
                </a:solidFill>
              </a:rPr>
              <a:t>中国人不搞窝里斗</a:t>
            </a:r>
            <a:endParaRPr lang="zh-CN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260648"/>
            <a:ext cx="8568952" cy="633670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zh-CN" altLang="zh-CN" b="1" dirty="0" smtClean="0">
                <a:solidFill>
                  <a:srgbClr val="FF0000"/>
                </a:solidFill>
              </a:rPr>
              <a:t>　</a:t>
            </a:r>
            <a:r>
              <a:rPr lang="zh-CN" altLang="en-US" b="1" dirty="0" smtClean="0">
                <a:solidFill>
                  <a:srgbClr val="FF0000"/>
                </a:solidFill>
              </a:rPr>
              <a:t>表观点  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CN" b="1" dirty="0" smtClean="0"/>
              <a:t>2.      </a:t>
            </a:r>
            <a:r>
              <a:rPr lang="zh-CN" altLang="zh-CN" b="1" dirty="0" smtClean="0"/>
              <a:t>随着武汉疫情在逐步蔓延，网络上出现了许多谣言，比如“饮用高度酒能抵抗新型冠状病毒” </a:t>
            </a:r>
            <a:r>
              <a:rPr lang="zh-CN" altLang="en-US" b="1" dirty="0" smtClean="0"/>
              <a:t>“</a:t>
            </a:r>
            <a:r>
              <a:rPr lang="zh-CN" altLang="zh-CN" b="1" dirty="0" smtClean="0"/>
              <a:t>中部战区空军今天会在武汉上空开始播撒消毒粉液”</a:t>
            </a:r>
            <a:r>
              <a:rPr lang="en-US" altLang="zh-CN" b="1" dirty="0" smtClean="0"/>
              <a:t>……</a:t>
            </a:r>
            <a:r>
              <a:rPr lang="zh-CN" altLang="zh-CN" b="1" dirty="0" smtClean="0"/>
              <a:t>对于这些谣言，某微信群展开了激烈的争论。</a:t>
            </a:r>
          </a:p>
          <a:p>
            <a:pPr>
              <a:buNone/>
            </a:pPr>
            <a:r>
              <a:rPr lang="zh-CN" altLang="zh-CN" b="1" dirty="0" smtClean="0"/>
              <a:t>　</a:t>
            </a:r>
            <a:r>
              <a:rPr lang="en-US" altLang="zh-CN" b="1" dirty="0" smtClean="0"/>
              <a:t>   </a:t>
            </a:r>
            <a:r>
              <a:rPr lang="zh-CN" altLang="zh-CN" b="1" dirty="0" smtClean="0"/>
              <a:t>贵州敏敏：我觉得，只要是谣言就一定要封杀，要追究发布者的责任！</a:t>
            </a:r>
          </a:p>
          <a:p>
            <a:pPr>
              <a:buNone/>
            </a:pPr>
            <a:r>
              <a:rPr lang="zh-CN" altLang="zh-CN" b="1" dirty="0" smtClean="0"/>
              <a:t>　</a:t>
            </a:r>
            <a:r>
              <a:rPr lang="en-US" altLang="zh-CN" b="1" dirty="0" smtClean="0"/>
              <a:t>   </a:t>
            </a:r>
            <a:r>
              <a:rPr lang="zh-CN" altLang="zh-CN" b="1" dirty="0" smtClean="0"/>
              <a:t>河北锋哥：但是，人家的初心还是好的呢，还不是为了生命健康？</a:t>
            </a:r>
          </a:p>
          <a:p>
            <a:pPr>
              <a:buNone/>
            </a:pPr>
            <a:r>
              <a:rPr lang="zh-CN" altLang="zh-CN" b="1" dirty="0" smtClean="0"/>
              <a:t>　　重庆明亮：辨别谣言需要专业知识，不容易分辨呢！</a:t>
            </a:r>
          </a:p>
          <a:p>
            <a:pPr>
              <a:buNone/>
            </a:pPr>
            <a:r>
              <a:rPr lang="zh-CN" altLang="zh-CN" b="1" dirty="0" smtClean="0"/>
              <a:t>　　河南丽姐：老人家最爱转发这些链接，我说了，他们都不听的。</a:t>
            </a:r>
          </a:p>
          <a:p>
            <a:pPr>
              <a:buNone/>
            </a:pPr>
            <a:r>
              <a:rPr lang="zh-CN" altLang="zh-CN" b="1" dirty="0" smtClean="0"/>
              <a:t>　　</a:t>
            </a:r>
            <a:r>
              <a:rPr lang="en-US" altLang="zh-CN" b="1" dirty="0" smtClean="0"/>
              <a:t> </a:t>
            </a:r>
            <a:r>
              <a:rPr lang="zh-CN" altLang="zh-CN" b="1" dirty="0" smtClean="0"/>
              <a:t>湖北小强：封杀谣言肯定是对的，初衷良好也需要方式正确。……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59382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zh-CN" dirty="0" smtClean="0"/>
              <a:t>          </a:t>
            </a:r>
            <a:r>
              <a:rPr lang="zh-CN" altLang="zh-CN" b="1" dirty="0" smtClean="0"/>
              <a:t>面对与疫情一起爆发的网络谣言，你的态度</a:t>
            </a:r>
            <a:r>
              <a:rPr lang="zh-CN" altLang="en-US" b="1" dirty="0" smtClean="0"/>
              <a:t>和建议</a:t>
            </a:r>
            <a:r>
              <a:rPr lang="zh-CN" altLang="zh-CN" b="1" dirty="0" smtClean="0"/>
              <a:t>是什么？请写一篇文章，投稿到武汉的主流报纸《楚天都市报》的“防疫一线”栏目。不少于</a:t>
            </a:r>
            <a:r>
              <a:rPr lang="en-US" altLang="zh-CN" b="1" dirty="0" smtClean="0"/>
              <a:t>800</a:t>
            </a:r>
            <a:r>
              <a:rPr lang="zh-CN" altLang="zh-CN" b="1" dirty="0" smtClean="0"/>
              <a:t>字。</a:t>
            </a:r>
            <a:endParaRPr lang="en-US" altLang="zh-CN" b="1" dirty="0" smtClean="0"/>
          </a:p>
          <a:p>
            <a:pPr>
              <a:buNone/>
            </a:pPr>
            <a:endParaRPr lang="zh-CN" altLang="zh-CN" b="1" dirty="0" smtClean="0"/>
          </a:p>
          <a:p>
            <a:pPr>
              <a:buNone/>
            </a:pPr>
            <a:r>
              <a:rPr lang="zh-CN" altLang="en-US" b="1" dirty="0" smtClean="0"/>
              <a:t> </a:t>
            </a:r>
            <a:r>
              <a:rPr lang="zh-CN" altLang="en-US" b="1" dirty="0" smtClean="0">
                <a:solidFill>
                  <a:srgbClr val="FF0000"/>
                </a:solidFill>
              </a:rPr>
              <a:t>合适的观点：</a:t>
            </a:r>
            <a:endParaRPr lang="zh-CN" altLang="zh-CN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CN" altLang="zh-CN" b="1" dirty="0" smtClean="0"/>
              <a:t>　　</a:t>
            </a:r>
            <a:r>
              <a:rPr lang="en-US" altLang="zh-CN" b="1" dirty="0" smtClean="0"/>
              <a:t>  </a:t>
            </a:r>
            <a:r>
              <a:rPr lang="zh-CN" altLang="zh-CN" b="1" dirty="0" smtClean="0">
                <a:solidFill>
                  <a:srgbClr val="0070C0"/>
                </a:solidFill>
              </a:rPr>
              <a:t>对谣言</a:t>
            </a:r>
            <a:r>
              <a:rPr lang="zh-CN" altLang="en-US" b="1" dirty="0" smtClean="0">
                <a:solidFill>
                  <a:srgbClr val="0070C0"/>
                </a:solidFill>
              </a:rPr>
              <a:t>我们</a:t>
            </a:r>
            <a:r>
              <a:rPr lang="zh-CN" altLang="zh-CN" b="1" dirty="0" smtClean="0">
                <a:solidFill>
                  <a:srgbClr val="0070C0"/>
                </a:solidFill>
              </a:rPr>
              <a:t>要坚决说“不”</a:t>
            </a:r>
            <a:r>
              <a:rPr lang="zh-CN" altLang="en-US" b="1" dirty="0" smtClean="0">
                <a:solidFill>
                  <a:srgbClr val="0070C0"/>
                </a:solidFill>
              </a:rPr>
              <a:t>；</a:t>
            </a:r>
            <a:endParaRPr lang="zh-CN" altLang="zh-CN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zh-CN" altLang="zh-CN" b="1" dirty="0" smtClean="0">
                <a:solidFill>
                  <a:srgbClr val="0070C0"/>
                </a:solidFill>
              </a:rPr>
              <a:t>　　</a:t>
            </a:r>
            <a:r>
              <a:rPr lang="en-US" altLang="zh-CN" b="1" dirty="0" smtClean="0">
                <a:solidFill>
                  <a:srgbClr val="0070C0"/>
                </a:solidFill>
              </a:rPr>
              <a:t>  </a:t>
            </a:r>
            <a:r>
              <a:rPr lang="zh-CN" altLang="zh-CN" b="1" dirty="0" smtClean="0">
                <a:solidFill>
                  <a:srgbClr val="0070C0"/>
                </a:solidFill>
              </a:rPr>
              <a:t>破除谣言，科学</a:t>
            </a:r>
            <a:r>
              <a:rPr lang="zh-CN" altLang="en-US" b="1" dirty="0" smtClean="0">
                <a:solidFill>
                  <a:srgbClr val="0070C0"/>
                </a:solidFill>
              </a:rPr>
              <a:t>专业知识</a:t>
            </a:r>
            <a:r>
              <a:rPr lang="zh-CN" altLang="zh-CN" b="1" dirty="0" smtClean="0">
                <a:solidFill>
                  <a:srgbClr val="0070C0"/>
                </a:solidFill>
              </a:rPr>
              <a:t>是利器</a:t>
            </a:r>
            <a:r>
              <a:rPr lang="zh-CN" altLang="en-US" b="1" dirty="0" smtClean="0">
                <a:solidFill>
                  <a:srgbClr val="0070C0"/>
                </a:solidFill>
              </a:rPr>
              <a:t>；</a:t>
            </a:r>
            <a:endParaRPr lang="zh-CN" altLang="zh-CN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zh-CN" altLang="zh-CN" b="1" dirty="0" smtClean="0">
                <a:solidFill>
                  <a:srgbClr val="0070C0"/>
                </a:solidFill>
              </a:rPr>
              <a:t>　　</a:t>
            </a:r>
            <a:r>
              <a:rPr lang="en-US" altLang="zh-CN" b="1" dirty="0" smtClean="0">
                <a:solidFill>
                  <a:srgbClr val="0070C0"/>
                </a:solidFill>
              </a:rPr>
              <a:t>  </a:t>
            </a:r>
            <a:r>
              <a:rPr lang="zh-CN" altLang="zh-CN" b="1" dirty="0" smtClean="0">
                <a:solidFill>
                  <a:srgbClr val="0070C0"/>
                </a:solidFill>
              </a:rPr>
              <a:t>面对谣言，</a:t>
            </a:r>
            <a:r>
              <a:rPr lang="zh-CN" altLang="en-US" b="1" dirty="0" smtClean="0">
                <a:solidFill>
                  <a:srgbClr val="0070C0"/>
                </a:solidFill>
              </a:rPr>
              <a:t>我们</a:t>
            </a:r>
            <a:r>
              <a:rPr lang="zh-CN" altLang="zh-CN" b="1" dirty="0" smtClean="0">
                <a:solidFill>
                  <a:srgbClr val="0070C0"/>
                </a:solidFill>
              </a:rPr>
              <a:t>既要“打”也要“疏”</a:t>
            </a:r>
            <a:endParaRPr lang="en-US" altLang="zh-CN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不妥的观点：</a:t>
            </a:r>
            <a:endParaRPr lang="zh-CN" altLang="zh-CN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CN" altLang="zh-CN" b="1" dirty="0" smtClean="0"/>
              <a:t>　　</a:t>
            </a:r>
            <a:r>
              <a:rPr lang="zh-CN" altLang="en-US" b="1" dirty="0" smtClean="0">
                <a:solidFill>
                  <a:srgbClr val="0070C0"/>
                </a:solidFill>
              </a:rPr>
              <a:t>每个人都应</a:t>
            </a:r>
            <a:r>
              <a:rPr lang="zh-CN" altLang="zh-CN" b="1" dirty="0" smtClean="0">
                <a:solidFill>
                  <a:srgbClr val="0070C0"/>
                </a:solidFill>
              </a:rPr>
              <a:t>不忘初心，抵抗疫情</a:t>
            </a:r>
            <a:r>
              <a:rPr lang="zh-CN" altLang="en-US" b="1" dirty="0" smtClean="0">
                <a:solidFill>
                  <a:srgbClr val="0070C0"/>
                </a:solidFill>
              </a:rPr>
              <a:t>；</a:t>
            </a:r>
            <a:endParaRPr lang="en-US" altLang="zh-CN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altLang="zh-CN" b="1" dirty="0" smtClean="0">
                <a:solidFill>
                  <a:srgbClr val="0070C0"/>
                </a:solidFill>
              </a:rPr>
              <a:t>         </a:t>
            </a:r>
            <a:r>
              <a:rPr lang="zh-CN" altLang="en-US" b="1" dirty="0" smtClean="0">
                <a:solidFill>
                  <a:srgbClr val="0070C0"/>
                </a:solidFill>
              </a:rPr>
              <a:t>我国</a:t>
            </a:r>
            <a:r>
              <a:rPr lang="zh-CN" altLang="zh-CN" b="1" dirty="0" smtClean="0">
                <a:solidFill>
                  <a:srgbClr val="0070C0"/>
                </a:solidFill>
              </a:rPr>
              <a:t>老人的素质</a:t>
            </a:r>
            <a:r>
              <a:rPr lang="zh-CN" altLang="en-US" b="1" dirty="0" smtClean="0">
                <a:solidFill>
                  <a:srgbClr val="0070C0"/>
                </a:solidFill>
              </a:rPr>
              <a:t>还</a:t>
            </a:r>
            <a:r>
              <a:rPr lang="zh-CN" altLang="zh-CN" b="1" dirty="0" smtClean="0">
                <a:solidFill>
                  <a:srgbClr val="0070C0"/>
                </a:solidFill>
              </a:rPr>
              <a:t>有待提升</a:t>
            </a: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33670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列提纲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CN" b="1" dirty="0" smtClean="0"/>
              <a:t>3.</a:t>
            </a:r>
            <a:r>
              <a:rPr lang="zh-CN" altLang="zh-CN" b="1" dirty="0" smtClean="0"/>
              <a:t>阅读材料，根据要求写一篇不少于</a:t>
            </a:r>
            <a:r>
              <a:rPr lang="en-US" altLang="zh-CN" b="1" dirty="0" smtClean="0"/>
              <a:t>800</a:t>
            </a:r>
            <a:r>
              <a:rPr lang="zh-CN" altLang="zh-CN" b="1" dirty="0" smtClean="0"/>
              <a:t>字的文章。</a:t>
            </a:r>
          </a:p>
          <a:p>
            <a:pPr>
              <a:buNone/>
            </a:pPr>
            <a:r>
              <a:rPr lang="zh-CN" altLang="zh-CN" b="1" dirty="0" smtClean="0"/>
              <a:t>　　</a:t>
            </a:r>
            <a:r>
              <a:rPr lang="en-US" altLang="zh-CN" b="1" dirty="0" smtClean="0"/>
              <a:t> </a:t>
            </a:r>
            <a:r>
              <a:rPr lang="zh-CN" altLang="zh-CN" b="1" dirty="0" smtClean="0"/>
              <a:t>经典，是指经过历史选择出来的“最有价值的书”。它们理应是经久不衰的万世之作。但是，前不久，某大学在网上搞了个“死活读不下去排行榜”，最终得出了一个令人瞠目结舌的结论：《红楼梦》高居该榜榜首，不仅如此，在这份榜单前</a:t>
            </a:r>
            <a:r>
              <a:rPr lang="en-US" altLang="zh-CN" b="1" dirty="0" smtClean="0"/>
              <a:t>10</a:t>
            </a:r>
            <a:r>
              <a:rPr lang="zh-CN" altLang="zh-CN" b="1" dirty="0" smtClean="0"/>
              <a:t>名中，中国古典四大名著尽数在列；此外还有《百年孤独》《尤利西斯》《瓦尔登湖》等外国名著，也位列前</a:t>
            </a:r>
            <a:r>
              <a:rPr lang="en-US" altLang="zh-CN" b="1" dirty="0" smtClean="0"/>
              <a:t>10</a:t>
            </a:r>
            <a:r>
              <a:rPr lang="zh-CN" altLang="zh-CN" b="1" dirty="0" smtClean="0"/>
              <a:t>名。这份榜单，引发了社会一片热议。</a:t>
            </a:r>
          </a:p>
          <a:p>
            <a:pPr>
              <a:buNone/>
            </a:pPr>
            <a:r>
              <a:rPr lang="zh-CN" altLang="zh-CN" b="1" dirty="0" smtClean="0"/>
              <a:t>　　</a:t>
            </a:r>
            <a:r>
              <a:rPr lang="en-US" altLang="zh-CN" b="1" dirty="0" smtClean="0"/>
              <a:t> </a:t>
            </a:r>
            <a:r>
              <a:rPr lang="zh-CN" altLang="zh-CN" b="1" dirty="0" smtClean="0"/>
              <a:t>对于以上事情，你怎么看？</a:t>
            </a:r>
            <a:endParaRPr lang="en-US" altLang="zh-CN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5386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zh-CN" dirty="0" smtClean="0"/>
              <a:t>                      </a:t>
            </a:r>
            <a:r>
              <a:rPr lang="en-US" altLang="zh-CN" b="1" dirty="0" smtClean="0">
                <a:solidFill>
                  <a:srgbClr val="002060"/>
                </a:solidFill>
              </a:rPr>
              <a:t>《</a:t>
            </a:r>
            <a:r>
              <a:rPr lang="zh-CN" altLang="zh-CN" b="1" dirty="0" smtClean="0">
                <a:solidFill>
                  <a:srgbClr val="002060"/>
                </a:solidFill>
              </a:rPr>
              <a:t>经典注定孤独</a:t>
            </a:r>
            <a:r>
              <a:rPr lang="en-US" altLang="zh-CN" b="1" dirty="0" smtClean="0">
                <a:solidFill>
                  <a:srgbClr val="002060"/>
                </a:solidFill>
              </a:rPr>
              <a:t>》</a:t>
            </a:r>
            <a:r>
              <a:rPr lang="zh-CN" altLang="en-US" b="1" dirty="0" smtClean="0">
                <a:solidFill>
                  <a:srgbClr val="002060"/>
                </a:solidFill>
              </a:rPr>
              <a:t>提纲</a:t>
            </a:r>
            <a:endParaRPr lang="zh-CN" altLang="zh-CN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altLang="zh-CN" b="1" dirty="0" smtClean="0"/>
              <a:t> </a:t>
            </a:r>
            <a:endParaRPr lang="zh-CN" altLang="zh-CN" b="1" dirty="0" smtClean="0"/>
          </a:p>
          <a:p>
            <a:pPr>
              <a:buNone/>
            </a:pPr>
            <a:r>
              <a:rPr lang="zh-CN" altLang="zh-CN" b="1" dirty="0" smtClean="0"/>
              <a:t>（</a:t>
            </a:r>
            <a:r>
              <a:rPr lang="en-US" altLang="zh-CN" b="1" dirty="0" smtClean="0"/>
              <a:t>1</a:t>
            </a:r>
            <a:r>
              <a:rPr lang="zh-CN" altLang="zh-CN" b="1" dirty="0" smtClean="0"/>
              <a:t>）</a:t>
            </a:r>
            <a:r>
              <a:rPr lang="zh-CN" altLang="en-US" b="1" dirty="0" smtClean="0">
                <a:solidFill>
                  <a:srgbClr val="0070C0"/>
                </a:solidFill>
              </a:rPr>
              <a:t>概括</a:t>
            </a:r>
            <a:r>
              <a:rPr lang="zh-CN" altLang="zh-CN" b="1" dirty="0" smtClean="0">
                <a:solidFill>
                  <a:srgbClr val="0070C0"/>
                </a:solidFill>
              </a:rPr>
              <a:t>材料</a:t>
            </a:r>
            <a:r>
              <a:rPr lang="zh-CN" altLang="zh-CN" b="1" dirty="0" smtClean="0"/>
              <a:t>：</a:t>
            </a:r>
            <a:r>
              <a:rPr lang="zh-CN" altLang="en-US" b="1" dirty="0" smtClean="0"/>
              <a:t>经典淹没于通俗时代。</a:t>
            </a:r>
            <a:endParaRPr lang="zh-CN" altLang="zh-CN" b="1" dirty="0" smtClean="0"/>
          </a:p>
          <a:p>
            <a:pPr>
              <a:buNone/>
            </a:pPr>
            <a:r>
              <a:rPr lang="zh-CN" altLang="zh-CN" b="1" dirty="0" smtClean="0"/>
              <a:t>（</a:t>
            </a:r>
            <a:r>
              <a:rPr lang="en-US" altLang="zh-CN" b="1" dirty="0" smtClean="0"/>
              <a:t>2</a:t>
            </a:r>
            <a:r>
              <a:rPr lang="zh-CN" altLang="zh-CN" b="1" dirty="0" smtClean="0"/>
              <a:t>）</a:t>
            </a:r>
            <a:r>
              <a:rPr lang="zh-CN" altLang="zh-CN" b="1" dirty="0" smtClean="0">
                <a:solidFill>
                  <a:srgbClr val="0070C0"/>
                </a:solidFill>
              </a:rPr>
              <a:t>提出观点</a:t>
            </a:r>
            <a:r>
              <a:rPr lang="zh-CN" altLang="zh-CN" b="1" dirty="0" smtClean="0"/>
              <a:t>：经典理应是经久不衰的万世之作</a:t>
            </a:r>
            <a:r>
              <a:rPr lang="zh-CN" altLang="en-US" b="1" dirty="0" smtClean="0"/>
              <a:t>，却</a:t>
            </a:r>
            <a:r>
              <a:rPr lang="zh-CN" altLang="zh-CN" b="1" dirty="0" smtClean="0"/>
              <a:t>注定是一场孤独的旅行。</a:t>
            </a:r>
          </a:p>
          <a:p>
            <a:pPr>
              <a:buNone/>
            </a:pPr>
            <a:r>
              <a:rPr lang="zh-CN" altLang="zh-CN" b="1" dirty="0" smtClean="0"/>
              <a:t>（</a:t>
            </a:r>
            <a:r>
              <a:rPr lang="en-US" altLang="zh-CN" b="1" dirty="0" smtClean="0"/>
              <a:t>3</a:t>
            </a:r>
            <a:r>
              <a:rPr lang="zh-CN" altLang="zh-CN" b="1" dirty="0" smtClean="0"/>
              <a:t>）</a:t>
            </a:r>
            <a:r>
              <a:rPr lang="zh-CN" altLang="en-US" b="1" dirty="0" smtClean="0">
                <a:solidFill>
                  <a:srgbClr val="0070C0"/>
                </a:solidFill>
              </a:rPr>
              <a:t>原因分析</a:t>
            </a:r>
            <a:r>
              <a:rPr lang="zh-CN" altLang="en-US" b="1" dirty="0" smtClean="0"/>
              <a:t>：</a:t>
            </a:r>
            <a:r>
              <a:rPr lang="zh-CN" altLang="zh-CN" b="1" dirty="0" smtClean="0"/>
              <a:t>经典的深邃性、穿透性与引领性注定曲高和寡</a:t>
            </a:r>
            <a:r>
              <a:rPr lang="zh-CN" altLang="en-US" b="1" dirty="0" smtClean="0"/>
              <a:t>；正反</a:t>
            </a:r>
            <a:r>
              <a:rPr lang="zh-CN" altLang="zh-CN" b="1" dirty="0" smtClean="0"/>
              <a:t>举例</a:t>
            </a:r>
            <a:r>
              <a:rPr lang="zh-CN" altLang="en-US" b="1" dirty="0" smtClean="0"/>
              <a:t>，</a:t>
            </a:r>
            <a:r>
              <a:rPr lang="zh-CN" altLang="zh-CN" b="1" dirty="0" smtClean="0"/>
              <a:t>朱耷、曹雪芹作品的不朽，与通俗文学的茶余饭后作比较。</a:t>
            </a:r>
          </a:p>
          <a:p>
            <a:pPr>
              <a:buNone/>
            </a:pPr>
            <a:r>
              <a:rPr lang="zh-CN" altLang="zh-CN" b="1" dirty="0" smtClean="0"/>
              <a:t>（</a:t>
            </a:r>
            <a:r>
              <a:rPr lang="en-US" altLang="zh-CN" b="1" dirty="0" smtClean="0"/>
              <a:t>4</a:t>
            </a:r>
            <a:r>
              <a:rPr lang="zh-CN" altLang="zh-CN" b="1" dirty="0" smtClean="0"/>
              <a:t>）</a:t>
            </a:r>
            <a:r>
              <a:rPr lang="zh-CN" altLang="en-US" b="1" dirty="0" smtClean="0">
                <a:solidFill>
                  <a:srgbClr val="0070C0"/>
                </a:solidFill>
              </a:rPr>
              <a:t>破解之道</a:t>
            </a:r>
            <a:r>
              <a:rPr lang="zh-CN" altLang="zh-CN" b="1" dirty="0" smtClean="0"/>
              <a:t>：如何让经典为大众接受？结合《易中天品三国》《王立群读史记》等著作说明经典</a:t>
            </a:r>
            <a:r>
              <a:rPr lang="zh-CN" altLang="en-US" b="1" dirty="0" smtClean="0"/>
              <a:t>可</a:t>
            </a:r>
            <a:r>
              <a:rPr lang="zh-CN" altLang="zh-CN" b="1" dirty="0" smtClean="0"/>
              <a:t>以另一种方式走进读者心中。</a:t>
            </a:r>
          </a:p>
          <a:p>
            <a:pPr>
              <a:buNone/>
            </a:pPr>
            <a:r>
              <a:rPr lang="zh-CN" altLang="zh-CN" b="1" dirty="0" smtClean="0"/>
              <a:t>（</a:t>
            </a:r>
            <a:r>
              <a:rPr lang="en-US" altLang="zh-CN" b="1" dirty="0" smtClean="0"/>
              <a:t>5</a:t>
            </a:r>
            <a:r>
              <a:rPr lang="zh-CN" altLang="zh-CN" b="1" dirty="0" smtClean="0"/>
              <a:t>）</a:t>
            </a:r>
            <a:r>
              <a:rPr lang="zh-CN" altLang="zh-CN" b="1" dirty="0" smtClean="0">
                <a:solidFill>
                  <a:srgbClr val="0070C0"/>
                </a:solidFill>
              </a:rPr>
              <a:t>收束全篇</a:t>
            </a:r>
            <a:r>
              <a:rPr lang="zh-CN" altLang="en-US" b="1" dirty="0" smtClean="0"/>
              <a:t>：</a:t>
            </a:r>
            <a:r>
              <a:rPr lang="zh-CN" altLang="zh-CN" b="1" dirty="0" smtClean="0"/>
              <a:t>经典本不过时，但也要有合适方式走近读者。期冀有那么一天，经典不再孤独！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530624" cy="778098"/>
          </a:xfrm>
        </p:spPr>
        <p:txBody>
          <a:bodyPr>
            <a:normAutofit/>
          </a:bodyPr>
          <a:lstStyle/>
          <a:p>
            <a:r>
              <a:rPr lang="zh-CN" altLang="en-US" sz="2800" b="1" dirty="0" smtClean="0">
                <a:solidFill>
                  <a:srgbClr val="7030A0"/>
                </a:solidFill>
              </a:rPr>
              <a:t>命题作文</a:t>
            </a:r>
            <a:endParaRPr lang="zh-CN" alt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472972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zh-CN" altLang="en-US" b="1" dirty="0" smtClean="0"/>
              <a:t>按内涵分类：</a:t>
            </a:r>
            <a:endParaRPr lang="en-US" altLang="zh-CN" b="1" dirty="0" smtClean="0"/>
          </a:p>
          <a:p>
            <a:pPr>
              <a:buNone/>
            </a:pP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＊观点型命题作文（</a:t>
            </a:r>
            <a:r>
              <a:rPr lang="en-US" altLang="zh-CN" b="1" dirty="0" smtClean="0"/>
              <a:t>1982《</a:t>
            </a:r>
            <a:r>
              <a:rPr lang="zh-CN" altLang="en-US" b="1" dirty="0" smtClean="0"/>
              <a:t>先天下之忧而忧，后天下之乐而乐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＊</a:t>
            </a:r>
            <a:r>
              <a:rPr lang="en-US" altLang="zh-CN" b="1" dirty="0" smtClean="0"/>
              <a:t> </a:t>
            </a:r>
            <a:r>
              <a:rPr lang="zh-CN" altLang="en-US" b="1" dirty="0" smtClean="0"/>
              <a:t>论题型命题作文（</a:t>
            </a:r>
            <a:r>
              <a:rPr lang="en-US" altLang="zh-CN" b="1" dirty="0" smtClean="0"/>
              <a:t> 1988《</a:t>
            </a:r>
            <a:r>
              <a:rPr lang="zh-CN" altLang="en-US" b="1" dirty="0" smtClean="0"/>
              <a:t>习惯</a:t>
            </a:r>
            <a:r>
              <a:rPr lang="en-US" altLang="zh-CN" b="1" dirty="0" smtClean="0"/>
              <a:t>》 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 ＊寓意型命题作文（</a:t>
            </a:r>
            <a:r>
              <a:rPr lang="en-US" altLang="zh-CN" b="1" dirty="0" smtClean="0"/>
              <a:t>2006</a:t>
            </a:r>
            <a:r>
              <a:rPr lang="zh-CN" altLang="en-US" b="1" dirty="0" smtClean="0"/>
              <a:t>年辽宁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肩膀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＊关系型命题作文（</a:t>
            </a:r>
            <a:r>
              <a:rPr lang="en-US" altLang="zh-CN" b="1" dirty="0" smtClean="0"/>
              <a:t> 2006</a:t>
            </a:r>
            <a:r>
              <a:rPr lang="zh-CN" altLang="en-US" b="1" dirty="0" smtClean="0"/>
              <a:t>年江苏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人与路</a:t>
            </a:r>
            <a:r>
              <a:rPr lang="en-US" altLang="zh-CN" b="1" dirty="0" smtClean="0"/>
              <a:t>》 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>
              <a:buNone/>
            </a:pP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 </a:t>
            </a:r>
            <a:r>
              <a:rPr lang="zh-CN" altLang="en-US" b="1" dirty="0" smtClean="0">
                <a:solidFill>
                  <a:srgbClr val="0070C0"/>
                </a:solidFill>
              </a:rPr>
              <a:t>写作关键</a:t>
            </a:r>
            <a:r>
              <a:rPr lang="en-US" altLang="zh-CN" b="1" dirty="0" smtClean="0">
                <a:solidFill>
                  <a:srgbClr val="0070C0"/>
                </a:solidFill>
              </a:rPr>
              <a:t>——</a:t>
            </a:r>
            <a:r>
              <a:rPr lang="zh-CN" altLang="en-US" b="1" dirty="0" smtClean="0">
                <a:solidFill>
                  <a:srgbClr val="0070C0"/>
                </a:solidFill>
              </a:rPr>
              <a:t>审“命题”</a:t>
            </a:r>
            <a:endParaRPr lang="zh-CN" altLang="en-US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zh-CN" altLang="en-US" b="1" dirty="0" smtClean="0">
                <a:solidFill>
                  <a:srgbClr val="7030A0"/>
                </a:solidFill>
              </a:rPr>
              <a:t>材料作文</a:t>
            </a:r>
            <a:endParaRPr lang="en-US" altLang="zh-CN" b="1" dirty="0" smtClean="0">
              <a:solidFill>
                <a:srgbClr val="7030A0"/>
              </a:solidFill>
            </a:endParaRPr>
          </a:p>
          <a:p>
            <a:r>
              <a:rPr lang="en-US" altLang="zh-CN" b="1" dirty="0" smtClean="0"/>
              <a:t>1989</a:t>
            </a:r>
            <a:endParaRPr lang="zh-CN" altLang="zh-CN" b="1" dirty="0" smtClean="0"/>
          </a:p>
          <a:p>
            <a:pPr>
              <a:buNone/>
            </a:pPr>
            <a:r>
              <a:rPr lang="en-US" altLang="zh-CN" b="1" dirty="0" smtClean="0"/>
              <a:t>         </a:t>
            </a:r>
            <a:r>
              <a:rPr lang="zh-CN" altLang="zh-CN" b="1" dirty="0" smtClean="0"/>
              <a:t>你的好朋友是某重点中学高三年级里中上水平的学生，他想立志报某重点大学历史系，班主任、父母各持己见。他为此感到困惑、苦恼，他写了一封信，想听你的意见，你给他写封回信。</a:t>
            </a:r>
            <a:endParaRPr lang="en-US" altLang="zh-CN" b="1" dirty="0" smtClean="0"/>
          </a:p>
          <a:p>
            <a:pPr>
              <a:buNone/>
            </a:pPr>
            <a:endParaRPr lang="zh-CN" altLang="zh-CN" b="1" dirty="0" smtClean="0"/>
          </a:p>
          <a:p>
            <a:pPr>
              <a:buNone/>
            </a:pPr>
            <a:r>
              <a:rPr lang="zh-CN" altLang="en-US" b="1" dirty="0" smtClean="0"/>
              <a:t>   注意：</a:t>
            </a:r>
          </a:p>
          <a:p>
            <a:pPr>
              <a:buNone/>
            </a:pPr>
            <a:r>
              <a:rPr lang="zh-CN" altLang="en-US" b="1" dirty="0" smtClean="0"/>
              <a:t>　   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．信中如涉及你的母校或你本人的姓名，一律用ＸＸ代替。</a:t>
            </a:r>
          </a:p>
          <a:p>
            <a:pPr>
              <a:buNone/>
            </a:pPr>
            <a:r>
              <a:rPr lang="zh-CN" altLang="en-US" b="1" dirty="0" smtClean="0"/>
              <a:t>   　</a:t>
            </a:r>
            <a:r>
              <a:rPr lang="en-US" altLang="zh-CN" b="1" dirty="0" smtClean="0"/>
              <a:t>2</a:t>
            </a:r>
            <a:r>
              <a:rPr lang="zh-CN" altLang="en-US" b="1" dirty="0" smtClean="0"/>
              <a:t>．全文不少于</a:t>
            </a:r>
            <a:r>
              <a:rPr lang="en-US" altLang="zh-CN" b="1" dirty="0" smtClean="0"/>
              <a:t>600</a:t>
            </a:r>
            <a:r>
              <a:rPr lang="zh-CN" altLang="en-US" b="1" dirty="0" smtClean="0"/>
              <a:t>字。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394720" cy="562074"/>
          </a:xfrm>
        </p:spPr>
        <p:txBody>
          <a:bodyPr>
            <a:normAutofit fontScale="90000"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九十年代（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1990-1998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）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b="1" dirty="0" smtClean="0"/>
              <a:t>1990</a:t>
            </a:r>
            <a:r>
              <a:rPr lang="zh-CN" altLang="en-US" b="1" dirty="0" smtClean="0"/>
              <a:t>：提供“玫瑰园里的花与刺”情景材料，要求完成①动作表情，</a:t>
            </a:r>
            <a:r>
              <a:rPr lang="en-US" altLang="zh-CN" b="1" dirty="0" smtClean="0"/>
              <a:t>②</a:t>
            </a:r>
            <a:r>
              <a:rPr lang="zh-CN" altLang="en-US" b="1" dirty="0" smtClean="0"/>
              <a:t>肖像描写，</a:t>
            </a:r>
            <a:r>
              <a:rPr lang="en-US" altLang="zh-CN" b="1" dirty="0" smtClean="0"/>
              <a:t>③</a:t>
            </a:r>
            <a:r>
              <a:rPr lang="zh-CN" altLang="en-US" b="1" dirty="0" smtClean="0"/>
              <a:t>议论</a:t>
            </a:r>
            <a:r>
              <a:rPr lang="en-US" altLang="zh-CN" b="1" dirty="0" smtClean="0"/>
              <a:t>500</a:t>
            </a:r>
            <a:r>
              <a:rPr lang="zh-CN" altLang="en-US" b="1" dirty="0" smtClean="0"/>
              <a:t>字。</a:t>
            </a:r>
            <a:endParaRPr lang="en-US" altLang="zh-CN" b="1" dirty="0" smtClean="0"/>
          </a:p>
          <a:p>
            <a:r>
              <a:rPr lang="en-US" altLang="zh-CN" b="1" dirty="0" smtClean="0"/>
              <a:t>1991</a:t>
            </a:r>
            <a:r>
              <a:rPr lang="zh-CN" altLang="en-US" b="1" dirty="0" smtClean="0"/>
              <a:t>：①提供材料，以圆形物体为本，写一段想象（</a:t>
            </a:r>
            <a:r>
              <a:rPr lang="en-US" altLang="zh-CN" b="1" dirty="0" smtClean="0"/>
              <a:t>200</a:t>
            </a:r>
            <a:r>
              <a:rPr lang="zh-CN" altLang="en-US" b="1" dirty="0" smtClean="0"/>
              <a:t>字）；②命题选择：近墨者黑</a:t>
            </a:r>
            <a:r>
              <a:rPr lang="en-US" altLang="zh-CN" b="1" dirty="0" smtClean="0"/>
              <a:t>/</a:t>
            </a:r>
            <a:r>
              <a:rPr lang="zh-CN" altLang="en-US" b="1" dirty="0" smtClean="0"/>
              <a:t>近墨者未必黑</a:t>
            </a:r>
            <a:r>
              <a:rPr lang="en-US" altLang="zh-CN" b="1" dirty="0" smtClean="0"/>
              <a:t>(</a:t>
            </a:r>
            <a:r>
              <a:rPr lang="zh-CN" altLang="en-US" b="1" dirty="0" smtClean="0"/>
              <a:t>辩论或议论</a:t>
            </a:r>
            <a:r>
              <a:rPr lang="en-US" altLang="zh-CN" b="1" dirty="0" smtClean="0"/>
              <a:t>500</a:t>
            </a:r>
            <a:r>
              <a:rPr lang="zh-CN" altLang="en-US" b="1" dirty="0" smtClean="0"/>
              <a:t>字</a:t>
            </a:r>
            <a:r>
              <a:rPr lang="en-US" altLang="zh-CN" b="1" dirty="0" smtClean="0"/>
              <a:t>)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r>
              <a:rPr lang="en-US" altLang="zh-CN" b="1" dirty="0" smtClean="0"/>
              <a:t>1992</a:t>
            </a:r>
            <a:r>
              <a:rPr lang="zh-CN" altLang="en-US" b="1" dirty="0" smtClean="0"/>
              <a:t>： “清理垃圾”的情景材料，①设想情节，记叙他们中的谁又怎样回来清理的。</a:t>
            </a:r>
            <a:r>
              <a:rPr lang="en-US" altLang="zh-CN" b="1" dirty="0" smtClean="0"/>
              <a:t>②</a:t>
            </a:r>
            <a:r>
              <a:rPr lang="zh-CN" altLang="en-US" b="1" dirty="0" smtClean="0"/>
              <a:t>选择分析材料中人物的思想行为，写一篇议论文。</a:t>
            </a:r>
          </a:p>
          <a:p>
            <a:r>
              <a:rPr lang="en-US" altLang="zh-CN" b="1" dirty="0" smtClean="0"/>
              <a:t>1993</a:t>
            </a:r>
            <a:r>
              <a:rPr lang="zh-CN" altLang="en-US" b="1" dirty="0" smtClean="0"/>
              <a:t>： ①一段圆规说明文；</a:t>
            </a:r>
            <a:r>
              <a:rPr lang="en-US" altLang="zh-CN" b="1" dirty="0" smtClean="0"/>
              <a:t> ②</a:t>
            </a:r>
            <a:r>
              <a:rPr lang="zh-CN" altLang="en-US" b="1" dirty="0" smtClean="0"/>
              <a:t>提供材料，依据父亲与孩子对话的材料写记叙文。</a:t>
            </a:r>
            <a:endParaRPr lang="en-US" altLang="zh-CN" b="1" dirty="0" smtClean="0"/>
          </a:p>
          <a:p>
            <a:r>
              <a:rPr lang="en-US" altLang="zh-CN" b="1" dirty="0" smtClean="0"/>
              <a:t>1994</a:t>
            </a:r>
            <a:r>
              <a:rPr lang="zh-CN" altLang="en-US" b="1" dirty="0" smtClean="0"/>
              <a:t>：命题作文：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尝试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。写成记叙文。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扑面">
  <a:themeElements>
    <a:clrScheme name="暗香扑面">
      <a:dk1>
        <a:sysClr val="windowText" lastClr="000000"/>
      </a:dk1>
      <a:lt1>
        <a:sysClr val="window" lastClr="CCE8C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扑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2187</TotalTime>
  <Words>4719</Words>
  <Application>Microsoft Office PowerPoint</Application>
  <PresentationFormat>全屏显示(4:3)</PresentationFormat>
  <Paragraphs>322</Paragraphs>
  <Slides>68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68</vt:i4>
      </vt:variant>
    </vt:vector>
  </HeadingPairs>
  <TitlesOfParts>
    <vt:vector size="69" baseType="lpstr">
      <vt:lpstr>暗香扑面</vt:lpstr>
      <vt:lpstr>铜陵市新型冠状病毒疫情防控期间名师课堂   高中语文专题复习 高考作文类型的演变趋势 （第一课时）  铜陵一中    李银  </vt:lpstr>
      <vt:lpstr>七十年代</vt:lpstr>
      <vt:lpstr>幻灯片 3</vt:lpstr>
      <vt:lpstr>八十年代</vt:lpstr>
      <vt:lpstr>幻灯片 5</vt:lpstr>
      <vt:lpstr>命题作文</vt:lpstr>
      <vt:lpstr>命题作文</vt:lpstr>
      <vt:lpstr>幻灯片 8</vt:lpstr>
      <vt:lpstr>九十年代（1990-1998）</vt:lpstr>
      <vt:lpstr>幻灯片 10</vt:lpstr>
      <vt:lpstr>幻灯片 11</vt:lpstr>
      <vt:lpstr>幻灯片 12</vt:lpstr>
      <vt:lpstr>1999-2005年</vt:lpstr>
      <vt:lpstr>话题作文</vt:lpstr>
      <vt:lpstr>幻灯片 15</vt:lpstr>
      <vt:lpstr>幻灯片 16</vt:lpstr>
      <vt:lpstr>幻灯片 17</vt:lpstr>
      <vt:lpstr>幻灯片 18</vt:lpstr>
      <vt:lpstr>幻灯片 19</vt:lpstr>
      <vt:lpstr>2016年</vt:lpstr>
      <vt:lpstr>幻灯片 21</vt:lpstr>
      <vt:lpstr>幻灯片 22</vt:lpstr>
      <vt:lpstr>幻灯片 23</vt:lpstr>
      <vt:lpstr>幻灯片 24</vt:lpstr>
      <vt:lpstr>任务驱动型作文</vt:lpstr>
      <vt:lpstr>幻灯片 26</vt:lpstr>
      <vt:lpstr>立德树人</vt:lpstr>
      <vt:lpstr>铜陵市新型冠状病毒疫情防控期间名师课堂   高中语文专题复习 高考作文类型的演变趋势 （第二课时）  铜陵一中    李银  </vt:lpstr>
      <vt:lpstr>幻灯片 29</vt:lpstr>
      <vt:lpstr>幻灯片 30</vt:lpstr>
      <vt:lpstr>幻灯片 31</vt:lpstr>
      <vt:lpstr>幻灯片 32</vt:lpstr>
      <vt:lpstr>幻灯片 33</vt:lpstr>
      <vt:lpstr>幻灯片 34</vt:lpstr>
      <vt:lpstr>幻灯片 35</vt:lpstr>
      <vt:lpstr>幻灯片 36</vt:lpstr>
      <vt:lpstr>幻灯片 37</vt:lpstr>
      <vt:lpstr>幻灯片 38</vt:lpstr>
      <vt:lpstr>幻灯片 39</vt:lpstr>
      <vt:lpstr>幻灯片 40</vt:lpstr>
      <vt:lpstr>幻灯片 41</vt:lpstr>
      <vt:lpstr>幻灯片 42</vt:lpstr>
      <vt:lpstr>幻灯片 43</vt:lpstr>
      <vt:lpstr>幻灯片 44</vt:lpstr>
      <vt:lpstr>幻灯片 45</vt:lpstr>
      <vt:lpstr>幻灯片 46</vt:lpstr>
      <vt:lpstr>幻灯片 47</vt:lpstr>
      <vt:lpstr>幻灯片 48</vt:lpstr>
      <vt:lpstr>幻灯片 49</vt:lpstr>
      <vt:lpstr>幻灯片 50</vt:lpstr>
      <vt:lpstr>幻灯片 51</vt:lpstr>
      <vt:lpstr>幻灯片 52</vt:lpstr>
      <vt:lpstr>幻灯片 53</vt:lpstr>
      <vt:lpstr>幻灯片 54</vt:lpstr>
      <vt:lpstr>幻灯片 55</vt:lpstr>
      <vt:lpstr>幻灯片 56</vt:lpstr>
      <vt:lpstr>幻灯片 57</vt:lpstr>
      <vt:lpstr>幻灯片 58</vt:lpstr>
      <vt:lpstr>幻灯片 59</vt:lpstr>
      <vt:lpstr>幻灯片 60</vt:lpstr>
      <vt:lpstr>幻灯片 61</vt:lpstr>
      <vt:lpstr>全民战“疫”之思 </vt:lpstr>
      <vt:lpstr>幻灯片 63</vt:lpstr>
      <vt:lpstr>幻灯片 64</vt:lpstr>
      <vt:lpstr>幻灯片 65</vt:lpstr>
      <vt:lpstr>幻灯片 66</vt:lpstr>
      <vt:lpstr>幻灯片 67</vt:lpstr>
      <vt:lpstr>幻灯片 68</vt:lpstr>
    </vt:vector>
  </TitlesOfParts>
  <Company>微软中国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全国高考作文类型的演变与趋势  铜陵一中    李银</dc:title>
  <dc:creator>微软用户</dc:creator>
  <cp:lastModifiedBy>微软用户</cp:lastModifiedBy>
  <cp:revision>205</cp:revision>
  <dcterms:created xsi:type="dcterms:W3CDTF">2020-02-12T01:47:27Z</dcterms:created>
  <dcterms:modified xsi:type="dcterms:W3CDTF">2020-02-18T02:16:24Z</dcterms:modified>
</cp:coreProperties>
</file>