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3"/>
    <p:sldId id="280" r:id="rId4"/>
    <p:sldId id="290" r:id="rId5"/>
    <p:sldId id="291" r:id="rId6"/>
    <p:sldId id="292" r:id="rId7"/>
    <p:sldId id="293" r:id="rId8"/>
    <p:sldId id="308" r:id="rId9"/>
    <p:sldId id="281" r:id="rId10"/>
    <p:sldId id="294" r:id="rId11"/>
    <p:sldId id="295" r:id="rId12"/>
    <p:sldId id="297" r:id="rId13"/>
    <p:sldId id="296" r:id="rId14"/>
    <p:sldId id="309" r:id="rId15"/>
    <p:sldId id="299" r:id="rId16"/>
    <p:sldId id="300" r:id="rId17"/>
    <p:sldId id="305" r:id="rId18"/>
    <p:sldId id="282" r:id="rId19"/>
    <p:sldId id="307" r:id="rId20"/>
  </p:sldIdLst>
  <p:sldSz cx="9144000" cy="5144135"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888" y="-1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393807-7012-44F1-AE28-3DC0C276CE5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631876-88EC-4176-8B93-56410F1BCC3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098"/>
            <a:ext cx="7772400"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5160"/>
            <a:ext cx="6400800"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1980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753"/>
            <a:ext cx="7772400" cy="1021735"/>
          </a:xfrm>
        </p:spPr>
        <p:txBody>
          <a:bodyPr anchor="t"/>
          <a:lstStyle>
            <a:lvl1pPr algn="l">
              <a:defRPr sz="3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416"/>
            <a:ext cx="7772400" cy="112533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536"/>
            <a:ext cx="4040188"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442"/>
            <a:ext cx="4040188"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151536"/>
            <a:ext cx="4041775"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1631442"/>
            <a:ext cx="4041775"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823"/>
            <a:ext cx="3008313" cy="87169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823"/>
            <a:ext cx="5111750"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076513"/>
            <a:ext cx="3008313"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080"/>
            <a:ext cx="5486400" cy="42512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662"/>
            <a:ext cx="5486400"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1792288" y="4026208"/>
            <a:ext cx="5486400"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6015"/>
            <a:ext cx="8229600"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360"/>
            <a:ext cx="8229600"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4768096"/>
            <a:ext cx="2895600" cy="27389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mn-lt"/>
          <a:ea typeface="+mn-ea"/>
          <a:cs typeface="+mn-cs"/>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871228" y="1869999"/>
            <a:ext cx="5239498" cy="1102712"/>
          </a:xfrm>
          <a:noFill/>
          <a:ln>
            <a:noFill/>
          </a:ln>
        </p:spPr>
        <p:style>
          <a:lnRef idx="2">
            <a:schemeClr val="accent1"/>
          </a:lnRef>
          <a:fillRef idx="1">
            <a:schemeClr val="lt1"/>
          </a:fillRef>
          <a:effectRef idx="0">
            <a:schemeClr val="accent1"/>
          </a:effectRef>
          <a:fontRef idx="minor">
            <a:schemeClr val="dk1"/>
          </a:fontRef>
        </p:style>
        <p:txBody>
          <a:bodyPr>
            <a:noAutofit/>
          </a:bodyPr>
          <a:lstStyle/>
          <a:p>
            <a:r>
              <a:rPr lang="zh-CN" altLang="en-US" sz="3600" dirty="0" smtClean="0">
                <a:solidFill>
                  <a:schemeClr val="bg1"/>
                </a:solidFill>
                <a:latin typeface="方正粗黑宋简体" panose="02000000000000000000" pitchFamily="2" charset="-122"/>
                <a:ea typeface="方正粗黑宋简体" panose="02000000000000000000" pitchFamily="2" charset="-122"/>
              </a:rPr>
              <a:t>说明文阅读专项训练</a:t>
            </a:r>
            <a:br>
              <a:rPr lang="en-US" altLang="zh-CN" sz="3600" dirty="0" smtClean="0">
                <a:solidFill>
                  <a:schemeClr val="bg1"/>
                </a:solidFill>
                <a:latin typeface="方正粗黑宋简体" panose="02000000000000000000" pitchFamily="2" charset="-122"/>
                <a:ea typeface="方正粗黑宋简体" panose="02000000000000000000" pitchFamily="2" charset="-122"/>
              </a:rPr>
            </a:br>
            <a:r>
              <a:rPr lang="en-US" altLang="zh-CN" sz="3600" dirty="0" smtClean="0">
                <a:solidFill>
                  <a:schemeClr val="bg1"/>
                </a:solidFill>
                <a:latin typeface="Comic Sans MS" panose="030F0702030302020204" pitchFamily="66" charset="0"/>
                <a:ea typeface="方正粗黑宋简体" panose="02000000000000000000" pitchFamily="2" charset="-122"/>
              </a:rPr>
              <a:t>(The second period</a:t>
            </a:r>
            <a:r>
              <a:rPr lang="zh-CN" altLang="en-US" sz="3600" dirty="0" smtClean="0">
                <a:solidFill>
                  <a:schemeClr val="bg1"/>
                </a:solidFill>
                <a:latin typeface="Comic Sans MS" panose="030F0702030302020204" pitchFamily="66" charset="0"/>
                <a:ea typeface="方正粗黑宋简体" panose="02000000000000000000" pitchFamily="2" charset="-122"/>
              </a:rPr>
              <a:t>）</a:t>
            </a:r>
            <a:endParaRPr lang="zh-CN" altLang="en-US" sz="3600" dirty="0">
              <a:solidFill>
                <a:schemeClr val="bg1"/>
              </a:solidFill>
              <a:latin typeface="Comic Sans MS" panose="030F0702030302020204" pitchFamily="66" charset="0"/>
              <a:ea typeface="方正粗黑宋简体" panose="02000000000000000000" pitchFamily="2" charset="-122"/>
            </a:endParaRPr>
          </a:p>
        </p:txBody>
      </p:sp>
      <p:sp>
        <p:nvSpPr>
          <p:cNvPr id="3" name="副标题 2"/>
          <p:cNvSpPr>
            <a:spLocks noGrp="1"/>
          </p:cNvSpPr>
          <p:nvPr>
            <p:ph type="subTitle" idx="1"/>
          </p:nvPr>
        </p:nvSpPr>
        <p:spPr>
          <a:xfrm>
            <a:off x="1979259" y="3544478"/>
            <a:ext cx="4801440" cy="1314680"/>
          </a:xfrm>
        </p:spPr>
        <p:txBody>
          <a:bodyPr/>
          <a:lstStyle/>
          <a:p>
            <a:r>
              <a:rPr lang="zh-CN" altLang="en-US" dirty="0" smtClean="0">
                <a:solidFill>
                  <a:schemeClr val="bg1"/>
                </a:solidFill>
                <a:latin typeface="楷体" panose="02010609060101010101" pitchFamily="49" charset="-122"/>
                <a:ea typeface="楷体" panose="02010609060101010101" pitchFamily="49" charset="-122"/>
              </a:rPr>
              <a:t>铜陵市第一中学 洪增芳</a:t>
            </a:r>
            <a:endParaRPr lang="en-US" altLang="zh-CN" dirty="0" smtClean="0">
              <a:solidFill>
                <a:schemeClr val="bg1"/>
              </a:solidFill>
              <a:latin typeface="楷体" panose="02010609060101010101" pitchFamily="49" charset="-122"/>
              <a:ea typeface="楷体" panose="02010609060101010101" pitchFamily="49" charset="-122"/>
            </a:endParaRPr>
          </a:p>
          <a:p>
            <a:endParaRPr lang="zh-CN" altLang="en-US" dirty="0">
              <a:solidFill>
                <a:srgbClr val="0070C0"/>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1439104" y="627644"/>
            <a:ext cx="6157761" cy="460375"/>
          </a:xfrm>
          <a:prstGeom prst="rect">
            <a:avLst/>
          </a:prstGeom>
          <a:noFill/>
        </p:spPr>
        <p:txBody>
          <a:bodyPr wrap="square" rtlCol="0">
            <a:spAutoFit/>
          </a:bodyPr>
          <a:lstStyle/>
          <a:p>
            <a:r>
              <a:rPr lang="zh-CN" altLang="en-US" sz="2400" b="1" dirty="0" smtClean="0">
                <a:solidFill>
                  <a:schemeClr val="bg1"/>
                </a:solidFill>
                <a:latin typeface="Arial Black" panose="020B0A04020102020204" pitchFamily="34" charset="0"/>
              </a:rPr>
              <a:t>铜陵市新型冠状病毒疫情防控期间名师课堂</a:t>
            </a:r>
            <a:endParaRPr lang="zh-CN" altLang="en-US" sz="2400" b="1" dirty="0">
              <a:solidFill>
                <a:schemeClr val="bg1"/>
              </a:solidFill>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85089" y="249536"/>
            <a:ext cx="1944556" cy="432124"/>
          </a:xfrm>
        </p:spPr>
        <p:style>
          <a:lnRef idx="0">
            <a:schemeClr val="accent4"/>
          </a:lnRef>
          <a:fillRef idx="3">
            <a:schemeClr val="accent4"/>
          </a:fillRef>
          <a:effectRef idx="3">
            <a:schemeClr val="accent4"/>
          </a:effectRef>
          <a:fontRef idx="minor">
            <a:schemeClr val="lt1"/>
          </a:fontRef>
        </p:style>
        <p:txBody>
          <a:bodyPr>
            <a:normAutofit/>
          </a:bodyPr>
          <a:lstStyle/>
          <a:p>
            <a:pPr algn="l"/>
            <a:r>
              <a:rPr lang="en-US" altLang="zh-CN" sz="1875" dirty="0" smtClean="0"/>
              <a:t>Exercise</a:t>
            </a:r>
            <a:r>
              <a:rPr lang="zh-CN" altLang="en-US" sz="1875" dirty="0" smtClean="0"/>
              <a:t> </a:t>
            </a:r>
            <a:r>
              <a:rPr lang="en-US" altLang="zh-CN" sz="1875" dirty="0" smtClean="0"/>
              <a:t>10</a:t>
            </a:r>
            <a:endParaRPr lang="zh-CN" altLang="en-US" sz="1875" dirty="0"/>
          </a:p>
        </p:txBody>
      </p:sp>
      <p:sp>
        <p:nvSpPr>
          <p:cNvPr id="4" name="TextBox 3"/>
          <p:cNvSpPr txBox="1"/>
          <p:nvPr/>
        </p:nvSpPr>
        <p:spPr>
          <a:xfrm>
            <a:off x="1439104" y="897721"/>
            <a:ext cx="5671622" cy="1753235"/>
          </a:xfrm>
          <a:prstGeom prst="rect">
            <a:avLst/>
          </a:prstGeom>
          <a:noFill/>
        </p:spPr>
        <p:txBody>
          <a:bodyPr wrap="square" rtlCol="0">
            <a:spAutoFit/>
          </a:bodyPr>
          <a:lstStyle/>
          <a:p>
            <a:pPr algn="just"/>
            <a:r>
              <a:rPr lang="en-US" altLang="zh-CN" b="1" dirty="0" smtClean="0"/>
              <a:t>Lego reportedly releases around a million tons of carbon dioxide each year, with about 75% coming from raw materials that go into factories. The company has invested more than </a:t>
            </a:r>
            <a:r>
              <a:rPr lang="zh-CN" altLang="en-US" b="1" dirty="0" smtClean="0"/>
              <a:t>￡</a:t>
            </a:r>
            <a:r>
              <a:rPr lang="en-US" altLang="zh-CN" b="1" dirty="0" smtClean="0"/>
              <a:t>100,000,000 and hired 100 people to research non-plastic alternatives. It is aiming to keep all of its packaging out of landfill by 2025.</a:t>
            </a:r>
            <a:endParaRPr lang="zh-CN" altLang="en-US" b="1" dirty="0"/>
          </a:p>
        </p:txBody>
      </p:sp>
      <p:sp>
        <p:nvSpPr>
          <p:cNvPr id="5" name="TextBox 4"/>
          <p:cNvSpPr txBox="1"/>
          <p:nvPr/>
        </p:nvSpPr>
        <p:spPr>
          <a:xfrm>
            <a:off x="1331073" y="2842277"/>
            <a:ext cx="6427838" cy="13379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50000"/>
              </a:lnSpc>
            </a:pPr>
            <a:r>
              <a:rPr lang="en-US" altLang="zh-CN" dirty="0" smtClean="0">
                <a:latin typeface="Times New Roman" panose="02020603050405020304" pitchFamily="18" charset="0"/>
                <a:cs typeface="Times New Roman" panose="02020603050405020304" pitchFamily="18" charset="0"/>
              </a:rPr>
              <a:t>What is Lego’s attitude towards developing non-plastic alternatives?</a:t>
            </a:r>
            <a:endParaRPr lang="en-US"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 A. Defensive		B. Determined</a:t>
            </a:r>
            <a:endParaRPr lang="en-US"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C. Disapproving		D. Doubtful</a:t>
            </a:r>
            <a:endParaRPr lang="zh-CN" altLang="en-US"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572000" y="195520"/>
            <a:ext cx="2674612" cy="715645"/>
          </a:xfrm>
          <a:prstGeom prst="rect">
            <a:avLst/>
          </a:prstGeom>
          <a:noFill/>
        </p:spPr>
        <p:txBody>
          <a:bodyPr>
            <a:spAutoFit/>
          </a:bodyPr>
          <a:lstStyle/>
          <a:p>
            <a:pPr fontAlgn="auto">
              <a:spcBef>
                <a:spcPts val="0"/>
              </a:spcBef>
              <a:spcAft>
                <a:spcPts val="0"/>
              </a:spcAft>
              <a:defRPr/>
            </a:pPr>
            <a:r>
              <a:rPr lang="zh-CN" altLang="en-US" sz="2025" b="1" dirty="0">
                <a:solidFill>
                  <a:srgbClr val="FF0000"/>
                </a:solidFill>
                <a:latin typeface="+mn-lt"/>
                <a:ea typeface="+mn-ea"/>
              </a:rPr>
              <a:t>推测观点态度</a:t>
            </a:r>
            <a:endParaRPr lang="en-US" altLang="zh-CN" sz="2025" b="1" dirty="0">
              <a:solidFill>
                <a:srgbClr val="FF0000"/>
              </a:solidFill>
              <a:latin typeface="+mn-lt"/>
              <a:ea typeface="+mn-ea"/>
            </a:endParaRPr>
          </a:p>
          <a:p>
            <a:pPr fontAlgn="auto">
              <a:spcBef>
                <a:spcPts val="0"/>
              </a:spcBef>
              <a:spcAft>
                <a:spcPts val="0"/>
              </a:spcAft>
              <a:defRPr/>
            </a:pPr>
            <a:endParaRPr lang="zh-CN" altLang="en-US" sz="2025" b="1" dirty="0">
              <a:solidFill>
                <a:schemeClr val="accent2">
                  <a:lumMod val="75000"/>
                </a:schemeClr>
              </a:solidFill>
              <a:latin typeface="+mn-lt"/>
              <a:ea typeface="+mn-ea"/>
            </a:endParaRPr>
          </a:p>
        </p:txBody>
      </p:sp>
      <p:cxnSp>
        <p:nvCxnSpPr>
          <p:cNvPr id="7" name="直接连接符 6"/>
          <p:cNvCxnSpPr/>
          <p:nvPr/>
        </p:nvCxnSpPr>
        <p:spPr>
          <a:xfrm>
            <a:off x="4680031" y="1761968"/>
            <a:ext cx="2322664"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0" name="直接连接符 9"/>
          <p:cNvCxnSpPr/>
          <p:nvPr/>
        </p:nvCxnSpPr>
        <p:spPr>
          <a:xfrm>
            <a:off x="1655166" y="2032045"/>
            <a:ext cx="5347529"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7" name="心形 16"/>
          <p:cNvSpPr/>
          <p:nvPr/>
        </p:nvSpPr>
        <p:spPr>
          <a:xfrm>
            <a:off x="4085861" y="3382432"/>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cxnSp>
        <p:nvCxnSpPr>
          <p:cNvPr id="12" name="直接连接符 11"/>
          <p:cNvCxnSpPr/>
          <p:nvPr/>
        </p:nvCxnSpPr>
        <p:spPr>
          <a:xfrm>
            <a:off x="1493119" y="2302123"/>
            <a:ext cx="5563591"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4" name="直接连接符 13"/>
          <p:cNvCxnSpPr/>
          <p:nvPr/>
        </p:nvCxnSpPr>
        <p:spPr>
          <a:xfrm>
            <a:off x="1708384" y="2572200"/>
            <a:ext cx="3511004"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1" presetClass="entr" presetSubtype="0" fill="hold" grpId="0" nodeType="clickEffect">
                                  <p:stCondLst>
                                    <p:cond delay="0"/>
                                  </p:stCondLst>
                                  <p:childTnLst>
                                    <p:set>
                                      <p:cBhvr>
                                        <p:cTn id="36" dur="1000">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3"/>
          <p:cNvSpPr txBox="1">
            <a:spLocks noChangeArrowheads="1"/>
          </p:cNvSpPr>
          <p:nvPr/>
        </p:nvSpPr>
        <p:spPr bwMode="auto">
          <a:xfrm>
            <a:off x="2343952" y="357251"/>
            <a:ext cx="3835674" cy="472440"/>
          </a:xfrm>
          <a:prstGeom prst="rect">
            <a:avLst/>
          </a:prstGeom>
          <a:noFill/>
          <a:ln w="9525">
            <a:noFill/>
            <a:miter lim="800000"/>
          </a:ln>
        </p:spPr>
        <p:txBody>
          <a:bodyPr>
            <a:spAutoFit/>
          </a:bodyPr>
          <a:lstStyle/>
          <a:p>
            <a:r>
              <a:rPr lang="zh-CN" altLang="en-US" sz="2475" b="1">
                <a:solidFill>
                  <a:srgbClr val="FF0000"/>
                </a:solidFill>
                <a:latin typeface="Candara" panose="020E0502030303020204" pitchFamily="34" charset="0"/>
                <a:ea typeface="华文楷体" pitchFamily="2" charset="-122"/>
              </a:rPr>
              <a:t>牢记</a:t>
            </a:r>
            <a:r>
              <a:rPr lang="zh-CN" altLang="en-US" sz="2100" b="1">
                <a:solidFill>
                  <a:srgbClr val="002060"/>
                </a:solidFill>
                <a:latin typeface="Candara" panose="020E0502030303020204" pitchFamily="34" charset="0"/>
                <a:ea typeface="华文楷体" pitchFamily="2" charset="-122"/>
              </a:rPr>
              <a:t>有关作者情感态度的词语：</a:t>
            </a:r>
            <a:endParaRPr lang="zh-CN" altLang="en-US" sz="2100" b="1">
              <a:solidFill>
                <a:srgbClr val="002060"/>
              </a:solidFill>
              <a:latin typeface="Candara" panose="020E0502030303020204" pitchFamily="34" charset="0"/>
              <a:ea typeface="华文楷体" pitchFamily="2" charset="-122"/>
            </a:endParaRPr>
          </a:p>
        </p:txBody>
      </p:sp>
      <p:sp>
        <p:nvSpPr>
          <p:cNvPr id="5" name="TextBox 4"/>
          <p:cNvSpPr txBox="1"/>
          <p:nvPr/>
        </p:nvSpPr>
        <p:spPr>
          <a:xfrm>
            <a:off x="1624689" y="1000301"/>
            <a:ext cx="5702099" cy="3784600"/>
          </a:xfrm>
          <a:prstGeom prst="rect">
            <a:avLst/>
          </a:prstGeom>
          <a:noFill/>
          <a:ln>
            <a:solidFill>
              <a:srgbClr val="FF0000"/>
            </a:solidFill>
          </a:ln>
        </p:spPr>
        <p:txBody>
          <a:bodyPr wrap="square">
            <a:spAutoFit/>
          </a:bodyPr>
          <a:lstStyle/>
          <a:p>
            <a:pPr fontAlgn="auto">
              <a:lnSpc>
                <a:spcPts val="3200"/>
              </a:lnSpc>
              <a:spcBef>
                <a:spcPts val="0"/>
              </a:spcBef>
              <a:spcAft>
                <a:spcPts val="0"/>
              </a:spcAft>
              <a:defRPr/>
            </a:pPr>
            <a:r>
              <a:rPr lang="zh-CN" altLang="en-US" b="1" dirty="0">
                <a:solidFill>
                  <a:srgbClr val="C00000"/>
                </a:solidFill>
                <a:latin typeface="Times New Roman" panose="02020603050405020304" pitchFamily="18" charset="0"/>
              </a:rPr>
              <a:t>①表示支持或肯定：</a:t>
            </a:r>
            <a:endParaRPr lang="en-US" altLang="zh-CN" b="1" dirty="0">
              <a:solidFill>
                <a:srgbClr val="C00000"/>
              </a:solidFill>
              <a:latin typeface="Times New Roman" panose="02020603050405020304" pitchFamily="18" charset="0"/>
            </a:endParaRPr>
          </a:p>
          <a:p>
            <a:pPr fontAlgn="auto">
              <a:lnSpc>
                <a:spcPts val="3200"/>
              </a:lnSpc>
              <a:spcBef>
                <a:spcPts val="0"/>
              </a:spcBef>
              <a:spcAft>
                <a:spcPts val="0"/>
              </a:spcAft>
              <a:defRPr/>
            </a:pPr>
            <a:r>
              <a:rPr lang="en-US" altLang="zh-CN" b="1" dirty="0">
                <a:solidFill>
                  <a:srgbClr val="C00000"/>
                </a:solidFill>
                <a:latin typeface="Times New Roman" panose="02020603050405020304" pitchFamily="18" charset="0"/>
              </a:rPr>
              <a:t>     positive, supportive, optimistic, </a:t>
            </a:r>
            <a:r>
              <a:rPr lang="en-US" altLang="zh-CN" b="1" dirty="0" smtClean="0">
                <a:solidFill>
                  <a:srgbClr val="C00000"/>
                </a:solidFill>
                <a:latin typeface="Times New Roman" panose="02020603050405020304" pitchFamily="18" charset="0"/>
              </a:rPr>
              <a:t>enthusiastic</a:t>
            </a:r>
            <a:r>
              <a:rPr lang="en-US" altLang="zh-CN" b="1" dirty="0">
                <a:solidFill>
                  <a:srgbClr val="C00000"/>
                </a:solidFill>
                <a:latin typeface="Times New Roman" panose="02020603050405020304" pitchFamily="18" charset="0"/>
              </a:rPr>
              <a:t>, pleasant, favorable, approving</a:t>
            </a:r>
            <a:endParaRPr lang="en-US" altLang="zh-CN" b="1" dirty="0">
              <a:solidFill>
                <a:srgbClr val="FF0000"/>
              </a:solidFill>
              <a:latin typeface="Times New Roman" panose="02020603050405020304" pitchFamily="18" charset="0"/>
            </a:endParaRPr>
          </a:p>
          <a:p>
            <a:pPr fontAlgn="auto">
              <a:lnSpc>
                <a:spcPts val="3200"/>
              </a:lnSpc>
              <a:spcBef>
                <a:spcPts val="0"/>
              </a:spcBef>
              <a:spcAft>
                <a:spcPts val="0"/>
              </a:spcAft>
              <a:defRPr/>
            </a:pPr>
            <a:r>
              <a:rPr lang="en-US" altLang="zh-CN" b="1" dirty="0">
                <a:solidFill>
                  <a:srgbClr val="008000"/>
                </a:solidFill>
                <a:latin typeface="Times New Roman" panose="02020603050405020304" pitchFamily="18" charset="0"/>
              </a:rPr>
              <a:t>②</a:t>
            </a:r>
            <a:r>
              <a:rPr lang="zh-CN" altLang="en-US" b="1" dirty="0">
                <a:solidFill>
                  <a:srgbClr val="008000"/>
                </a:solidFill>
                <a:latin typeface="Times New Roman" panose="02020603050405020304" pitchFamily="18" charset="0"/>
              </a:rPr>
              <a:t>表示中立：</a:t>
            </a:r>
            <a:endParaRPr lang="en-US" altLang="zh-CN" b="1" dirty="0">
              <a:solidFill>
                <a:srgbClr val="008000"/>
              </a:solidFill>
              <a:latin typeface="Times New Roman" panose="02020603050405020304" pitchFamily="18" charset="0"/>
            </a:endParaRPr>
          </a:p>
          <a:p>
            <a:pPr fontAlgn="auto">
              <a:lnSpc>
                <a:spcPts val="3200"/>
              </a:lnSpc>
              <a:spcBef>
                <a:spcPts val="0"/>
              </a:spcBef>
              <a:spcAft>
                <a:spcPts val="0"/>
              </a:spcAft>
              <a:defRPr/>
            </a:pPr>
            <a:r>
              <a:rPr lang="en-US" altLang="zh-CN" b="1" dirty="0">
                <a:solidFill>
                  <a:srgbClr val="008000"/>
                </a:solidFill>
                <a:latin typeface="Times New Roman" panose="02020603050405020304" pitchFamily="18" charset="0"/>
              </a:rPr>
              <a:t>     </a:t>
            </a:r>
            <a:r>
              <a:rPr lang="en-US" altLang="zh-CN" b="1" dirty="0" smtClean="0">
                <a:solidFill>
                  <a:srgbClr val="008000"/>
                </a:solidFill>
                <a:latin typeface="Times New Roman" panose="02020603050405020304" pitchFamily="18" charset="0"/>
              </a:rPr>
              <a:t>indifferent, </a:t>
            </a:r>
            <a:r>
              <a:rPr lang="en-US" altLang="zh-CN" b="1" dirty="0">
                <a:solidFill>
                  <a:srgbClr val="008000"/>
                </a:solidFill>
                <a:latin typeface="Times New Roman" panose="02020603050405020304" pitchFamily="18" charset="0"/>
              </a:rPr>
              <a:t>uninterested, </a:t>
            </a:r>
            <a:r>
              <a:rPr lang="en-US" altLang="zh-CN" b="1" dirty="0" smtClean="0">
                <a:solidFill>
                  <a:srgbClr val="008000"/>
                </a:solidFill>
                <a:latin typeface="Times New Roman" panose="02020603050405020304" pitchFamily="18" charset="0"/>
              </a:rPr>
              <a:t>objective, </a:t>
            </a:r>
            <a:r>
              <a:rPr lang="en-US" altLang="zh-CN" b="1" dirty="0">
                <a:solidFill>
                  <a:srgbClr val="008000"/>
                </a:solidFill>
                <a:latin typeface="Times New Roman" panose="02020603050405020304" pitchFamily="18" charset="0"/>
              </a:rPr>
              <a:t>neutral</a:t>
            </a:r>
            <a:r>
              <a:rPr lang="zh-CN" altLang="en-US" b="1" dirty="0">
                <a:solidFill>
                  <a:srgbClr val="008000"/>
                </a:solidFill>
                <a:latin typeface="Times New Roman" panose="02020603050405020304" pitchFamily="18" charset="0"/>
              </a:rPr>
              <a:t>中立的</a:t>
            </a:r>
            <a:r>
              <a:rPr lang="en-US" altLang="zh-CN" b="1" dirty="0">
                <a:solidFill>
                  <a:srgbClr val="008000"/>
                </a:solidFill>
                <a:latin typeface="Times New Roman" panose="02020603050405020304" pitchFamily="18" charset="0"/>
              </a:rPr>
              <a:t>, not mentioned</a:t>
            </a:r>
            <a:r>
              <a:rPr lang="zh-CN" altLang="en-US" b="1" dirty="0">
                <a:solidFill>
                  <a:srgbClr val="008000"/>
                </a:solidFill>
                <a:latin typeface="Times New Roman" panose="02020603050405020304" pitchFamily="18" charset="0"/>
              </a:rPr>
              <a:t>未提及</a:t>
            </a:r>
            <a:r>
              <a:rPr lang="zh-CN" altLang="en-US" b="1" dirty="0" smtClean="0">
                <a:solidFill>
                  <a:srgbClr val="008000"/>
                </a:solidFill>
                <a:latin typeface="Times New Roman" panose="02020603050405020304" pitchFamily="18" charset="0"/>
              </a:rPr>
              <a:t>的</a:t>
            </a:r>
            <a:r>
              <a:rPr lang="en-US" altLang="zh-CN" b="1" dirty="0" smtClean="0">
                <a:solidFill>
                  <a:srgbClr val="008000"/>
                </a:solidFill>
                <a:latin typeface="Times New Roman" panose="02020603050405020304" pitchFamily="18" charset="0"/>
              </a:rPr>
              <a:t>,casual </a:t>
            </a:r>
            <a:r>
              <a:rPr lang="zh-CN" altLang="en-US" b="1" dirty="0" smtClean="0">
                <a:solidFill>
                  <a:srgbClr val="008000"/>
                </a:solidFill>
                <a:latin typeface="Times New Roman" panose="02020603050405020304" pitchFamily="18" charset="0"/>
              </a:rPr>
              <a:t>无所谓的</a:t>
            </a:r>
            <a:endParaRPr lang="en-US" altLang="zh-CN" b="1" dirty="0">
              <a:solidFill>
                <a:srgbClr val="002060"/>
              </a:solidFill>
              <a:latin typeface="Times New Roman" panose="02020603050405020304" pitchFamily="18" charset="0"/>
            </a:endParaRPr>
          </a:p>
          <a:p>
            <a:pPr fontAlgn="auto">
              <a:lnSpc>
                <a:spcPts val="3200"/>
              </a:lnSpc>
              <a:spcBef>
                <a:spcPts val="0"/>
              </a:spcBef>
              <a:spcAft>
                <a:spcPts val="0"/>
              </a:spcAft>
              <a:defRPr/>
            </a:pPr>
            <a:r>
              <a:rPr lang="zh-CN" altLang="zh-CN" b="1" dirty="0">
                <a:solidFill>
                  <a:srgbClr val="002060"/>
                </a:solidFill>
                <a:latin typeface="Times New Roman" panose="02020603050405020304" pitchFamily="18" charset="0"/>
              </a:rPr>
              <a:t>③</a:t>
            </a:r>
            <a:r>
              <a:rPr lang="zh-CN" altLang="en-US" b="1" dirty="0">
                <a:solidFill>
                  <a:srgbClr val="002060"/>
                </a:solidFill>
                <a:latin typeface="Times New Roman" panose="02020603050405020304" pitchFamily="18" charset="0"/>
              </a:rPr>
              <a:t>表示反对：</a:t>
            </a:r>
            <a:endParaRPr lang="en-US" altLang="zh-CN" b="1" dirty="0">
              <a:solidFill>
                <a:srgbClr val="002060"/>
              </a:solidFill>
              <a:latin typeface="Times New Roman" panose="02020603050405020304" pitchFamily="18" charset="0"/>
            </a:endParaRPr>
          </a:p>
          <a:p>
            <a:pPr fontAlgn="auto">
              <a:lnSpc>
                <a:spcPts val="3200"/>
              </a:lnSpc>
              <a:spcBef>
                <a:spcPts val="0"/>
              </a:spcBef>
              <a:spcAft>
                <a:spcPts val="0"/>
              </a:spcAft>
              <a:defRPr/>
            </a:pPr>
            <a:r>
              <a:rPr lang="en-US" altLang="zh-CN" b="1" dirty="0">
                <a:solidFill>
                  <a:srgbClr val="002060"/>
                </a:solidFill>
                <a:latin typeface="Times New Roman" panose="02020603050405020304" pitchFamily="18" charset="0"/>
              </a:rPr>
              <a:t>     disgusted </a:t>
            </a:r>
            <a:r>
              <a:rPr lang="zh-CN" altLang="en-US" b="1" dirty="0">
                <a:solidFill>
                  <a:srgbClr val="002060"/>
                </a:solidFill>
                <a:latin typeface="Times New Roman" panose="02020603050405020304" pitchFamily="18" charset="0"/>
              </a:rPr>
              <a:t>厌恶的</a:t>
            </a:r>
            <a:r>
              <a:rPr lang="en-US" altLang="zh-CN" b="1" dirty="0">
                <a:solidFill>
                  <a:srgbClr val="002060"/>
                </a:solidFill>
                <a:latin typeface="Times New Roman" panose="02020603050405020304" pitchFamily="18" charset="0"/>
              </a:rPr>
              <a:t>, critical</a:t>
            </a:r>
            <a:r>
              <a:rPr lang="zh-CN" altLang="en-US" b="1" dirty="0">
                <a:solidFill>
                  <a:srgbClr val="002060"/>
                </a:solidFill>
                <a:latin typeface="Times New Roman" panose="02020603050405020304" pitchFamily="18" charset="0"/>
              </a:rPr>
              <a:t>批评的</a:t>
            </a:r>
            <a:r>
              <a:rPr lang="en-US" altLang="zh-CN" b="1" dirty="0">
                <a:solidFill>
                  <a:srgbClr val="002060"/>
                </a:solidFill>
                <a:latin typeface="Times New Roman" panose="02020603050405020304" pitchFamily="18" charset="0"/>
              </a:rPr>
              <a:t>, skeptical</a:t>
            </a:r>
            <a:r>
              <a:rPr lang="zh-CN" altLang="en-US" b="1" dirty="0">
                <a:solidFill>
                  <a:srgbClr val="002060"/>
                </a:solidFill>
                <a:latin typeface="Times New Roman" panose="02020603050405020304" pitchFamily="18" charset="0"/>
              </a:rPr>
              <a:t>怀疑的</a:t>
            </a:r>
            <a:r>
              <a:rPr lang="en-US" altLang="zh-CN" b="1" dirty="0">
                <a:solidFill>
                  <a:srgbClr val="002060"/>
                </a:solidFill>
                <a:latin typeface="Times New Roman" panose="02020603050405020304" pitchFamily="18" charset="0"/>
              </a:rPr>
              <a:t>, negative, disappointed, disapproving</a:t>
            </a:r>
            <a:r>
              <a:rPr lang="zh-CN" altLang="en-US" b="1" dirty="0">
                <a:solidFill>
                  <a:srgbClr val="002060"/>
                </a:solidFill>
                <a:latin typeface="Times New Roman" panose="02020603050405020304" pitchFamily="18" charset="0"/>
              </a:rPr>
              <a:t>不赞成的</a:t>
            </a:r>
            <a:endParaRPr lang="zh-CN" altLang="en-US" b="1" dirty="0">
              <a:solidFill>
                <a:srgbClr val="002060"/>
              </a:solidFill>
              <a:latin typeface="Times New Roman" panose="02020603050405020304" pitchFamily="18" charset="0"/>
              <a:ea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77058" y="249536"/>
            <a:ext cx="3132896" cy="540154"/>
          </a:xfrm>
        </p:spPr>
        <p:style>
          <a:lnRef idx="0">
            <a:schemeClr val="accent4"/>
          </a:lnRef>
          <a:fillRef idx="3">
            <a:schemeClr val="accent4"/>
          </a:fillRef>
          <a:effectRef idx="3">
            <a:schemeClr val="accent4"/>
          </a:effectRef>
          <a:fontRef idx="minor">
            <a:schemeClr val="lt1"/>
          </a:fontRef>
        </p:style>
        <p:txBody>
          <a:bodyPr>
            <a:normAutofit fontScale="90000"/>
          </a:bodyPr>
          <a:lstStyle/>
          <a:p>
            <a:br>
              <a:rPr lang="en-US" altLang="zh-CN" sz="2100" dirty="0" smtClean="0"/>
            </a:br>
            <a:r>
              <a:rPr lang="en-US" altLang="zh-CN" sz="2100" dirty="0" smtClean="0"/>
              <a:t>Exercise</a:t>
            </a:r>
            <a:r>
              <a:rPr lang="zh-CN" altLang="en-US" sz="2100" dirty="0" smtClean="0"/>
              <a:t> </a:t>
            </a:r>
            <a:r>
              <a:rPr lang="en-US" altLang="zh-CN" sz="2100" dirty="0" smtClean="0"/>
              <a:t>11 </a:t>
            </a:r>
            <a:r>
              <a:rPr lang="en-US" altLang="zh-CN" sz="2100" dirty="0" smtClean="0">
                <a:latin typeface="+mj-ea"/>
              </a:rPr>
              <a:t>(</a:t>
            </a:r>
            <a:r>
              <a:rPr lang="en-US" altLang="zh-CN" sz="2100" dirty="0" smtClean="0"/>
              <a:t>2017 </a:t>
            </a:r>
            <a:r>
              <a:rPr lang="zh-CN" altLang="zh-CN" sz="2100" dirty="0" smtClean="0"/>
              <a:t>卷Ⅱ </a:t>
            </a:r>
            <a:r>
              <a:rPr lang="zh-CN" altLang="en-US" sz="2100" dirty="0" smtClean="0"/>
              <a:t>）</a:t>
            </a:r>
            <a:br>
              <a:rPr lang="zh-CN" altLang="en-US" sz="2100" dirty="0" smtClean="0"/>
            </a:br>
            <a:endParaRPr lang="zh-CN" altLang="en-US" sz="2100" dirty="0"/>
          </a:p>
        </p:txBody>
      </p:sp>
      <p:sp>
        <p:nvSpPr>
          <p:cNvPr id="4" name="TextBox 3"/>
          <p:cNvSpPr txBox="1"/>
          <p:nvPr/>
        </p:nvSpPr>
        <p:spPr>
          <a:xfrm>
            <a:off x="1979259" y="1113783"/>
            <a:ext cx="4861390" cy="1198880"/>
          </a:xfrm>
          <a:prstGeom prst="rect">
            <a:avLst/>
          </a:prstGeom>
          <a:noFill/>
        </p:spPr>
        <p:txBody>
          <a:bodyPr wrap="square" rtlCol="0">
            <a:spAutoFit/>
          </a:bodyPr>
          <a:lstStyle/>
          <a:p>
            <a:r>
              <a:rPr lang="en-US" altLang="zh-CN" b="1" dirty="0" smtClean="0">
                <a:solidFill>
                  <a:srgbClr val="0070C0"/>
                </a:solidFill>
              </a:rPr>
              <a:t>Charles Darwin, over 150 years ago, imagined a world far busier, noisier and more intimate</a:t>
            </a:r>
            <a:r>
              <a:rPr lang="zh-CN" altLang="en-US" b="1" dirty="0" smtClean="0">
                <a:solidFill>
                  <a:srgbClr val="0070C0"/>
                </a:solidFill>
              </a:rPr>
              <a:t>（亲密的）</a:t>
            </a:r>
            <a:r>
              <a:rPr lang="en-US" altLang="zh-CN" b="1" dirty="0" smtClean="0">
                <a:solidFill>
                  <a:srgbClr val="0070C0"/>
                </a:solidFill>
              </a:rPr>
              <a:t>than the world we can see and hear. Our senses are weak. There is a whole lot going on.</a:t>
            </a:r>
            <a:endParaRPr lang="zh-CN" altLang="en-US" b="1" dirty="0">
              <a:solidFill>
                <a:srgbClr val="0070C0"/>
              </a:solidFill>
            </a:endParaRPr>
          </a:p>
        </p:txBody>
      </p:sp>
      <p:sp>
        <p:nvSpPr>
          <p:cNvPr id="5" name="TextBox 4"/>
          <p:cNvSpPr txBox="1"/>
          <p:nvPr/>
        </p:nvSpPr>
        <p:spPr>
          <a:xfrm>
            <a:off x="2141305" y="2410154"/>
            <a:ext cx="5563591" cy="1938020"/>
          </a:xfrm>
          <a:prstGeom prst="rect">
            <a:avLst/>
          </a:prstGeom>
          <a:noFill/>
        </p:spPr>
        <p:txBody>
          <a:bodyPr wrap="square" rtlCol="0">
            <a:spAutoFit/>
          </a:bodyPr>
          <a:lstStyle/>
          <a:p>
            <a:pPr marL="342900" indent="-342900"/>
            <a:r>
              <a:rPr lang="en-US" altLang="zh-CN" sz="1500" b="1" dirty="0" smtClean="0">
                <a:latin typeface="Times New Roman" panose="02020603050405020304" pitchFamily="18" charset="0"/>
                <a:cs typeface="Times New Roman" panose="02020603050405020304" pitchFamily="18" charset="0"/>
              </a:rPr>
              <a:t>What can we infer from the last paragraph?</a:t>
            </a:r>
            <a:endParaRPr lang="en-US" altLang="zh-CN" sz="1500" b="1" dirty="0" smtClean="0">
              <a:latin typeface="Times New Roman" panose="02020603050405020304" pitchFamily="18" charset="0"/>
              <a:cs typeface="Times New Roman" panose="02020603050405020304" pitchFamily="18" charset="0"/>
            </a:endParaRPr>
          </a:p>
          <a:p>
            <a:pPr marL="342900" indent="-342900"/>
            <a:endParaRPr lang="en-US" altLang="zh-CN" sz="1500" b="1" dirty="0" smtClean="0">
              <a:latin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The world is changing faster than ever.</a:t>
            </a:r>
            <a:endParaRPr lang="en-US" altLang="zh-CN" sz="1500" dirty="0" smtClean="0">
              <a:latin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People have stronger senses than before.</a:t>
            </a:r>
            <a:endParaRPr lang="en-US" altLang="zh-CN" sz="1500" dirty="0" smtClean="0">
              <a:latin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The world is more complex than it seems.</a:t>
            </a:r>
            <a:endParaRPr lang="en-US" altLang="zh-CN" sz="1500" dirty="0" smtClean="0">
              <a:latin typeface="Times New Roman" panose="02020603050405020304" pitchFamily="18" charset="0"/>
              <a:cs typeface="Times New Roman" panose="02020603050405020304" pitchFamily="18" charset="0"/>
            </a:endParaRPr>
          </a:p>
          <a:p>
            <a:pPr marL="342900" indent="-3429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People in Darwin’s time were more imaginative.</a:t>
            </a:r>
            <a:endParaRPr lang="zh-CN" altLang="en-US" sz="15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5166170" y="357567"/>
            <a:ext cx="2593635" cy="715645"/>
          </a:xfrm>
          <a:prstGeom prst="rect">
            <a:avLst/>
          </a:prstGeom>
          <a:noFill/>
        </p:spPr>
        <p:txBody>
          <a:bodyPr>
            <a:spAutoFit/>
          </a:bodyPr>
          <a:lstStyle/>
          <a:p>
            <a:pPr algn="ctr" fontAlgn="auto">
              <a:spcBef>
                <a:spcPts val="0"/>
              </a:spcBef>
              <a:spcAft>
                <a:spcPts val="0"/>
              </a:spcAft>
              <a:defRPr/>
            </a:pPr>
            <a:r>
              <a:rPr lang="zh-CN" altLang="en-US" sz="2025" b="1" dirty="0">
                <a:solidFill>
                  <a:srgbClr val="FF0000"/>
                </a:solidFill>
                <a:latin typeface="+mn-lt"/>
                <a:ea typeface="+mn-ea"/>
              </a:rPr>
              <a:t>推测深层意义</a:t>
            </a:r>
            <a:endParaRPr lang="en-US" altLang="zh-CN" sz="2025" b="1" dirty="0">
              <a:solidFill>
                <a:srgbClr val="FF0000"/>
              </a:solidFill>
              <a:latin typeface="+mn-lt"/>
              <a:ea typeface="+mn-ea"/>
            </a:endParaRPr>
          </a:p>
          <a:p>
            <a:pPr algn="ctr" fontAlgn="auto">
              <a:spcBef>
                <a:spcPts val="0"/>
              </a:spcBef>
              <a:spcAft>
                <a:spcPts val="0"/>
              </a:spcAft>
              <a:defRPr/>
            </a:pPr>
            <a:endParaRPr lang="zh-CN" altLang="en-US" sz="2025" b="1" dirty="0">
              <a:solidFill>
                <a:schemeClr val="accent2">
                  <a:lumMod val="75000"/>
                </a:schemeClr>
              </a:solidFill>
              <a:latin typeface="+mn-lt"/>
              <a:ea typeface="+mn-ea"/>
            </a:endParaRPr>
          </a:p>
        </p:txBody>
      </p:sp>
      <p:sp>
        <p:nvSpPr>
          <p:cNvPr id="7" name="心形 6"/>
          <p:cNvSpPr/>
          <p:nvPr/>
        </p:nvSpPr>
        <p:spPr>
          <a:xfrm>
            <a:off x="2141305" y="3652509"/>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p:bldP spid="7"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1547135" y="2464169"/>
            <a:ext cx="2538726" cy="216062"/>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7" name="矩形 16"/>
          <p:cNvSpPr/>
          <p:nvPr/>
        </p:nvSpPr>
        <p:spPr>
          <a:xfrm>
            <a:off x="5976402" y="2194092"/>
            <a:ext cx="1512433" cy="162046"/>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4" name="TextBox 3"/>
          <p:cNvSpPr txBox="1"/>
          <p:nvPr/>
        </p:nvSpPr>
        <p:spPr>
          <a:xfrm>
            <a:off x="1493119" y="1005752"/>
            <a:ext cx="5968326" cy="2584450"/>
          </a:xfrm>
          <a:prstGeom prst="rect">
            <a:avLst/>
          </a:prstGeom>
          <a:noFill/>
        </p:spPr>
        <p:txBody>
          <a:bodyPr wrap="square" rtlCol="0">
            <a:spAutoFit/>
          </a:bodyPr>
          <a:lstStyle/>
          <a:p>
            <a:pPr algn="just"/>
            <a:r>
              <a:rPr lang="zh-CN" altLang="zh-CN" dirty="0" smtClean="0">
                <a:latin typeface="Times New Roman" panose="02020603050405020304" pitchFamily="18" charset="0"/>
                <a:cs typeface="Times New Roman" panose="02020603050405020304" pitchFamily="18" charset="0"/>
              </a:rPr>
              <a:t>In 1870, when Dickens died, the world mourned him as its first professional writer and publisher, famous and beloved, who had led an explosion in both the publication of novels and their readership and whose characters — from Oliver Twist to Tiny Tim— were held up as moral touchstones. Today Dickens' greatness is unchallenged. Removing him from the pantheon（名人堂） of English literature would make</a:t>
            </a:r>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about as much sense as the Louvre selling off the </a:t>
            </a:r>
            <a:r>
              <a:rPr lang="zh-CN" altLang="zh-CN" i="1" dirty="0" smtClean="0">
                <a:latin typeface="Times New Roman" panose="02020603050405020304" pitchFamily="18" charset="0"/>
                <a:cs typeface="Times New Roman" panose="02020603050405020304" pitchFamily="18" charset="0"/>
              </a:rPr>
              <a:t>Mona Lisa</a:t>
            </a:r>
            <a:r>
              <a:rPr lang="zh-CN" altLang="zh-CN" dirty="0" smtClean="0">
                <a:solidFill>
                  <a:srgbClr val="0070C0"/>
                </a:solidFill>
                <a:latin typeface="Times New Roman" panose="02020603050405020304" pitchFamily="18" charset="0"/>
                <a:cs typeface="Times New Roman" panose="02020603050405020304" pitchFamily="18" charset="0"/>
              </a:rPr>
              <a:t>.</a:t>
            </a:r>
            <a:endParaRPr lang="zh-CN" altLang="zh-CN" dirty="0" smtClean="0">
              <a:solidFill>
                <a:srgbClr val="0070C0"/>
              </a:solidFill>
              <a:latin typeface="Times New Roman" panose="02020603050405020304" pitchFamily="18" charset="0"/>
              <a:cs typeface="Times New Roman" panose="02020603050405020304" pitchFamily="18" charset="0"/>
            </a:endParaRPr>
          </a:p>
          <a:p>
            <a:pPr algn="just"/>
            <a:endParaRPr lang="zh-CN" altLang="en-US" dirty="0">
              <a:latin typeface="Times New Roman" panose="02020603050405020304" pitchFamily="18" charset="0"/>
              <a:cs typeface="Times New Roman" panose="02020603050405020304" pitchFamily="18" charset="0"/>
            </a:endParaRPr>
          </a:p>
        </p:txBody>
      </p:sp>
      <p:sp>
        <p:nvSpPr>
          <p:cNvPr id="5" name="标题 1"/>
          <p:cNvSpPr>
            <a:spLocks noGrp="1"/>
          </p:cNvSpPr>
          <p:nvPr>
            <p:ph type="title"/>
          </p:nvPr>
        </p:nvSpPr>
        <p:spPr>
          <a:xfrm>
            <a:off x="1277058" y="249536"/>
            <a:ext cx="1836525" cy="540154"/>
          </a:xfrm>
        </p:spPr>
        <p:style>
          <a:lnRef idx="0">
            <a:schemeClr val="accent4"/>
          </a:lnRef>
          <a:fillRef idx="3">
            <a:schemeClr val="accent4"/>
          </a:fillRef>
          <a:effectRef idx="3">
            <a:schemeClr val="accent4"/>
          </a:effectRef>
          <a:fontRef idx="minor">
            <a:schemeClr val="lt1"/>
          </a:fontRef>
        </p:style>
        <p:txBody>
          <a:bodyPr>
            <a:normAutofit fontScale="90000"/>
          </a:bodyPr>
          <a:lstStyle/>
          <a:p>
            <a:br>
              <a:rPr lang="en-US" altLang="zh-CN" sz="2100" dirty="0" smtClean="0"/>
            </a:br>
            <a:r>
              <a:rPr lang="en-US" altLang="zh-CN" sz="2100" dirty="0" smtClean="0"/>
              <a:t>Exercise</a:t>
            </a:r>
            <a:r>
              <a:rPr lang="zh-CN" altLang="en-US" sz="2100" dirty="0" smtClean="0"/>
              <a:t> </a:t>
            </a:r>
            <a:r>
              <a:rPr lang="en-US" altLang="zh-CN" sz="2100" dirty="0" smtClean="0"/>
              <a:t>12 </a:t>
            </a:r>
            <a:br>
              <a:rPr lang="zh-CN" altLang="en-US" sz="2100" dirty="0" smtClean="0"/>
            </a:br>
            <a:endParaRPr lang="zh-CN" altLang="en-US" sz="2100" dirty="0"/>
          </a:p>
        </p:txBody>
      </p:sp>
      <p:sp>
        <p:nvSpPr>
          <p:cNvPr id="6" name="TextBox 5"/>
          <p:cNvSpPr txBox="1"/>
          <p:nvPr/>
        </p:nvSpPr>
        <p:spPr>
          <a:xfrm>
            <a:off x="1493119" y="3436447"/>
            <a:ext cx="5617607" cy="1706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nSpc>
                <a:spcPct val="150000"/>
              </a:lnSpc>
            </a:pPr>
            <a:r>
              <a:rPr lang="zh-CN" altLang="zh-CN" sz="1500" dirty="0" smtClean="0">
                <a:latin typeface="Times New Roman" panose="02020603050405020304" pitchFamily="18" charset="0"/>
                <a:cs typeface="Times New Roman" panose="02020603050405020304" pitchFamily="18" charset="0"/>
              </a:rPr>
              <a:t>Dickens is compared with the Mona Lisa in the text to stress</a:t>
            </a:r>
            <a:r>
              <a:rPr lang="zh-CN" altLang="zh-CN" sz="1500" u="sng"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zh-CN" altLang="zh-CN" sz="1500" dirty="0" smtClean="0">
                <a:latin typeface="Times New Roman" panose="02020603050405020304" pitchFamily="18" charset="0"/>
                <a:cs typeface="Times New Roman" panose="02020603050405020304" pitchFamily="18" charset="0"/>
              </a:rPr>
              <a:t> A. his reputation in France	B. his interest in modern art</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zh-CN" altLang="zh-CN" sz="1500" dirty="0" smtClean="0">
                <a:latin typeface="Times New Roman" panose="02020603050405020304" pitchFamily="18" charset="0"/>
                <a:cs typeface="Times New Roman" panose="02020603050405020304" pitchFamily="18" charset="0"/>
              </a:rPr>
              <a:t> C. his success in publication	D. his importance in literature</a:t>
            </a:r>
            <a:endParaRPr lang="zh-CN" altLang="zh-CN" sz="1500" dirty="0" smtClean="0">
              <a:latin typeface="Times New Roman" panose="02020603050405020304" pitchFamily="18" charset="0"/>
              <a:cs typeface="Times New Roman" panose="02020603050405020304" pitchFamily="18" charset="0"/>
            </a:endParaRPr>
          </a:p>
          <a:p>
            <a:endParaRPr lang="zh-CN" altLang="en-US" sz="1500" dirty="0">
              <a:latin typeface="Times New Roman" panose="02020603050405020304" pitchFamily="18" charset="0"/>
              <a:cs typeface="Times New Roman" panose="02020603050405020304" pitchFamily="18" charset="0"/>
            </a:endParaRPr>
          </a:p>
        </p:txBody>
      </p:sp>
      <p:cxnSp>
        <p:nvCxnSpPr>
          <p:cNvPr id="7" name="直接连接符 6"/>
          <p:cNvCxnSpPr/>
          <p:nvPr/>
        </p:nvCxnSpPr>
        <p:spPr>
          <a:xfrm>
            <a:off x="4139876" y="2680231"/>
            <a:ext cx="3240927"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0" name="直接连接符 9"/>
          <p:cNvCxnSpPr/>
          <p:nvPr/>
        </p:nvCxnSpPr>
        <p:spPr>
          <a:xfrm>
            <a:off x="1655166" y="2950308"/>
            <a:ext cx="5671622"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12" name="直接连接符 11"/>
          <p:cNvCxnSpPr/>
          <p:nvPr/>
        </p:nvCxnSpPr>
        <p:spPr>
          <a:xfrm>
            <a:off x="1547135" y="3274401"/>
            <a:ext cx="426722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4" name="心形 13"/>
          <p:cNvSpPr/>
          <p:nvPr/>
        </p:nvSpPr>
        <p:spPr>
          <a:xfrm>
            <a:off x="4247907" y="4623193"/>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p:bldP spid="17" grpId="0" bldLvl="0" animBg="1"/>
      <p:bldP spid="14"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77058" y="843706"/>
            <a:ext cx="5995715" cy="4453890"/>
          </a:xfrm>
          <a:prstGeom prst="rect">
            <a:avLst/>
          </a:prstGeom>
          <a:noFill/>
        </p:spPr>
        <p:txBody>
          <a:bodyPr wrap="square" rtlCol="0">
            <a:spAutoFit/>
          </a:bodyPr>
          <a:lstStyle/>
          <a:p>
            <a:pPr algn="just"/>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Many of us love July because it's the month when nature's berries and stone fruits are in abundance. These colourful and sweet jewels from British Columbia's fields</a:t>
            </a:r>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are little powerhouses of nutritional protection.</a:t>
            </a:r>
            <a:endParaRPr lang="zh-CN" altLang="zh-CN" dirty="0" smtClean="0">
              <a:latin typeface="Times New Roman" panose="02020603050405020304" pitchFamily="18" charset="0"/>
              <a:cs typeface="Times New Roman" panose="02020603050405020304" pitchFamily="18" charset="0"/>
            </a:endParaRPr>
          </a:p>
          <a:p>
            <a:pPr algn="just"/>
            <a:r>
              <a:rPr lang="zh-CN" altLang="zh-CN" dirty="0" smtClean="0">
                <a:latin typeface="Times New Roman" panose="02020603050405020304" pitchFamily="18" charset="0"/>
                <a:cs typeface="Times New Roman" panose="02020603050405020304" pitchFamily="18" charset="0"/>
              </a:rPr>
              <a:t> </a:t>
            </a:r>
            <a:endParaRPr lang="zh-CN" altLang="zh-CN" dirty="0" smtClean="0">
              <a:latin typeface="Times New Roman" panose="02020603050405020304" pitchFamily="18" charset="0"/>
              <a:cs typeface="Times New Roman" panose="02020603050405020304" pitchFamily="18" charset="0"/>
            </a:endParaRPr>
          </a:p>
          <a:p>
            <a:pPr algn="just"/>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Of the common berries, strawberries are highest in vitamin C, although, because of their seeds, raspberries contain a little more protein (蛋白质), iron and zinc (not that fruits have much protein). Blueberries are particularly high in antioxidants (抗氧化物质). The yellow and orange stone fruits such as peaches are high in the carotenoids</a:t>
            </a:r>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we turn into vitamin A and which are antioxidants. As for cherries (樱桃), they are so</a:t>
            </a:r>
            <a:r>
              <a:rPr lang="en-US" altLang="zh-CN" dirty="0" smtClean="0">
                <a:latin typeface="Times New Roman" panose="02020603050405020304" pitchFamily="18" charset="0"/>
                <a:cs typeface="Times New Roman" panose="02020603050405020304" pitchFamily="18" charset="0"/>
              </a:rPr>
              <a:t> </a:t>
            </a:r>
            <a:r>
              <a:rPr lang="zh-CN" altLang="zh-CN" dirty="0" smtClean="0">
                <a:latin typeface="Times New Roman" panose="02020603050405020304" pitchFamily="18" charset="0"/>
                <a:cs typeface="Times New Roman" panose="02020603050405020304" pitchFamily="18" charset="0"/>
              </a:rPr>
              <a:t>delicious who cares? However, they are rich in vitamin C.</a:t>
            </a:r>
            <a:endParaRPr lang="zh-CN" altLang="zh-CN" dirty="0" smtClean="0">
              <a:latin typeface="Times New Roman" panose="02020603050405020304" pitchFamily="18" charset="0"/>
              <a:cs typeface="Times New Roman" panose="02020603050405020304" pitchFamily="18" charset="0"/>
            </a:endParaRPr>
          </a:p>
          <a:p>
            <a:pPr algn="just"/>
            <a:r>
              <a:rPr lang="zh-CN" altLang="zh-CN" dirty="0" smtClean="0">
                <a:latin typeface="Times New Roman" panose="02020603050405020304" pitchFamily="18" charset="0"/>
                <a:cs typeface="Times New Roman" panose="02020603050405020304" pitchFamily="18" charset="0"/>
              </a:rPr>
              <a:t> </a:t>
            </a:r>
            <a:endParaRPr lang="zh-CN" altLang="zh-CN" dirty="0" smtClean="0">
              <a:latin typeface="Times New Roman" panose="02020603050405020304" pitchFamily="18" charset="0"/>
              <a:cs typeface="Times New Roman" panose="02020603050405020304" pitchFamily="18" charset="0"/>
            </a:endParaRPr>
          </a:p>
          <a:p>
            <a:pPr algn="just"/>
            <a:endParaRPr lang="zh-CN" altLang="en-US" sz="1350" dirty="0"/>
          </a:p>
        </p:txBody>
      </p:sp>
      <p:sp>
        <p:nvSpPr>
          <p:cNvPr id="8" name="TextBox 7"/>
          <p:cNvSpPr txBox="1"/>
          <p:nvPr/>
        </p:nvSpPr>
        <p:spPr>
          <a:xfrm>
            <a:off x="1763197" y="4660266"/>
            <a:ext cx="5239498" cy="299085"/>
          </a:xfrm>
          <a:prstGeom prst="rect">
            <a:avLst/>
          </a:prstGeom>
          <a:noFill/>
        </p:spPr>
        <p:txBody>
          <a:bodyPr wrap="square" rtlCol="0">
            <a:spAutoFit/>
          </a:bodyPr>
          <a:lstStyle/>
          <a:p>
            <a:r>
              <a:rPr lang="zh-CN" altLang="en-US" sz="1350" b="1" dirty="0" smtClean="0">
                <a:solidFill>
                  <a:srgbClr val="FF0000"/>
                </a:solidFill>
              </a:rPr>
              <a:t>第二段： 介绍几种浆果和核果所含的营养成分。</a:t>
            </a:r>
            <a:endParaRPr lang="zh-CN" altLang="en-US" sz="1350" b="1" dirty="0">
              <a:solidFill>
                <a:srgbClr val="FF0000"/>
              </a:solidFill>
            </a:endParaRPr>
          </a:p>
        </p:txBody>
      </p:sp>
      <p:sp>
        <p:nvSpPr>
          <p:cNvPr id="9" name="标题 1"/>
          <p:cNvSpPr txBox="1"/>
          <p:nvPr/>
        </p:nvSpPr>
        <p:spPr>
          <a:xfrm>
            <a:off x="1277058" y="195520"/>
            <a:ext cx="3132896" cy="540154"/>
          </a:xfrm>
          <a:prstGeom prst="rect">
            <a:avLst/>
          </a:prstGeom>
        </p:spPr>
        <p:style>
          <a:lnRef idx="0">
            <a:schemeClr val="accent4"/>
          </a:lnRef>
          <a:fillRef idx="3">
            <a:schemeClr val="accent4"/>
          </a:fillRef>
          <a:effectRef idx="3">
            <a:schemeClr val="accent4"/>
          </a:effectRef>
          <a:fontRef idx="minor">
            <a:schemeClr val="lt1"/>
          </a:fontRef>
        </p:style>
        <p:txBody>
          <a:bodyPr vert="horz" lIns="68591" tIns="34295" rIns="68591" bIns="34295"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altLang="zh-CN" sz="2100" b="0" i="0" u="none" strike="noStrike" kern="1200" cap="none" spc="0" normalizeH="0" baseline="0" noProof="0" dirty="0" smtClean="0">
                <a:ln>
                  <a:noFill/>
                </a:ln>
                <a:solidFill>
                  <a:schemeClr val="lt1"/>
                </a:solidFill>
                <a:effectLst/>
                <a:uLnTx/>
                <a:uFillTx/>
                <a:latin typeface="+mn-lt"/>
                <a:ea typeface="+mn-ea"/>
                <a:cs typeface="+mn-cs"/>
              </a:rPr>
            </a:br>
            <a:r>
              <a:rPr kumimoji="0" lang="en-US" altLang="zh-CN" sz="2100" b="0" i="0" u="none" strike="noStrike" kern="1200" cap="none" spc="0" normalizeH="0" baseline="0" noProof="0" dirty="0" smtClean="0">
                <a:ln>
                  <a:noFill/>
                </a:ln>
                <a:solidFill>
                  <a:schemeClr val="lt1"/>
                </a:solidFill>
                <a:effectLst/>
                <a:uLnTx/>
                <a:uFillTx/>
                <a:latin typeface="+mn-lt"/>
                <a:ea typeface="+mn-ea"/>
                <a:cs typeface="+mn-cs"/>
              </a:rPr>
              <a:t>Exercise</a:t>
            </a:r>
            <a:r>
              <a:rPr kumimoji="0" lang="zh-CN" altLang="en-US" sz="2100" b="0" i="0" u="none" strike="noStrike" kern="1200" cap="none" spc="0" normalizeH="0" baseline="0" noProof="0" dirty="0" smtClean="0">
                <a:ln>
                  <a:noFill/>
                </a:ln>
                <a:solidFill>
                  <a:schemeClr val="lt1"/>
                </a:solidFill>
                <a:effectLst/>
                <a:uLnTx/>
                <a:uFillTx/>
                <a:latin typeface="+mn-lt"/>
                <a:ea typeface="+mn-ea"/>
                <a:cs typeface="+mn-cs"/>
              </a:rPr>
              <a:t> </a:t>
            </a:r>
            <a:r>
              <a:rPr kumimoji="0" lang="en-US" altLang="zh-CN" sz="2100" b="0" i="0" u="none" strike="noStrike" kern="1200" cap="none" spc="0" normalizeH="0" baseline="0" noProof="0" dirty="0" smtClean="0">
                <a:ln>
                  <a:noFill/>
                </a:ln>
                <a:solidFill>
                  <a:schemeClr val="lt1"/>
                </a:solidFill>
                <a:effectLst/>
                <a:uLnTx/>
                <a:uFillTx/>
                <a:latin typeface="+mn-lt"/>
                <a:ea typeface="+mn-ea"/>
                <a:cs typeface="+mn-cs"/>
              </a:rPr>
              <a:t>13 </a:t>
            </a:r>
            <a:r>
              <a:rPr kumimoji="0" lang="en-US" altLang="zh-CN" sz="2100" b="0" i="0" u="none" strike="noStrike" kern="1200" cap="none" spc="0" normalizeH="0" baseline="0" noProof="0" dirty="0" smtClean="0">
                <a:ln>
                  <a:noFill/>
                </a:ln>
                <a:solidFill>
                  <a:schemeClr val="lt1"/>
                </a:solidFill>
                <a:effectLst/>
                <a:uLnTx/>
                <a:uFillTx/>
                <a:latin typeface="+mj-ea"/>
                <a:ea typeface="+mn-ea"/>
                <a:cs typeface="+mn-cs"/>
              </a:rPr>
              <a:t>(</a:t>
            </a:r>
            <a:r>
              <a:rPr kumimoji="0" lang="en-US" altLang="zh-CN" sz="2100" b="0" i="0" u="none" strike="noStrike" kern="1200" cap="none" spc="0" normalizeH="0" baseline="0" noProof="0" dirty="0" smtClean="0">
                <a:ln>
                  <a:noFill/>
                </a:ln>
                <a:solidFill>
                  <a:schemeClr val="lt1"/>
                </a:solidFill>
                <a:effectLst/>
                <a:uLnTx/>
                <a:uFillTx/>
                <a:latin typeface="+mn-lt"/>
                <a:ea typeface="+mn-ea"/>
                <a:cs typeface="+mn-cs"/>
              </a:rPr>
              <a:t>2018 </a:t>
            </a:r>
            <a:r>
              <a:rPr kumimoji="0" lang="zh-CN" altLang="zh-CN" sz="2100" b="0" i="0" u="none" strike="noStrike" kern="1200" cap="none" spc="0" normalizeH="0" baseline="0" noProof="0" dirty="0" smtClean="0">
                <a:ln>
                  <a:noFill/>
                </a:ln>
                <a:solidFill>
                  <a:schemeClr val="lt1"/>
                </a:solidFill>
                <a:effectLst/>
                <a:uLnTx/>
                <a:uFillTx/>
                <a:latin typeface="+mn-lt"/>
                <a:ea typeface="+mn-ea"/>
                <a:cs typeface="+mn-cs"/>
              </a:rPr>
              <a:t>卷Ⅱ </a:t>
            </a:r>
            <a:r>
              <a:rPr kumimoji="0" lang="zh-CN" altLang="en-US" sz="2100" b="0" i="0" u="none" strike="noStrike" kern="1200" cap="none" spc="0" normalizeH="0" baseline="0" noProof="0" dirty="0" smtClean="0">
                <a:ln>
                  <a:noFill/>
                </a:ln>
                <a:solidFill>
                  <a:schemeClr val="lt1"/>
                </a:solidFill>
                <a:effectLst/>
                <a:uLnTx/>
                <a:uFillTx/>
                <a:latin typeface="+mn-lt"/>
                <a:ea typeface="+mn-ea"/>
                <a:cs typeface="+mn-cs"/>
              </a:rPr>
              <a:t>）</a:t>
            </a:r>
            <a:br>
              <a:rPr kumimoji="0" lang="zh-CN" altLang="en-US" sz="2100" b="0" i="0" u="none" strike="noStrike" kern="1200" cap="none" spc="0" normalizeH="0" baseline="0" noProof="0" dirty="0" smtClean="0">
                <a:ln>
                  <a:noFill/>
                </a:ln>
                <a:solidFill>
                  <a:schemeClr val="lt1"/>
                </a:solidFill>
                <a:effectLst/>
                <a:uLnTx/>
                <a:uFillTx/>
                <a:latin typeface="+mn-lt"/>
                <a:ea typeface="+mn-ea"/>
                <a:cs typeface="+mn-cs"/>
              </a:rPr>
            </a:br>
            <a:endParaRPr kumimoji="0" lang="zh-CN" altLang="en-US" sz="21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TextBox 10"/>
          <p:cNvSpPr txBox="1"/>
          <p:nvPr/>
        </p:nvSpPr>
        <p:spPr>
          <a:xfrm>
            <a:off x="1493119" y="1924015"/>
            <a:ext cx="5833668" cy="714375"/>
          </a:xfrm>
          <a:prstGeom prst="rect">
            <a:avLst/>
          </a:prstGeom>
          <a:noFill/>
        </p:spPr>
        <p:txBody>
          <a:bodyPr wrap="square" rtlCol="0">
            <a:spAutoFit/>
          </a:bodyPr>
          <a:lstStyle/>
          <a:p>
            <a:r>
              <a:rPr lang="zh-CN" altLang="en-US" sz="1350" b="1" dirty="0" smtClean="0">
                <a:solidFill>
                  <a:srgbClr val="FF0000"/>
                </a:solidFill>
              </a:rPr>
              <a:t>第一段：引入话题，人们爱</a:t>
            </a:r>
            <a:r>
              <a:rPr lang="en-US" altLang="zh-CN" sz="1350" b="1" dirty="0" smtClean="0">
                <a:solidFill>
                  <a:srgbClr val="FF0000"/>
                </a:solidFill>
              </a:rPr>
              <a:t>7</a:t>
            </a:r>
            <a:r>
              <a:rPr lang="zh-CN" altLang="en-US" sz="1350" b="1" dirty="0" smtClean="0">
                <a:solidFill>
                  <a:srgbClr val="FF0000"/>
                </a:solidFill>
              </a:rPr>
              <a:t>月是因为它是浆果和核果收获的季节。</a:t>
            </a:r>
            <a:endParaRPr lang="en-US" altLang="zh-CN" sz="1350" b="1" dirty="0" smtClean="0">
              <a:solidFill>
                <a:srgbClr val="FF0000"/>
              </a:solidFill>
            </a:endParaRPr>
          </a:p>
          <a:p>
            <a:endParaRPr lang="en-US" altLang="zh-CN" sz="1350" dirty="0" smtClean="0"/>
          </a:p>
          <a:p>
            <a:endParaRPr lang="en-US" altLang="zh-CN" sz="135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385089" y="3652509"/>
            <a:ext cx="3997143" cy="10147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zh-CN" altLang="zh-CN" sz="1500" dirty="0" smtClean="0">
                <a:latin typeface="Times New Roman" panose="02020603050405020304" pitchFamily="18" charset="0"/>
                <a:cs typeface="Times New Roman" panose="02020603050405020304" pitchFamily="18" charset="0"/>
              </a:rPr>
              <a:t>From which is the text probably taken?</a:t>
            </a:r>
            <a:endParaRPr lang="zh-CN" altLang="zh-CN" sz="1500" dirty="0" smtClean="0">
              <a:latin typeface="Times New Roman" panose="02020603050405020304" pitchFamily="18" charset="0"/>
              <a:cs typeface="Times New Roman" panose="02020603050405020304" pitchFamily="18" charset="0"/>
            </a:endParaRPr>
          </a:p>
          <a:p>
            <a:r>
              <a:rPr lang="zh-CN" altLang="zh-CN" sz="1500" dirty="0" smtClean="0">
                <a:latin typeface="Times New Roman" panose="02020603050405020304" pitchFamily="18" charset="0"/>
                <a:cs typeface="Times New Roman" panose="02020603050405020304" pitchFamily="18" charset="0"/>
              </a:rPr>
              <a:t> A. A biology textbook.	B. A health magazine.</a:t>
            </a:r>
            <a:endParaRPr lang="zh-CN" altLang="zh-CN" sz="1500" dirty="0" smtClean="0">
              <a:latin typeface="Times New Roman" panose="02020603050405020304" pitchFamily="18" charset="0"/>
              <a:cs typeface="Times New Roman" panose="02020603050405020304" pitchFamily="18" charset="0"/>
            </a:endParaRPr>
          </a:p>
          <a:p>
            <a:r>
              <a:rPr lang="zh-CN" altLang="zh-CN" sz="1500" dirty="0" smtClean="0">
                <a:latin typeface="Times New Roman" panose="02020603050405020304" pitchFamily="18" charset="0"/>
                <a:cs typeface="Times New Roman" panose="02020603050405020304" pitchFamily="18" charset="0"/>
              </a:rPr>
              <a:t> C. A research paper.	D. A travel brochure.</a:t>
            </a:r>
            <a:endParaRPr lang="zh-CN" altLang="zh-CN" sz="1500" dirty="0" smtClean="0">
              <a:latin typeface="Times New Roman" panose="02020603050405020304" pitchFamily="18" charset="0"/>
              <a:cs typeface="Times New Roman" panose="02020603050405020304" pitchFamily="18" charset="0"/>
            </a:endParaRPr>
          </a:p>
          <a:p>
            <a:endParaRPr lang="zh-CN" altLang="en-US" sz="1500" dirty="0"/>
          </a:p>
        </p:txBody>
      </p:sp>
      <p:sp>
        <p:nvSpPr>
          <p:cNvPr id="4" name="TextBox 3"/>
          <p:cNvSpPr txBox="1"/>
          <p:nvPr/>
        </p:nvSpPr>
        <p:spPr>
          <a:xfrm>
            <a:off x="1439104" y="195520"/>
            <a:ext cx="6157761" cy="3300095"/>
          </a:xfrm>
          <a:prstGeom prst="rect">
            <a:avLst/>
          </a:prstGeom>
          <a:noFill/>
        </p:spPr>
        <p:txBody>
          <a:bodyPr wrap="square" rtlCol="0">
            <a:spAutoFit/>
          </a:bodyPr>
          <a:lstStyle/>
          <a:p>
            <a:pPr algn="just"/>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When combined with berries or slices of other fruits, frozen bananas make an excellent base for thick, cooling fruit shakes and low fat "ice cream". For this purpose, select ripe bananas for freezing as they are much sweeter. Remove the skin and place them in plastic bags or containers and freeze. If you like, a squeeze of fresh lemon juice on the bananas will prevent them turning brown. Frozen bananas will last several weeks, depending on their ripeness and the temperature of the freezer.</a:t>
            </a:r>
            <a:endParaRPr lang="en-US" altLang="zh-CN" sz="1500" dirty="0" smtClean="0">
              <a:latin typeface="Times New Roman" panose="02020603050405020304" pitchFamily="18" charset="0"/>
              <a:cs typeface="Times New Roman" panose="02020603050405020304" pitchFamily="18" charset="0"/>
            </a:endParaRPr>
          </a:p>
          <a:p>
            <a:pPr algn="just"/>
            <a:endParaRPr lang="zh-CN" altLang="zh-CN" sz="1500" dirty="0" smtClean="0">
              <a:latin typeface="Times New Roman" panose="02020603050405020304" pitchFamily="18" charset="0"/>
              <a:cs typeface="Times New Roman" panose="02020603050405020304" pitchFamily="18" charset="0"/>
            </a:endParaRPr>
          </a:p>
          <a:p>
            <a:pPr algn="just"/>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If you have </a:t>
            </a:r>
            <a:r>
              <a:rPr lang="zh-CN" altLang="zh-CN" sz="1500" u="sng" dirty="0" smtClean="0">
                <a:latin typeface="Times New Roman" panose="02020603050405020304" pitchFamily="18" charset="0"/>
                <a:cs typeface="Times New Roman" panose="02020603050405020304" pitchFamily="18" charset="0"/>
              </a:rPr>
              <a:t>a juicer</a:t>
            </a:r>
            <a:r>
              <a:rPr lang="zh-CN" altLang="zh-CN" sz="1500" dirty="0" smtClean="0">
                <a:latin typeface="Times New Roman" panose="02020603050405020304" pitchFamily="18" charset="0"/>
                <a:cs typeface="Times New Roman" panose="02020603050405020304" pitchFamily="18" charset="0"/>
              </a:rPr>
              <a:t>, you can simply feed in frozen bananas and some berries orsliced fruit. Out comes a "soft-serve" creamy dessert, to be eaten right away. This makes a fun activity for a children's party; they love feeding the fruit and frozen bananas into the top of the machine and watching the ice cream come out below.</a:t>
            </a:r>
            <a:endParaRPr lang="zh-CN" altLang="zh-CN" sz="1500" dirty="0" smtClean="0">
              <a:latin typeface="Times New Roman" panose="02020603050405020304" pitchFamily="18" charset="0"/>
              <a:cs typeface="Times New Roman" panose="02020603050405020304" pitchFamily="18" charset="0"/>
            </a:endParaRPr>
          </a:p>
          <a:p>
            <a:endParaRPr lang="zh-CN" altLang="en-US" sz="1350" dirty="0"/>
          </a:p>
        </p:txBody>
      </p:sp>
      <p:sp>
        <p:nvSpPr>
          <p:cNvPr id="5" name="TextBox 4"/>
          <p:cNvSpPr txBox="1"/>
          <p:nvPr/>
        </p:nvSpPr>
        <p:spPr>
          <a:xfrm>
            <a:off x="1979259" y="1815984"/>
            <a:ext cx="5347529" cy="299085"/>
          </a:xfrm>
          <a:prstGeom prst="rect">
            <a:avLst/>
          </a:prstGeom>
          <a:noFill/>
        </p:spPr>
        <p:txBody>
          <a:bodyPr wrap="square" rtlCol="0">
            <a:spAutoFit/>
          </a:bodyPr>
          <a:lstStyle/>
          <a:p>
            <a:r>
              <a:rPr lang="zh-CN" altLang="en-US" sz="1350" b="1" dirty="0" smtClean="0">
                <a:solidFill>
                  <a:srgbClr val="FF0000"/>
                </a:solidFill>
              </a:rPr>
              <a:t>第三段： 介绍如何做水果奶昔和冰激凌。</a:t>
            </a:r>
            <a:endParaRPr lang="en-US" altLang="zh-CN" sz="1350" b="1" dirty="0" smtClean="0">
              <a:solidFill>
                <a:srgbClr val="FF0000"/>
              </a:solidFill>
            </a:endParaRPr>
          </a:p>
        </p:txBody>
      </p:sp>
      <p:sp>
        <p:nvSpPr>
          <p:cNvPr id="7" name="TextBox 6"/>
          <p:cNvSpPr txBox="1"/>
          <p:nvPr/>
        </p:nvSpPr>
        <p:spPr>
          <a:xfrm>
            <a:off x="1979259" y="3166370"/>
            <a:ext cx="3835097" cy="506730"/>
          </a:xfrm>
          <a:prstGeom prst="rect">
            <a:avLst/>
          </a:prstGeom>
          <a:noFill/>
        </p:spPr>
        <p:txBody>
          <a:bodyPr wrap="square" rtlCol="0">
            <a:spAutoFit/>
          </a:bodyPr>
          <a:lstStyle/>
          <a:p>
            <a:r>
              <a:rPr lang="zh-CN" altLang="en-US" sz="1350" b="1" dirty="0" smtClean="0">
                <a:solidFill>
                  <a:srgbClr val="FF0000"/>
                </a:solidFill>
              </a:rPr>
              <a:t>第四段：介绍如何使用榨汁机。</a:t>
            </a:r>
            <a:endParaRPr lang="zh-CN" altLang="en-US" sz="1350" b="1" dirty="0" smtClean="0">
              <a:solidFill>
                <a:srgbClr val="FF0000"/>
              </a:solidFill>
            </a:endParaRPr>
          </a:p>
          <a:p>
            <a:endParaRPr lang="zh-CN" altLang="en-US" sz="1350" dirty="0"/>
          </a:p>
        </p:txBody>
      </p:sp>
      <p:sp>
        <p:nvSpPr>
          <p:cNvPr id="9" name="TextBox 8"/>
          <p:cNvSpPr txBox="1"/>
          <p:nvPr/>
        </p:nvSpPr>
        <p:spPr>
          <a:xfrm>
            <a:off x="5544278" y="3058339"/>
            <a:ext cx="2160618" cy="1960880"/>
          </a:xfrm>
          <a:prstGeom prst="rect">
            <a:avLst/>
          </a:prstGeom>
          <a:noFill/>
        </p:spPr>
        <p:txBody>
          <a:bodyPr wrap="square" rtlCol="0">
            <a:spAutoFit/>
          </a:bodyPr>
          <a:lstStyle/>
          <a:p>
            <a:r>
              <a:rPr lang="zh-CN" altLang="zh-CN" sz="1350" b="1" dirty="0" smtClean="0">
                <a:solidFill>
                  <a:srgbClr val="0070C0"/>
                </a:solidFill>
              </a:rPr>
              <a:t>本题</a:t>
            </a:r>
            <a:r>
              <a:rPr lang="zh-CN" altLang="zh-CN" sz="1350" b="1" dirty="0" smtClean="0">
                <a:solidFill>
                  <a:srgbClr val="FF0000"/>
                </a:solidFill>
              </a:rPr>
              <a:t>询问文章的出处</a:t>
            </a:r>
            <a:r>
              <a:rPr lang="zh-CN" altLang="zh-CN" sz="1350" dirty="0" smtClean="0"/>
              <a:t>：</a:t>
            </a:r>
            <a:r>
              <a:rPr lang="en-US" altLang="zh-CN" sz="1350" dirty="0" smtClean="0"/>
              <a:t>       </a:t>
            </a:r>
            <a:r>
              <a:rPr lang="zh-CN" altLang="zh-CN" sz="1350" b="1" dirty="0" smtClean="0">
                <a:solidFill>
                  <a:srgbClr val="0070C0"/>
                </a:solidFill>
              </a:rPr>
              <a:t>A.  生物教科书；B.健康杂志；C.  研究论文；D. 旅行手册。通读文章可知本文介绍浆果和核果给人体健康提供的营养，所以属于健康杂志刊载的文章。故答案为 B。</a:t>
            </a:r>
            <a:endParaRPr lang="zh-CN" altLang="zh-CN" sz="1350" b="1" dirty="0" smtClean="0">
              <a:solidFill>
                <a:srgbClr val="0070C0"/>
              </a:solidFill>
            </a:endParaRPr>
          </a:p>
          <a:p>
            <a:endParaRPr lang="zh-CN" altLang="en-US" sz="1350" dirty="0"/>
          </a:p>
        </p:txBody>
      </p:sp>
      <p:sp>
        <p:nvSpPr>
          <p:cNvPr id="10" name="心形 9"/>
          <p:cNvSpPr/>
          <p:nvPr/>
        </p:nvSpPr>
        <p:spPr>
          <a:xfrm>
            <a:off x="3222411" y="3922586"/>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0"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1485360" y="206015"/>
            <a:ext cx="2654516" cy="421629"/>
          </a:xfrm>
        </p:spPr>
        <p:style>
          <a:lnRef idx="0">
            <a:schemeClr val="accent4"/>
          </a:lnRef>
          <a:fillRef idx="3">
            <a:schemeClr val="accent4"/>
          </a:fillRef>
          <a:effectRef idx="3">
            <a:schemeClr val="accent4"/>
          </a:effectRef>
          <a:fontRef idx="minor">
            <a:schemeClr val="lt1"/>
          </a:fontRef>
        </p:style>
        <p:txBody>
          <a:bodyPr>
            <a:normAutofit fontScale="90000"/>
          </a:bodyPr>
          <a:lstStyle/>
          <a:p>
            <a:pPr lvl="0" algn="l"/>
            <a:br>
              <a:rPr lang="en-US" altLang="zh-CN" sz="2100" dirty="0" smtClean="0"/>
            </a:br>
            <a:r>
              <a:rPr lang="en-US" altLang="zh-CN" sz="2100" dirty="0" smtClean="0"/>
              <a:t>Exercise</a:t>
            </a:r>
            <a:r>
              <a:rPr lang="zh-CN" altLang="en-US" sz="2100" dirty="0" smtClean="0"/>
              <a:t> </a:t>
            </a:r>
            <a:r>
              <a:rPr lang="en-US" altLang="zh-CN" sz="2100" dirty="0" smtClean="0"/>
              <a:t>14 </a:t>
            </a:r>
            <a:r>
              <a:rPr lang="en-US" altLang="zh-CN" sz="2100" dirty="0" smtClean="0">
                <a:latin typeface="+mj-ea"/>
              </a:rPr>
              <a:t>(</a:t>
            </a:r>
            <a:r>
              <a:rPr lang="en-US" altLang="zh-CN" sz="2100" dirty="0" smtClean="0"/>
              <a:t>2019</a:t>
            </a:r>
            <a:r>
              <a:rPr lang="zh-CN" altLang="zh-CN" sz="2100" dirty="0" smtClean="0"/>
              <a:t>卷Ⅰ</a:t>
            </a:r>
            <a:r>
              <a:rPr lang="zh-CN" altLang="en-US" sz="2100" dirty="0" smtClean="0"/>
              <a:t>）</a:t>
            </a:r>
            <a:br>
              <a:rPr lang="zh-CN" altLang="en-US" sz="2100" dirty="0" smtClean="0"/>
            </a:br>
            <a:endParaRPr lang="zh-CN" altLang="en-US" sz="2100" dirty="0"/>
          </a:p>
        </p:txBody>
      </p:sp>
      <p:sp>
        <p:nvSpPr>
          <p:cNvPr id="5" name="TextBox 4"/>
          <p:cNvSpPr txBox="1"/>
          <p:nvPr/>
        </p:nvSpPr>
        <p:spPr>
          <a:xfrm>
            <a:off x="1493119" y="735675"/>
            <a:ext cx="6319807" cy="2837815"/>
          </a:xfrm>
          <a:prstGeom prst="rect">
            <a:avLst/>
          </a:prstGeom>
          <a:noFill/>
        </p:spPr>
        <p:txBody>
          <a:bodyPr wrap="square" rtlCol="0">
            <a:spAutoFit/>
          </a:bodyPr>
          <a:lstStyle/>
          <a:p>
            <a:pPr indent="457200" algn="just"/>
            <a:r>
              <a:rPr lang="en-US" altLang="zh-CN" sz="1500" dirty="0" smtClean="0">
                <a:latin typeface="Times New Roman" panose="02020603050405020304" pitchFamily="18" charset="0"/>
                <a:cs typeface="Times New Roman" panose="02020603050405020304" pitchFamily="18" charset="0"/>
              </a:rPr>
              <a:t>As data and identity theft becomes more and more common, the market is growing for biometric (</a:t>
            </a:r>
            <a:r>
              <a:rPr lang="zh-CN" altLang="zh-CN" sz="1500" dirty="0" smtClean="0">
                <a:latin typeface="Times New Roman" panose="02020603050405020304" pitchFamily="18" charset="0"/>
                <a:cs typeface="Times New Roman" panose="02020603050405020304" pitchFamily="18" charset="0"/>
              </a:rPr>
              <a:t>生物测量</a:t>
            </a:r>
            <a:r>
              <a:rPr lang="en-US" altLang="zh-CN" sz="1500" dirty="0" smtClean="0">
                <a:latin typeface="Times New Roman" panose="02020603050405020304" pitchFamily="18" charset="0"/>
                <a:cs typeface="Times New Roman" panose="02020603050405020304" pitchFamily="18" charset="0"/>
              </a:rPr>
              <a:t>) technologies — like fingerprint scans — to keep others out of private e-spaces. At present, these technologies are still expensive, though.</a:t>
            </a:r>
            <a:endParaRPr lang="zh-CN" altLang="zh-CN" sz="1500" dirty="0" smtClean="0">
              <a:latin typeface="Times New Roman" panose="02020603050405020304" pitchFamily="18" charset="0"/>
              <a:cs typeface="Times New Roman" panose="02020603050405020304" pitchFamily="18" charset="0"/>
            </a:endParaRPr>
          </a:p>
          <a:p>
            <a:pPr indent="457200" algn="just"/>
            <a:r>
              <a:rPr lang="en-US" altLang="zh-CN" sz="1500" dirty="0" smtClean="0">
                <a:latin typeface="Times New Roman" panose="02020603050405020304" pitchFamily="18" charset="0"/>
                <a:cs typeface="Times New Roman" panose="02020603050405020304" pitchFamily="18" charset="0"/>
              </a:rPr>
              <a:t>Researchers from Georgia Tech say that they have come up with a low-cost device (</a:t>
            </a:r>
            <a:r>
              <a:rPr lang="zh-CN" altLang="zh-CN" sz="1500" dirty="0" smtClean="0">
                <a:latin typeface="Times New Roman" panose="02020603050405020304" pitchFamily="18" charset="0"/>
                <a:cs typeface="Times New Roman" panose="02020603050405020304" pitchFamily="18" charset="0"/>
              </a:rPr>
              <a:t>装置</a:t>
            </a:r>
            <a:r>
              <a:rPr lang="en-US" altLang="zh-CN" sz="1500" dirty="0" smtClean="0">
                <a:latin typeface="Times New Roman" panose="02020603050405020304" pitchFamily="18" charset="0"/>
                <a:cs typeface="Times New Roman" panose="02020603050405020304" pitchFamily="18" charset="0"/>
              </a:rPr>
              <a:t>) that gets around this problem: a smart keyboard. …</a:t>
            </a:r>
            <a:endParaRPr lang="zh-CN" altLang="zh-CN" sz="1500" dirty="0" smtClean="0">
              <a:latin typeface="Times New Roman" panose="02020603050405020304" pitchFamily="18" charset="0"/>
              <a:cs typeface="Times New Roman" panose="02020603050405020304" pitchFamily="18" charset="0"/>
            </a:endParaRPr>
          </a:p>
          <a:p>
            <a:pPr indent="457200" algn="just"/>
            <a:r>
              <a:rPr lang="en-US" altLang="zh-CN" sz="1500" dirty="0" smtClean="0">
                <a:latin typeface="Times New Roman" panose="02020603050405020304" pitchFamily="18" charset="0"/>
                <a:cs typeface="Times New Roman" panose="02020603050405020304" pitchFamily="18" charset="0"/>
              </a:rPr>
              <a:t>It also doesn’t require a new type of technology that people aren’t already familiar with. Everybody uses a keyboard and everybody types differently.</a:t>
            </a:r>
            <a:endParaRPr lang="zh-CN" altLang="zh-CN" sz="1500" dirty="0" smtClean="0">
              <a:latin typeface="Times New Roman" panose="02020603050405020304" pitchFamily="18" charset="0"/>
              <a:cs typeface="Times New Roman" panose="02020603050405020304" pitchFamily="18" charset="0"/>
            </a:endParaRPr>
          </a:p>
          <a:p>
            <a:pPr indent="457200" algn="just"/>
            <a:r>
              <a:rPr lang="en-US" altLang="zh-CN" sz="1500" dirty="0" smtClean="0">
                <a:latin typeface="Times New Roman" panose="02020603050405020304" pitchFamily="18" charset="0"/>
                <a:cs typeface="Times New Roman" panose="02020603050405020304" pitchFamily="18" charset="0"/>
              </a:rPr>
              <a:t>…The researchers say that the keyboard should be pretty straightforward to commercialize and is mostly made of inexpensive, plastic-like parts. The team hopes to make it to market in the near future.</a:t>
            </a:r>
            <a:endParaRPr lang="zh-CN" altLang="zh-CN" sz="1500" dirty="0" smtClean="0">
              <a:latin typeface="Times New Roman" panose="02020603050405020304" pitchFamily="18" charset="0"/>
              <a:cs typeface="Times New Roman" panose="02020603050405020304" pitchFamily="18" charset="0"/>
            </a:endParaRPr>
          </a:p>
          <a:p>
            <a:endParaRPr lang="zh-CN" altLang="en-US" sz="1350" dirty="0"/>
          </a:p>
        </p:txBody>
      </p:sp>
      <p:sp>
        <p:nvSpPr>
          <p:cNvPr id="6" name="TextBox 5"/>
          <p:cNvSpPr txBox="1"/>
          <p:nvPr/>
        </p:nvSpPr>
        <p:spPr>
          <a:xfrm>
            <a:off x="1817212" y="3382432"/>
            <a:ext cx="3889112" cy="1452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sz="1500" dirty="0" smtClean="0">
                <a:latin typeface="Times New Roman" panose="02020603050405020304" pitchFamily="18" charset="0"/>
                <a:cs typeface="Times New Roman" panose="02020603050405020304" pitchFamily="18" charset="0"/>
              </a:rPr>
              <a:t>Where is this text most likely from?</a:t>
            </a:r>
            <a:endParaRPr lang="en-US" altLang="zh-CN" sz="1500" dirty="0" smtClean="0">
              <a:latin typeface="Times New Roman" panose="02020603050405020304" pitchFamily="18" charset="0"/>
              <a:cs typeface="Times New Roman" panose="02020603050405020304" pitchFamily="18" charset="0"/>
            </a:endParaRPr>
          </a:p>
          <a:p>
            <a:endParaRPr lang="zh-CN"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   A. A diary.    	B. A guidebook.		</a:t>
            </a:r>
            <a:endParaRPr lang="en-US"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   C. A novel.  	 D. A magazine.</a:t>
            </a:r>
            <a:endParaRPr lang="zh-CN" altLang="zh-CN" sz="1500" dirty="0" smtClean="0">
              <a:latin typeface="Times New Roman" panose="02020603050405020304" pitchFamily="18" charset="0"/>
              <a:cs typeface="Times New Roman" panose="02020603050405020304" pitchFamily="18" charset="0"/>
            </a:endParaRPr>
          </a:p>
          <a:p>
            <a:endParaRPr lang="zh-CN" altLang="en-US" sz="1350" dirty="0"/>
          </a:p>
        </p:txBody>
      </p:sp>
      <p:sp>
        <p:nvSpPr>
          <p:cNvPr id="7" name="心形 6"/>
          <p:cNvSpPr/>
          <p:nvPr/>
        </p:nvSpPr>
        <p:spPr>
          <a:xfrm>
            <a:off x="3654534" y="4354710"/>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49552" y="107194"/>
            <a:ext cx="6698460" cy="4930048"/>
          </a:xfrm>
        </p:spPr>
        <p:txBody>
          <a:bodyPr>
            <a:noAutofit/>
          </a:bodyPr>
          <a:lstStyle/>
          <a:p>
            <a:pPr>
              <a:buNone/>
            </a:pPr>
            <a:r>
              <a:rPr lang="zh-CN" altLang="en-US" sz="2700" b="1" dirty="0" smtClean="0">
                <a:solidFill>
                  <a:srgbClr val="0070C0"/>
                </a:solidFill>
              </a:rPr>
              <a:t>总结：</a:t>
            </a:r>
            <a:r>
              <a:rPr lang="zh-CN" altLang="en-US" sz="2100" b="1" dirty="0" smtClean="0">
                <a:solidFill>
                  <a:srgbClr val="0070C0"/>
                </a:solidFill>
              </a:rPr>
              <a:t>说明文阅读理解的步骤</a:t>
            </a:r>
            <a:endParaRPr lang="zh-CN" altLang="en-US" sz="2100" b="1" dirty="0" smtClean="0">
              <a:solidFill>
                <a:srgbClr val="0070C0"/>
              </a:solidFill>
            </a:endParaRPr>
          </a:p>
          <a:p>
            <a:pPr>
              <a:buNone/>
            </a:pPr>
            <a:r>
              <a:rPr lang="en-US" sz="2100" b="1" dirty="0" smtClean="0"/>
              <a:t>1. </a:t>
            </a:r>
            <a:r>
              <a:rPr lang="zh-CN" altLang="en-US" sz="2100" b="1" dirty="0" smtClean="0">
                <a:solidFill>
                  <a:srgbClr val="FF0000"/>
                </a:solidFill>
              </a:rPr>
              <a:t>通读全文。</a:t>
            </a:r>
            <a:r>
              <a:rPr lang="zh-CN" altLang="en-US" sz="2100" b="1" dirty="0" smtClean="0"/>
              <a:t>做题目之前一定要通读全文，迅速形成整体印象，初步了解主要信息。在通读全文时，</a:t>
            </a:r>
            <a:r>
              <a:rPr lang="zh-CN" altLang="en-US" sz="2100" b="1" dirty="0" smtClean="0">
                <a:solidFill>
                  <a:srgbClr val="FF0000"/>
                </a:solidFill>
              </a:rPr>
              <a:t>应重点留意每段的首句</a:t>
            </a:r>
            <a:r>
              <a:rPr lang="zh-CN" altLang="en-US" sz="2100" b="1" dirty="0" smtClean="0"/>
              <a:t>，因为首句大多揭示了本段的主题（即</a:t>
            </a:r>
            <a:r>
              <a:rPr lang="en-US" sz="2100" b="1" u="sng" dirty="0" smtClean="0"/>
              <a:t>topic sentence</a:t>
            </a:r>
            <a:r>
              <a:rPr lang="zh-CN" altLang="en-US" sz="2100" b="1" dirty="0" smtClean="0"/>
              <a:t>），常常与全文主旨密切相关。</a:t>
            </a:r>
            <a:endParaRPr lang="zh-CN" altLang="en-US" sz="2100" dirty="0" smtClean="0"/>
          </a:p>
          <a:p>
            <a:pPr>
              <a:buNone/>
            </a:pPr>
            <a:r>
              <a:rPr lang="en-US" sz="2100" b="1" dirty="0" smtClean="0"/>
              <a:t>2. </a:t>
            </a:r>
            <a:r>
              <a:rPr lang="zh-CN" altLang="en-US" sz="2100" b="1" dirty="0" smtClean="0">
                <a:solidFill>
                  <a:srgbClr val="FF0000"/>
                </a:solidFill>
              </a:rPr>
              <a:t>细读试题。</a:t>
            </a:r>
            <a:r>
              <a:rPr lang="zh-CN" altLang="en-US" sz="2100" b="1" dirty="0" smtClean="0"/>
              <a:t>对材料有了总体印象后，应对试题仔细推敲题意，弄清题目要求，即从内容上弄清是</a:t>
            </a:r>
            <a:r>
              <a:rPr lang="en-US" sz="2100" b="1" dirty="0" smtClean="0"/>
              <a:t>“</a:t>
            </a:r>
            <a:r>
              <a:rPr lang="zh-CN" altLang="en-US" sz="2100" b="1" dirty="0" smtClean="0"/>
              <a:t>关于什么</a:t>
            </a:r>
            <a:r>
              <a:rPr lang="en-US" sz="2100" b="1" dirty="0" smtClean="0"/>
              <a:t>”</a:t>
            </a:r>
            <a:r>
              <a:rPr lang="zh-CN" altLang="en-US" sz="2100" b="1" dirty="0" smtClean="0"/>
              <a:t>的选择，再就是要明确</a:t>
            </a:r>
            <a:r>
              <a:rPr lang="en-US" sz="2100" b="1" dirty="0" smtClean="0"/>
              <a:t>“</a:t>
            </a:r>
            <a:r>
              <a:rPr lang="zh-CN" altLang="en-US" sz="2100" b="1" dirty="0" smtClean="0"/>
              <a:t>选对还是选错</a:t>
            </a:r>
            <a:r>
              <a:rPr lang="en-US" sz="2100" b="1" dirty="0" smtClean="0"/>
              <a:t>”</a:t>
            </a:r>
            <a:r>
              <a:rPr lang="zh-CN" altLang="en-US" sz="2100" b="1" dirty="0" smtClean="0"/>
              <a:t>。</a:t>
            </a:r>
            <a:endParaRPr lang="zh-CN" altLang="en-US" sz="2100" dirty="0" smtClean="0"/>
          </a:p>
          <a:p>
            <a:pPr>
              <a:buNone/>
            </a:pPr>
            <a:r>
              <a:rPr lang="en-US" sz="2100" b="1" dirty="0" smtClean="0"/>
              <a:t>3. </a:t>
            </a:r>
            <a:r>
              <a:rPr lang="zh-CN" altLang="en-US" sz="2100" b="1" dirty="0" smtClean="0">
                <a:solidFill>
                  <a:srgbClr val="FF0000"/>
                </a:solidFill>
              </a:rPr>
              <a:t>题文对应</a:t>
            </a:r>
            <a:r>
              <a:rPr lang="zh-CN" altLang="en-US" sz="2100" b="1" dirty="0" smtClean="0"/>
              <a:t>。说明文答题有一个基本原则，</a:t>
            </a:r>
            <a:r>
              <a:rPr lang="zh-CN" altLang="en-US" sz="2100" b="1" u="sng" dirty="0" smtClean="0">
                <a:solidFill>
                  <a:srgbClr val="FF0000"/>
                </a:solidFill>
              </a:rPr>
              <a:t>答案往往就在原材料中。</a:t>
            </a:r>
            <a:r>
              <a:rPr lang="zh-CN" altLang="en-US" sz="2100" b="1" dirty="0" smtClean="0"/>
              <a:t>为此，必须根据题意，从原材料中找出与各个选项相对应的句段，并从这些句段中提取有效信息，找准已知条件，作为解题的依据。</a:t>
            </a:r>
            <a:endParaRPr lang="zh-CN" altLang="en-US" sz="2100" dirty="0" smtClean="0"/>
          </a:p>
          <a:p>
            <a:pPr>
              <a:buNone/>
            </a:pPr>
            <a:r>
              <a:rPr lang="en-US" sz="2100" b="1" dirty="0" smtClean="0"/>
              <a:t>4. </a:t>
            </a:r>
            <a:r>
              <a:rPr lang="zh-CN" altLang="en-US" sz="2100" b="1" dirty="0" smtClean="0">
                <a:solidFill>
                  <a:srgbClr val="FF0000"/>
                </a:solidFill>
              </a:rPr>
              <a:t>筛选答案。</a:t>
            </a:r>
            <a:r>
              <a:rPr lang="zh-CN" altLang="en-US" sz="2100" b="1" dirty="0" smtClean="0"/>
              <a:t>即</a:t>
            </a:r>
            <a:r>
              <a:rPr lang="zh-CN" altLang="en-US" sz="2100" b="1" dirty="0" smtClean="0">
                <a:solidFill>
                  <a:srgbClr val="FF0000"/>
                </a:solidFill>
              </a:rPr>
              <a:t>紧扣题干</a:t>
            </a:r>
            <a:r>
              <a:rPr lang="zh-CN" altLang="en-US" sz="2100" b="1" dirty="0" smtClean="0"/>
              <a:t>的要求，根据有效信息来筛选答案。</a:t>
            </a:r>
            <a:endParaRPr lang="zh-CN" altLang="en-US" sz="2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073" y="897721"/>
            <a:ext cx="6173280" cy="857400"/>
          </a:xfrm>
        </p:spPr>
        <p:txBody>
          <a:bodyPr/>
          <a:lstStyle/>
          <a:p>
            <a:r>
              <a:rPr lang="en-US" altLang="zh-CN" dirty="0" smtClean="0">
                <a:solidFill>
                  <a:srgbClr val="0070C0"/>
                </a:solidFill>
                <a:latin typeface="Arial Black" panose="020B0A04020102020204" pitchFamily="34" charset="0"/>
              </a:rPr>
              <a:t>Homework</a:t>
            </a:r>
            <a:endParaRPr lang="zh-CN" altLang="en-US" dirty="0">
              <a:solidFill>
                <a:srgbClr val="0070C0"/>
              </a:solidFill>
              <a:latin typeface="Arial Black" panose="020B0A04020102020204" pitchFamily="34" charset="0"/>
            </a:endParaRPr>
          </a:p>
        </p:txBody>
      </p:sp>
      <p:sp>
        <p:nvSpPr>
          <p:cNvPr id="3" name="内容占位符 2"/>
          <p:cNvSpPr>
            <a:spLocks noGrp="1"/>
          </p:cNvSpPr>
          <p:nvPr>
            <p:ph idx="1"/>
          </p:nvPr>
        </p:nvSpPr>
        <p:spPr>
          <a:xfrm>
            <a:off x="1547135" y="2356138"/>
            <a:ext cx="6173280" cy="3395066"/>
          </a:xfrm>
        </p:spPr>
        <p:txBody>
          <a:bodyPr/>
          <a:lstStyle/>
          <a:p>
            <a:r>
              <a:rPr lang="zh-CN" altLang="en-US" dirty="0" smtClean="0"/>
              <a:t>完成说明文专项训练（</a:t>
            </a:r>
            <a:r>
              <a:rPr lang="en-US" altLang="zh-CN" dirty="0" smtClean="0"/>
              <a:t>2</a:t>
            </a:r>
            <a:r>
              <a:rPr lang="zh-CN" altLang="en-US" dirty="0" smtClean="0"/>
              <a:t>）</a:t>
            </a:r>
            <a:endParaRPr lang="zh-CN" altLang="en-US" dirty="0"/>
          </a:p>
        </p:txBody>
      </p:sp>
      <p:pic>
        <p:nvPicPr>
          <p:cNvPr id="4" name="Picture 2" descr="C:\Users\Administrator\Desktop\下载.jpg"/>
          <p:cNvPicPr>
            <a:picLocks noChangeAspect="1" noChangeArrowheads="1"/>
          </p:cNvPicPr>
          <p:nvPr/>
        </p:nvPicPr>
        <p:blipFill>
          <a:blip r:embed="rId1" cstate="print"/>
          <a:srcRect/>
          <a:stretch>
            <a:fillRect/>
          </a:stretch>
        </p:blipFill>
        <p:spPr bwMode="auto">
          <a:xfrm>
            <a:off x="1385089" y="519613"/>
            <a:ext cx="6329936" cy="405115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624667" y="160746"/>
            <a:ext cx="5948254" cy="3761840"/>
          </a:xfrm>
        </p:spPr>
        <p:txBody>
          <a:bodyPr>
            <a:noAutofit/>
          </a:bodyPr>
          <a:lstStyle/>
          <a:p>
            <a:pPr>
              <a:buFont typeface="Wingdings" panose="05000000000000000000" pitchFamily="2" charset="2"/>
              <a:buChar char="Ø"/>
            </a:pPr>
            <a:r>
              <a:rPr lang="en-US" sz="2100" dirty="0" smtClean="0">
                <a:solidFill>
                  <a:srgbClr val="FF0000"/>
                </a:solidFill>
              </a:rPr>
              <a:t>3. </a:t>
            </a:r>
            <a:r>
              <a:rPr lang="zh-CN" altLang="en-US" sz="2100" dirty="0" smtClean="0">
                <a:solidFill>
                  <a:srgbClr val="FF0000"/>
                </a:solidFill>
              </a:rPr>
              <a:t>主旨概括题</a:t>
            </a:r>
            <a:endParaRPr lang="zh-CN" altLang="en-US" sz="2100" dirty="0" smtClean="0">
              <a:solidFill>
                <a:srgbClr val="FF0000"/>
              </a:solidFill>
            </a:endParaRPr>
          </a:p>
          <a:p>
            <a:pPr>
              <a:buNone/>
            </a:pPr>
            <a:r>
              <a:rPr lang="zh-CN" altLang="en-US" sz="2100" dirty="0" smtClean="0"/>
              <a:t>说明文常用文章大意判断题考查考生对</a:t>
            </a:r>
            <a:r>
              <a:rPr lang="zh-CN" altLang="en-US" sz="2100" dirty="0" smtClean="0">
                <a:solidFill>
                  <a:srgbClr val="FF0000"/>
                </a:solidFill>
              </a:rPr>
              <a:t>通篇文意或者某个段落的理解</a:t>
            </a:r>
            <a:r>
              <a:rPr lang="zh-CN" altLang="en-US" sz="2100" dirty="0" smtClean="0"/>
              <a:t>。</a:t>
            </a:r>
            <a:r>
              <a:rPr lang="zh-CN" altLang="zh-CN" sz="2100" dirty="0" smtClean="0"/>
              <a:t>通常以选择文章最佳标题</a:t>
            </a:r>
            <a:r>
              <a:rPr lang="en-US" altLang="zh-CN" sz="2100" dirty="0" smtClean="0">
                <a:solidFill>
                  <a:srgbClr val="FF0000"/>
                </a:solidFill>
              </a:rPr>
              <a:t>(title/topic)</a:t>
            </a:r>
            <a:r>
              <a:rPr lang="zh-CN" altLang="zh-CN" sz="2100" dirty="0" smtClean="0"/>
              <a:t>，概括文章中心大意</a:t>
            </a:r>
            <a:r>
              <a:rPr lang="en-US" altLang="zh-CN" sz="2100" dirty="0" smtClean="0">
                <a:solidFill>
                  <a:srgbClr val="FF0000"/>
                </a:solidFill>
              </a:rPr>
              <a:t>(main idea)</a:t>
            </a:r>
            <a:r>
              <a:rPr lang="zh-CN" altLang="zh-CN" sz="2100" dirty="0" smtClean="0"/>
              <a:t>、文章段落大意</a:t>
            </a:r>
            <a:r>
              <a:rPr lang="en-US" altLang="zh-CN" sz="2100" dirty="0" smtClean="0">
                <a:solidFill>
                  <a:srgbClr val="FF0000"/>
                </a:solidFill>
              </a:rPr>
              <a:t>(topic)</a:t>
            </a:r>
            <a:r>
              <a:rPr lang="zh-CN" altLang="zh-CN" sz="2100" dirty="0" smtClean="0"/>
              <a:t>等形式出现。 </a:t>
            </a:r>
            <a:r>
              <a:rPr lang="zh-CN" altLang="en-US" sz="2100" dirty="0" smtClean="0"/>
              <a:t>。</a:t>
            </a:r>
            <a:endParaRPr lang="en-US" altLang="zh-CN" sz="2100" dirty="0" smtClean="0"/>
          </a:p>
          <a:p>
            <a:pPr>
              <a:buNone/>
            </a:pPr>
            <a:r>
              <a:rPr lang="zh-CN" altLang="en-US" sz="2100" dirty="0" smtClean="0"/>
              <a:t>命题形式常以以下为设问方式：</a:t>
            </a:r>
            <a:endParaRPr lang="en-US" altLang="zh-CN" sz="2100" dirty="0" smtClean="0"/>
          </a:p>
          <a:p>
            <a:pPr marL="514350" indent="-514350">
              <a:buFont typeface="+mj-ea"/>
              <a:buAutoNum type="circleNumDbPlain"/>
            </a:pPr>
            <a:r>
              <a:rPr lang="en-US" sz="1800" dirty="0" smtClean="0">
                <a:solidFill>
                  <a:srgbClr val="7030A0"/>
                </a:solidFill>
                <a:latin typeface="Arial Black" panose="020B0A04020102020204" pitchFamily="34" charset="0"/>
                <a:ea typeface="MBST-MGT" pitchFamily="66" charset="-122"/>
              </a:rPr>
              <a:t>This passage mainly talks about __.</a:t>
            </a:r>
            <a:endParaRPr lang="en-US" sz="1800" dirty="0" smtClean="0">
              <a:solidFill>
                <a:srgbClr val="7030A0"/>
              </a:solidFill>
              <a:latin typeface="Arial Black" panose="020B0A04020102020204" pitchFamily="34" charset="0"/>
              <a:ea typeface="MBST-MGT" pitchFamily="66" charset="-122"/>
            </a:endParaRPr>
          </a:p>
          <a:p>
            <a:pPr marL="514350" indent="-514350">
              <a:buFont typeface="+mj-ea"/>
              <a:buAutoNum type="circleNumDbPlain"/>
            </a:pPr>
            <a:r>
              <a:rPr lang="en-US" sz="1800" dirty="0" smtClean="0">
                <a:solidFill>
                  <a:srgbClr val="7030A0"/>
                </a:solidFill>
                <a:latin typeface="Arial Black" panose="020B0A04020102020204" pitchFamily="34" charset="0"/>
                <a:ea typeface="MBST-MGT" pitchFamily="66" charset="-122"/>
              </a:rPr>
              <a:t>What is the main idea of the passage?</a:t>
            </a:r>
            <a:endParaRPr lang="en-US" sz="1800" dirty="0" smtClean="0">
              <a:solidFill>
                <a:srgbClr val="7030A0"/>
              </a:solidFill>
              <a:latin typeface="Arial Black" panose="020B0A04020102020204" pitchFamily="34" charset="0"/>
              <a:ea typeface="MBST-MGT" pitchFamily="66" charset="-122"/>
            </a:endParaRPr>
          </a:p>
          <a:p>
            <a:pPr marL="514350" indent="-514350">
              <a:buFont typeface="+mj-ea"/>
              <a:buAutoNum type="circleNumDbPlain"/>
            </a:pPr>
            <a:r>
              <a:rPr lang="en-US" altLang="zh-CN" sz="1800" dirty="0" smtClean="0">
                <a:solidFill>
                  <a:srgbClr val="7030A0"/>
                </a:solidFill>
                <a:latin typeface="Arial Black" panose="020B0A04020102020204" pitchFamily="34" charset="0"/>
              </a:rPr>
              <a:t>What is the best title for this passage?</a:t>
            </a:r>
            <a:endParaRPr lang="zh-CN" altLang="zh-CN" sz="1800" dirty="0" smtClean="0">
              <a:solidFill>
                <a:srgbClr val="7030A0"/>
              </a:solidFill>
              <a:latin typeface="Arial Black" panose="020B0A04020102020204" pitchFamily="34" charset="0"/>
            </a:endParaRPr>
          </a:p>
          <a:p>
            <a:pPr marL="514350" indent="-514350">
              <a:buFont typeface="+mj-ea"/>
              <a:buAutoNum type="circleNumDbPlain"/>
            </a:pPr>
            <a:r>
              <a:rPr lang="en-US" altLang="zh-CN" sz="1800" dirty="0" smtClean="0">
                <a:solidFill>
                  <a:srgbClr val="7030A0"/>
                </a:solidFill>
                <a:latin typeface="Arial Black" panose="020B0A04020102020204" pitchFamily="34" charset="0"/>
              </a:rPr>
              <a:t>What is the main idea of paragraph 1/the last paragraph?</a:t>
            </a:r>
            <a:r>
              <a:rPr lang="zh-CN" altLang="en-US" sz="1800" dirty="0" smtClean="0">
                <a:solidFill>
                  <a:srgbClr val="7030A0"/>
                </a:solidFill>
                <a:latin typeface="Arial Black" panose="020B0A04020102020204" pitchFamily="34" charset="0"/>
                <a:ea typeface="MBST-MGT" pitchFamily="66" charset="-122"/>
              </a:rPr>
              <a:t> </a:t>
            </a:r>
            <a:endParaRPr lang="en-US" altLang="zh-CN" sz="1800" dirty="0" smtClean="0">
              <a:solidFill>
                <a:srgbClr val="7030A0"/>
              </a:solidFill>
              <a:latin typeface="Arial Black" panose="020B0A04020102020204" pitchFamily="34" charset="0"/>
              <a:ea typeface="MBST-MGT" pitchFamily="66" charset="-122"/>
            </a:endParaRPr>
          </a:p>
          <a:p>
            <a:pPr>
              <a:buNone/>
            </a:pPr>
            <a:endParaRPr lang="zh-CN" alt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linds(horizontal)">
                                      <p:cBhvr>
                                        <p:cTn id="13" dur="500"/>
                                        <p:tgtEl>
                                          <p:spTgt spid="3">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1493119" y="141505"/>
            <a:ext cx="2916834" cy="421629"/>
          </a:xfrm>
        </p:spPr>
        <p:style>
          <a:lnRef idx="0">
            <a:schemeClr val="accent2"/>
          </a:lnRef>
          <a:fillRef idx="3">
            <a:schemeClr val="accent2"/>
          </a:fillRef>
          <a:effectRef idx="3">
            <a:schemeClr val="accent2"/>
          </a:effectRef>
          <a:fontRef idx="minor">
            <a:schemeClr val="lt1"/>
          </a:fontRef>
        </p:style>
        <p:txBody>
          <a:bodyPr>
            <a:normAutofit fontScale="90000"/>
          </a:bodyPr>
          <a:lstStyle/>
          <a:p>
            <a:pPr lvl="0" algn="l"/>
            <a:br>
              <a:rPr lang="en-US" altLang="zh-CN" sz="2100" dirty="0" smtClean="0"/>
            </a:br>
            <a:r>
              <a:rPr lang="en-US" altLang="zh-CN" sz="2100" dirty="0" smtClean="0"/>
              <a:t>Exercise</a:t>
            </a:r>
            <a:r>
              <a:rPr lang="zh-CN" altLang="en-US" sz="2100" dirty="0" smtClean="0"/>
              <a:t> </a:t>
            </a:r>
            <a:r>
              <a:rPr lang="en-US" altLang="zh-CN" sz="2100" dirty="0" smtClean="0"/>
              <a:t>6 </a:t>
            </a:r>
            <a:r>
              <a:rPr lang="en-US" altLang="zh-CN" sz="2100" dirty="0" smtClean="0">
                <a:latin typeface="+mj-ea"/>
              </a:rPr>
              <a:t>(</a:t>
            </a:r>
            <a:r>
              <a:rPr lang="en-US" altLang="zh-CN" sz="2100" dirty="0" smtClean="0"/>
              <a:t>2019 </a:t>
            </a:r>
            <a:r>
              <a:rPr lang="zh-CN" altLang="zh-CN" sz="2100" dirty="0" smtClean="0"/>
              <a:t>卷Ⅰ</a:t>
            </a:r>
            <a:r>
              <a:rPr lang="zh-CN" altLang="en-US" sz="2100" dirty="0" smtClean="0"/>
              <a:t>）</a:t>
            </a:r>
            <a:br>
              <a:rPr lang="zh-CN" altLang="en-US" sz="2100" dirty="0" smtClean="0"/>
            </a:br>
            <a:endParaRPr lang="zh-CN" altLang="en-US" sz="2100" dirty="0"/>
          </a:p>
        </p:txBody>
      </p:sp>
      <p:sp>
        <p:nvSpPr>
          <p:cNvPr id="5" name="TextBox 4"/>
          <p:cNvSpPr txBox="1"/>
          <p:nvPr/>
        </p:nvSpPr>
        <p:spPr>
          <a:xfrm>
            <a:off x="1331073" y="681659"/>
            <a:ext cx="6265792" cy="2584450"/>
          </a:xfrm>
          <a:prstGeom prst="rect">
            <a:avLst/>
          </a:prstGeom>
          <a:noFill/>
        </p:spPr>
        <p:txBody>
          <a:bodyPr wrap="square" rtlCol="0">
            <a:spAutoFit/>
          </a:bodyPr>
          <a:lstStyle/>
          <a:p>
            <a:pPr algn="just"/>
            <a:r>
              <a:rPr lang="en-US" altLang="zh-CN" sz="1500" b="1" dirty="0" smtClean="0">
                <a:solidFill>
                  <a:srgbClr val="0070C0"/>
                </a:solidFill>
                <a:latin typeface="Times New Roman" panose="02020603050405020304" pitchFamily="18" charset="0"/>
                <a:cs typeface="Times New Roman" panose="02020603050405020304" pitchFamily="18" charset="0"/>
              </a:rPr>
              <a:t>      </a:t>
            </a:r>
            <a:r>
              <a:rPr lang="en-US" altLang="zh-CN" sz="1500" b="1" dirty="0" smtClean="0">
                <a:latin typeface="Times New Roman" panose="02020603050405020304" pitchFamily="18" charset="0"/>
                <a:cs typeface="Times New Roman" panose="02020603050405020304" pitchFamily="18" charset="0"/>
              </a:rPr>
              <a:t>During the rosy years of elementary school (</a:t>
            </a:r>
            <a:r>
              <a:rPr lang="zh-CN" altLang="zh-CN" sz="1500" b="1" dirty="0" smtClean="0">
                <a:latin typeface="Times New Roman" panose="02020603050405020304" pitchFamily="18" charset="0"/>
                <a:cs typeface="Times New Roman" panose="02020603050405020304" pitchFamily="18" charset="0"/>
              </a:rPr>
              <a:t>小学</a:t>
            </a:r>
            <a:r>
              <a:rPr lang="en-US" altLang="zh-CN" sz="1500" b="1" dirty="0" smtClean="0">
                <a:latin typeface="Times New Roman" panose="02020603050405020304" pitchFamily="18" charset="0"/>
                <a:cs typeface="Times New Roman" panose="02020603050405020304" pitchFamily="18" charset="0"/>
              </a:rPr>
              <a:t>), I enjoyed sharing my dolls and jokes, which allowed me to keep my high social status. ...</a:t>
            </a:r>
            <a:endParaRPr lang="zh-CN" altLang="zh-CN" sz="1500" b="1" dirty="0" smtClean="0">
              <a:latin typeface="Times New Roman" panose="02020603050405020304" pitchFamily="18" charset="0"/>
              <a:cs typeface="Times New Roman" panose="02020603050405020304" pitchFamily="18" charset="0"/>
            </a:endParaRPr>
          </a:p>
          <a:p>
            <a:pPr algn="just"/>
            <a:r>
              <a:rPr lang="en-US" altLang="zh-CN" sz="1500" b="1" dirty="0" smtClean="0">
                <a:latin typeface="Times New Roman" panose="02020603050405020304" pitchFamily="18" charset="0"/>
                <a:cs typeface="Times New Roman" panose="02020603050405020304" pitchFamily="18" charset="0"/>
              </a:rPr>
              <a:t>       Popularity is a well-explored subject in social psychology. Mitch </a:t>
            </a:r>
            <a:r>
              <a:rPr lang="en-US" altLang="zh-CN" sz="1500" b="1" dirty="0" err="1" smtClean="0">
                <a:latin typeface="Times New Roman" panose="02020603050405020304" pitchFamily="18" charset="0"/>
                <a:cs typeface="Times New Roman" panose="02020603050405020304" pitchFamily="18" charset="0"/>
              </a:rPr>
              <a:t>Prinstein</a:t>
            </a:r>
            <a:r>
              <a:rPr lang="en-US" altLang="zh-CN" sz="1500" b="1" dirty="0" smtClean="0">
                <a:latin typeface="Times New Roman" panose="02020603050405020304" pitchFamily="18" charset="0"/>
                <a:cs typeface="Times New Roman" panose="02020603050405020304" pitchFamily="18" charset="0"/>
              </a:rPr>
              <a:t>, a professor of clinical psychology sorts the popular into two categories: the likable and the status seekers. The </a:t>
            </a:r>
            <a:r>
              <a:rPr lang="en-US" altLang="zh-CN" sz="1500" b="1" dirty="0" err="1" smtClean="0">
                <a:latin typeface="Times New Roman" panose="02020603050405020304" pitchFamily="18" charset="0"/>
                <a:cs typeface="Times New Roman" panose="02020603050405020304" pitchFamily="18" charset="0"/>
              </a:rPr>
              <a:t>likables</a:t>
            </a:r>
            <a:r>
              <a:rPr lang="en-US" altLang="zh-CN" sz="1500" b="1" dirty="0" smtClean="0">
                <a:latin typeface="Times New Roman" panose="02020603050405020304" pitchFamily="18" charset="0"/>
                <a:cs typeface="Times New Roman" panose="02020603050405020304" pitchFamily="18" charset="0"/>
              </a:rPr>
              <a:t>’ plays-well-with-others qualities strengthen schoolyard friendships, jump-start interpersonal skills and, when tapped early, are employed ever after in life and work. Then there’s the kind of popularity that appears in adolescence: status born of power and even dishonorable behavior.</a:t>
            </a:r>
            <a:endParaRPr lang="en-US" altLang="zh-CN" sz="1500" b="1" dirty="0" smtClean="0">
              <a:latin typeface="Times New Roman" panose="02020603050405020304" pitchFamily="18" charset="0"/>
              <a:cs typeface="Times New Roman" panose="02020603050405020304" pitchFamily="18" charset="0"/>
            </a:endParaRPr>
          </a:p>
          <a:p>
            <a:pPr algn="just"/>
            <a:endParaRPr lang="zh-CN" altLang="zh-CN" sz="1350" dirty="0" smtClean="0"/>
          </a:p>
          <a:p>
            <a:endParaRPr lang="zh-CN" altLang="en-US" sz="1350" dirty="0"/>
          </a:p>
        </p:txBody>
      </p:sp>
      <p:sp>
        <p:nvSpPr>
          <p:cNvPr id="6" name="TextBox 5"/>
          <p:cNvSpPr txBox="1"/>
          <p:nvPr/>
        </p:nvSpPr>
        <p:spPr>
          <a:xfrm>
            <a:off x="1817212" y="2896293"/>
            <a:ext cx="5023437" cy="205295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50000"/>
              </a:lnSpc>
            </a:pPr>
            <a:r>
              <a:rPr lang="en-US" altLang="zh-CN" sz="1500" dirty="0" smtClean="0">
                <a:latin typeface="Times New Roman" panose="02020603050405020304" pitchFamily="18" charset="0"/>
                <a:cs typeface="Times New Roman" panose="02020603050405020304" pitchFamily="18" charset="0"/>
              </a:rPr>
              <a:t>What is the second paragraph mainly about</a:t>
            </a:r>
            <a:r>
              <a:rPr lang="zh-CN" altLang="zh-CN" sz="1500" dirty="0" smtClean="0">
                <a:latin typeface="Times New Roman" panose="02020603050405020304" pitchFamily="18" charset="0"/>
                <a:cs typeface="Times New Roman" panose="02020603050405020304" pitchFamily="18" charset="0"/>
              </a:rPr>
              <a:t>？</a:t>
            </a:r>
            <a:endParaRPr lang="zh-CN" altLang="zh-CN" sz="1500" dirty="0" smtClean="0">
              <a:latin typeface="Times New Roman" panose="02020603050405020304" pitchFamily="18" charset="0"/>
              <a:cs typeface="Times New Roman" panose="02020603050405020304" pitchFamily="18" charset="0"/>
            </a:endParaRPr>
          </a:p>
          <a:p>
            <a:pPr marL="457200" indent="-4572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The classification of the popular. </a:t>
            </a:r>
            <a:endParaRPr lang="en-US" altLang="zh-CN" sz="1500" dirty="0" smtClean="0">
              <a:latin typeface="Times New Roman" panose="02020603050405020304" pitchFamily="18" charset="0"/>
              <a:cs typeface="Times New Roman" panose="02020603050405020304" pitchFamily="18" charset="0"/>
            </a:endParaRPr>
          </a:p>
          <a:p>
            <a:pPr marL="457200" indent="-457200">
              <a:lnSpc>
                <a:spcPct val="150000"/>
              </a:lnSpc>
              <a:buAutoNum type="alphaUcPeriod"/>
            </a:pPr>
            <a:r>
              <a:rPr lang="en-US" altLang="zh-CN" sz="1500" dirty="0" smtClean="0">
                <a:latin typeface="Times New Roman" panose="02020603050405020304" pitchFamily="18" charset="0"/>
                <a:cs typeface="Times New Roman" panose="02020603050405020304" pitchFamily="18" charset="0"/>
              </a:rPr>
              <a:t>The characteristics of adolescents.</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en-US" altLang="zh-CN" sz="1500" dirty="0" smtClean="0">
                <a:latin typeface="Times New Roman" panose="02020603050405020304" pitchFamily="18" charset="0"/>
                <a:cs typeface="Times New Roman" panose="02020603050405020304" pitchFamily="18" charset="0"/>
              </a:rPr>
              <a:t>C.   The importance of interpersonal skills.              </a:t>
            </a:r>
            <a:endParaRPr lang="en-US" altLang="zh-CN" sz="1500" dirty="0" smtClean="0">
              <a:latin typeface="Times New Roman" panose="02020603050405020304" pitchFamily="18" charset="0"/>
              <a:cs typeface="Times New Roman" panose="02020603050405020304" pitchFamily="18" charset="0"/>
            </a:endParaRPr>
          </a:p>
          <a:p>
            <a:pPr>
              <a:lnSpc>
                <a:spcPct val="150000"/>
              </a:lnSpc>
            </a:pPr>
            <a:r>
              <a:rPr lang="en-US" altLang="zh-CN" sz="1500" dirty="0" smtClean="0">
                <a:latin typeface="Times New Roman" panose="02020603050405020304" pitchFamily="18" charset="0"/>
                <a:cs typeface="Times New Roman" panose="02020603050405020304" pitchFamily="18" charset="0"/>
              </a:rPr>
              <a:t>D.   The causes of dishonorable behavior.</a:t>
            </a:r>
            <a:endParaRPr lang="zh-CN" altLang="zh-CN" sz="1500" dirty="0" smtClean="0">
              <a:latin typeface="Times New Roman" panose="02020603050405020304" pitchFamily="18" charset="0"/>
              <a:cs typeface="Times New Roman" panose="02020603050405020304" pitchFamily="18" charset="0"/>
            </a:endParaRPr>
          </a:p>
          <a:p>
            <a:endParaRPr lang="zh-CN" altLang="en-US" sz="1500" dirty="0">
              <a:latin typeface="Times New Roman" panose="02020603050405020304" pitchFamily="18" charset="0"/>
              <a:cs typeface="Times New Roman" panose="02020603050405020304" pitchFamily="18" charset="0"/>
            </a:endParaRPr>
          </a:p>
        </p:txBody>
      </p:sp>
      <p:cxnSp>
        <p:nvCxnSpPr>
          <p:cNvPr id="7" name="直接连接符 6"/>
          <p:cNvCxnSpPr/>
          <p:nvPr/>
        </p:nvCxnSpPr>
        <p:spPr>
          <a:xfrm>
            <a:off x="2357367" y="1599922"/>
            <a:ext cx="5185483"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9" name="直接连接符 8"/>
          <p:cNvCxnSpPr/>
          <p:nvPr/>
        </p:nvCxnSpPr>
        <p:spPr>
          <a:xfrm>
            <a:off x="1439104" y="1869999"/>
            <a:ext cx="367305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2" name="五角星 11"/>
          <p:cNvSpPr/>
          <p:nvPr/>
        </p:nvSpPr>
        <p:spPr>
          <a:xfrm>
            <a:off x="1817212" y="3328416"/>
            <a:ext cx="283418" cy="275083"/>
          </a:xfrm>
          <a:prstGeom prst="star5">
            <a:avLst>
              <a:gd name="adj" fmla="val 50000"/>
              <a:gd name="hf" fmla="val 105146"/>
              <a:gd name="vf" fmla="val 110557"/>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五角星 9"/>
          <p:cNvSpPr/>
          <p:nvPr/>
        </p:nvSpPr>
        <p:spPr>
          <a:xfrm>
            <a:off x="1439104" y="4192663"/>
            <a:ext cx="283418" cy="275083"/>
          </a:xfrm>
          <a:prstGeom prst="star5">
            <a:avLst>
              <a:gd name="adj" fmla="val 50000"/>
              <a:gd name="hf" fmla="val 105146"/>
              <a:gd name="vf" fmla="val 110557"/>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
        <p:nvSpPr>
          <p:cNvPr id="2" name="标题 1"/>
          <p:cNvSpPr>
            <a:spLocks noGrp="1"/>
          </p:cNvSpPr>
          <p:nvPr>
            <p:ph type="title"/>
          </p:nvPr>
        </p:nvSpPr>
        <p:spPr>
          <a:xfrm>
            <a:off x="1277058" y="141505"/>
            <a:ext cx="2754788" cy="378108"/>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l"/>
            <a:br>
              <a:rPr lang="en-US" altLang="zh-CN" sz="2025" dirty="0" smtClean="0"/>
            </a:br>
            <a:r>
              <a:rPr lang="en-US" altLang="zh-CN" sz="2025" dirty="0" smtClean="0"/>
              <a:t>Exercise</a:t>
            </a:r>
            <a:r>
              <a:rPr lang="zh-CN" altLang="en-US" sz="2025" dirty="0" smtClean="0"/>
              <a:t> </a:t>
            </a:r>
            <a:r>
              <a:rPr lang="en-US" altLang="zh-CN" sz="2025" dirty="0" smtClean="0"/>
              <a:t>7 </a:t>
            </a:r>
            <a:r>
              <a:rPr lang="en-US" altLang="zh-CN" sz="2025" i="1" dirty="0" smtClean="0"/>
              <a:t>(2019</a:t>
            </a:r>
            <a:r>
              <a:rPr lang="zh-CN" altLang="zh-CN" sz="2025" dirty="0" smtClean="0"/>
              <a:t>卷Ⅱ</a:t>
            </a:r>
            <a:r>
              <a:rPr lang="zh-CN" altLang="en-US" sz="2025" i="1" dirty="0" smtClean="0"/>
              <a:t>）</a:t>
            </a:r>
            <a:br>
              <a:rPr lang="zh-CN" altLang="en-US" i="1" dirty="0" smtClean="0"/>
            </a:br>
            <a:endParaRPr lang="zh-CN" altLang="en-US" dirty="0"/>
          </a:p>
        </p:txBody>
      </p:sp>
      <p:sp>
        <p:nvSpPr>
          <p:cNvPr id="4" name="TextBox 3"/>
          <p:cNvSpPr txBox="1"/>
          <p:nvPr/>
        </p:nvSpPr>
        <p:spPr>
          <a:xfrm>
            <a:off x="1277058" y="519613"/>
            <a:ext cx="6265792" cy="3553460"/>
          </a:xfrm>
          <a:prstGeom prst="rect">
            <a:avLst/>
          </a:prstGeom>
          <a:noFill/>
        </p:spPr>
        <p:txBody>
          <a:bodyPr wrap="square" rtlCol="0">
            <a:spAutoFit/>
          </a:bodyPr>
          <a:lstStyle/>
          <a:p>
            <a:pPr algn="just"/>
            <a:r>
              <a:rPr lang="en-US" altLang="zh-CN" sz="1500" b="1" dirty="0" smtClean="0">
                <a:solidFill>
                  <a:srgbClr val="0070C0"/>
                </a:solidFill>
                <a:latin typeface="Times New Roman" panose="02020603050405020304" pitchFamily="18" charset="0"/>
                <a:cs typeface="Times New Roman" panose="02020603050405020304" pitchFamily="18" charset="0"/>
              </a:rPr>
              <a:t>       Bacteria are an annoying problem for astronauts. The microorganisms</a:t>
            </a:r>
            <a:r>
              <a:rPr lang="zh-CN" altLang="zh-CN" sz="1500" b="1" dirty="0" smtClean="0">
                <a:solidFill>
                  <a:srgbClr val="0070C0"/>
                </a:solidFill>
                <a:latin typeface="Times New Roman" panose="02020603050405020304" pitchFamily="18" charset="0"/>
                <a:cs typeface="Times New Roman" panose="02020603050405020304" pitchFamily="18" charset="0"/>
              </a:rPr>
              <a:t>（微生物）</a:t>
            </a:r>
            <a:r>
              <a:rPr lang="en-US" altLang="zh-CN" sz="1500" b="1" dirty="0" smtClean="0">
                <a:solidFill>
                  <a:srgbClr val="0070C0"/>
                </a:solidFill>
                <a:latin typeface="Times New Roman" panose="02020603050405020304" pitchFamily="18" charset="0"/>
                <a:cs typeface="Times New Roman" panose="02020603050405020304" pitchFamily="18" charset="0"/>
              </a:rPr>
              <a:t> from our bodies grow uncontrollably on surfaces of the International Space Station, so astronauts spend hours cleaning them up each week. How is NASA overcoming this very tiny big problem? It’s turning to a bunch of high school kids. But not just any kids. It depending on NASA HUNCH high school class, like the one science teachers Gene Gordon and Donna </a:t>
            </a:r>
            <a:r>
              <a:rPr lang="en-US" altLang="zh-CN" sz="1500" b="1" dirty="0" err="1" smtClean="0">
                <a:solidFill>
                  <a:srgbClr val="0070C0"/>
                </a:solidFill>
                <a:latin typeface="Times New Roman" panose="02020603050405020304" pitchFamily="18" charset="0"/>
                <a:cs typeface="Times New Roman" panose="02020603050405020304" pitchFamily="18" charset="0"/>
              </a:rPr>
              <a:t>Himmelberg</a:t>
            </a:r>
            <a:r>
              <a:rPr lang="en-US" altLang="zh-CN" sz="1500" b="1" dirty="0" smtClean="0">
                <a:solidFill>
                  <a:srgbClr val="0070C0"/>
                </a:solidFill>
                <a:latin typeface="Times New Roman" panose="02020603050405020304" pitchFamily="18" charset="0"/>
                <a:cs typeface="Times New Roman" panose="02020603050405020304" pitchFamily="18" charset="0"/>
              </a:rPr>
              <a:t> lead at Fairport High School in Fairport, New York.</a:t>
            </a:r>
            <a:endParaRPr lang="zh-CN" altLang="zh-CN" sz="1500" b="1" dirty="0" smtClean="0">
              <a:solidFill>
                <a:srgbClr val="0070C0"/>
              </a:solidFill>
              <a:latin typeface="Times New Roman" panose="02020603050405020304" pitchFamily="18" charset="0"/>
              <a:cs typeface="Times New Roman" panose="02020603050405020304" pitchFamily="18" charset="0"/>
            </a:endParaRPr>
          </a:p>
          <a:p>
            <a:pPr algn="just"/>
            <a:r>
              <a:rPr lang="en-US" altLang="zh-CN" sz="1500" b="1" dirty="0" smtClean="0">
                <a:solidFill>
                  <a:srgbClr val="0070C0"/>
                </a:solidFill>
                <a:latin typeface="Times New Roman" panose="02020603050405020304" pitchFamily="18" charset="0"/>
                <a:cs typeface="Times New Roman" panose="02020603050405020304" pitchFamily="18" charset="0"/>
              </a:rPr>
              <a:t>        HUNCH is designed to connect high school classrooms with NASA engineers. …</a:t>
            </a:r>
            <a:endParaRPr lang="zh-CN" altLang="zh-CN" sz="1500" b="1" dirty="0" smtClean="0">
              <a:solidFill>
                <a:srgbClr val="0070C0"/>
              </a:solidFill>
              <a:latin typeface="Times New Roman" panose="02020603050405020304" pitchFamily="18" charset="0"/>
              <a:cs typeface="Times New Roman" panose="02020603050405020304" pitchFamily="18" charset="0"/>
            </a:endParaRPr>
          </a:p>
          <a:p>
            <a:pPr algn="just"/>
            <a:r>
              <a:rPr lang="en-US" altLang="zh-CN" sz="1500" b="1" dirty="0" smtClean="0">
                <a:solidFill>
                  <a:srgbClr val="0070C0"/>
                </a:solidFill>
                <a:latin typeface="Times New Roman" panose="02020603050405020304" pitchFamily="18" charset="0"/>
                <a:cs typeface="Times New Roman" panose="02020603050405020304" pitchFamily="18" charset="0"/>
              </a:rPr>
              <a:t>        …“These kids are so absorbed in their studies that I just sit back. I don’t teach.” And that annoying bacteria? Gordon says his students are emailing daily with NASA engineers about the problem, readying a workable solution to test in space.</a:t>
            </a:r>
            <a:endParaRPr lang="zh-CN" altLang="zh-CN" sz="1500" b="1" dirty="0" smtClean="0">
              <a:solidFill>
                <a:srgbClr val="0070C0"/>
              </a:solidFill>
              <a:latin typeface="Times New Roman" panose="02020603050405020304" pitchFamily="18" charset="0"/>
              <a:cs typeface="Times New Roman" panose="02020603050405020304" pitchFamily="18" charset="0"/>
            </a:endParaRPr>
          </a:p>
          <a:p>
            <a:pPr algn="just"/>
            <a:endParaRPr lang="zh-CN" altLang="en-US" sz="1500" b="1" dirty="0">
              <a:solidFill>
                <a:srgbClr val="0070C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493119" y="3712988"/>
            <a:ext cx="5077452" cy="1452880"/>
          </a:xfrm>
          <a:prstGeom prst="rect">
            <a:avLst/>
          </a:prstGeom>
          <a:noFill/>
        </p:spPr>
        <p:txBody>
          <a:bodyPr wrap="square" rtlCol="0">
            <a:spAutoFit/>
          </a:bodyPr>
          <a:lstStyle/>
          <a:p>
            <a:r>
              <a:rPr lang="en-US" altLang="zh-CN" sz="1500" b="1" dirty="0" smtClean="0">
                <a:latin typeface="Times New Roman" panose="02020603050405020304" pitchFamily="18" charset="0"/>
                <a:cs typeface="Times New Roman" panose="02020603050405020304" pitchFamily="18" charset="0"/>
              </a:rPr>
              <a:t>What is the best title for the text?</a:t>
            </a:r>
            <a:endParaRPr lang="zh-CN" altLang="zh-CN" sz="1500" b="1" dirty="0" smtClean="0">
              <a:latin typeface="Times New Roman" panose="02020603050405020304" pitchFamily="18" charset="0"/>
              <a:cs typeface="Times New Roman" panose="02020603050405020304" pitchFamily="18" charset="0"/>
            </a:endParaRPr>
          </a:p>
          <a:p>
            <a:r>
              <a:rPr lang="en-US" altLang="zh-CN" sz="1500" b="1" dirty="0" smtClean="0">
                <a:latin typeface="Times New Roman" panose="02020603050405020304" pitchFamily="18" charset="0"/>
                <a:cs typeface="Times New Roman" panose="02020603050405020304" pitchFamily="18" charset="0"/>
              </a:rPr>
              <a:t>A. NASA: The Home of Astronauts.</a:t>
            </a:r>
            <a:endParaRPr lang="zh-CN" altLang="zh-CN" sz="1500" b="1" dirty="0" smtClean="0">
              <a:latin typeface="Times New Roman" panose="02020603050405020304" pitchFamily="18" charset="0"/>
              <a:cs typeface="Times New Roman" panose="02020603050405020304" pitchFamily="18" charset="0"/>
            </a:endParaRPr>
          </a:p>
          <a:p>
            <a:r>
              <a:rPr lang="en-US" altLang="zh-CN" sz="1500" b="1" dirty="0" smtClean="0">
                <a:latin typeface="Times New Roman" panose="02020603050405020304" pitchFamily="18" charset="0"/>
                <a:cs typeface="Times New Roman" panose="02020603050405020304" pitchFamily="18" charset="0"/>
              </a:rPr>
              <a:t>B. Space: The Final Homework Frontier.</a:t>
            </a:r>
            <a:endParaRPr lang="zh-CN" altLang="zh-CN" sz="1500" b="1" dirty="0" smtClean="0">
              <a:latin typeface="Times New Roman" panose="02020603050405020304" pitchFamily="18" charset="0"/>
              <a:cs typeface="Times New Roman" panose="02020603050405020304" pitchFamily="18" charset="0"/>
            </a:endParaRPr>
          </a:p>
          <a:p>
            <a:r>
              <a:rPr lang="en-US" altLang="zh-CN" sz="1500" b="1" dirty="0" smtClean="0">
                <a:latin typeface="Times New Roman" panose="02020603050405020304" pitchFamily="18" charset="0"/>
                <a:cs typeface="Times New Roman" panose="02020603050405020304" pitchFamily="18" charset="0"/>
              </a:rPr>
              <a:t>C. Nature: An Outdoor Classroom.</a:t>
            </a:r>
            <a:endParaRPr lang="zh-CN" altLang="zh-CN" sz="1500" b="1" dirty="0" smtClean="0">
              <a:latin typeface="Times New Roman" panose="02020603050405020304" pitchFamily="18" charset="0"/>
              <a:cs typeface="Times New Roman" panose="02020603050405020304" pitchFamily="18" charset="0"/>
            </a:endParaRPr>
          </a:p>
          <a:p>
            <a:r>
              <a:rPr lang="en-US" altLang="zh-CN" sz="1500" b="1" dirty="0" smtClean="0">
                <a:latin typeface="Times New Roman" panose="02020603050405020304" pitchFamily="18" charset="0"/>
                <a:cs typeface="Times New Roman" panose="02020603050405020304" pitchFamily="18" charset="0"/>
              </a:rPr>
              <a:t>D. HUNCH:A College Admission Reform.</a:t>
            </a:r>
            <a:endParaRPr lang="zh-CN" altLang="zh-CN" sz="1500" b="1" dirty="0" smtClean="0">
              <a:latin typeface="Times New Roman" panose="02020603050405020304" pitchFamily="18" charset="0"/>
              <a:cs typeface="Times New Roman" panose="02020603050405020304" pitchFamily="18" charset="0"/>
            </a:endParaRPr>
          </a:p>
          <a:p>
            <a:endParaRPr lang="zh-CN" altLang="en-US" sz="1350" b="1" dirty="0"/>
          </a:p>
        </p:txBody>
      </p:sp>
      <p:cxnSp>
        <p:nvCxnSpPr>
          <p:cNvPr id="6" name="直接连接符 5"/>
          <p:cNvCxnSpPr/>
          <p:nvPr/>
        </p:nvCxnSpPr>
        <p:spPr>
          <a:xfrm>
            <a:off x="2357367" y="1491891"/>
            <a:ext cx="5185483"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7" name="直接连接符 6"/>
          <p:cNvCxnSpPr/>
          <p:nvPr/>
        </p:nvCxnSpPr>
        <p:spPr>
          <a:xfrm>
            <a:off x="1385089" y="1707953"/>
            <a:ext cx="3186911"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9" name="TextBox 8"/>
          <p:cNvSpPr txBox="1"/>
          <p:nvPr/>
        </p:nvSpPr>
        <p:spPr>
          <a:xfrm>
            <a:off x="5058139" y="3706524"/>
            <a:ext cx="2592741" cy="922020"/>
          </a:xfrm>
          <a:prstGeom prst="rect">
            <a:avLst/>
          </a:prstGeom>
          <a:solidFill>
            <a:schemeClr val="accent2">
              <a:lumMod val="20000"/>
              <a:lumOff val="80000"/>
            </a:schemeClr>
          </a:solidFill>
          <a:ln>
            <a:solidFill>
              <a:srgbClr val="FF0000"/>
            </a:solidFill>
          </a:ln>
        </p:spPr>
        <p:style>
          <a:lnRef idx="0">
            <a:scrgbClr r="0" g="0" b="0"/>
          </a:lnRef>
          <a:fillRef idx="1002">
            <a:schemeClr val="lt2"/>
          </a:fillRef>
          <a:effectRef idx="0">
            <a:scrgbClr r="0" g="0" b="0"/>
          </a:effectRef>
          <a:fontRef idx="major"/>
        </p:style>
        <p:txBody>
          <a:bodyPr wrap="square" rtlCol="0">
            <a:spAutoFit/>
          </a:bodyPr>
          <a:lstStyle/>
          <a:p>
            <a:r>
              <a:rPr lang="en-US" altLang="zh-CN" b="1" dirty="0" smtClean="0">
                <a:solidFill>
                  <a:srgbClr val="FF0000"/>
                </a:solidFill>
              </a:rPr>
              <a:t>Tip</a:t>
            </a:r>
            <a:r>
              <a:rPr lang="zh-CN" altLang="en-US" b="1" dirty="0" smtClean="0">
                <a:solidFill>
                  <a:srgbClr val="FF0000"/>
                </a:solidFill>
              </a:rPr>
              <a:t>： </a:t>
            </a:r>
            <a:r>
              <a:rPr lang="en-US" altLang="zh-CN" b="1" dirty="0" smtClean="0">
                <a:solidFill>
                  <a:srgbClr val="FF0000"/>
                </a:solidFill>
              </a:rPr>
              <a:t> </a:t>
            </a:r>
            <a:r>
              <a:rPr lang="zh-CN" altLang="en-US" b="1" dirty="0" smtClean="0">
                <a:solidFill>
                  <a:srgbClr val="FF0000"/>
                </a:solidFill>
              </a:rPr>
              <a:t>首段出现疑问句时，对该问题的解答就是文章的主旨。</a:t>
            </a:r>
            <a:endParaRPr lang="zh-CN" alt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heel(4)">
                                      <p:cBhvr>
                                        <p:cTn id="2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1385089" y="141505"/>
            <a:ext cx="2808803" cy="324093"/>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l"/>
            <a:br>
              <a:rPr lang="en-US" altLang="zh-CN" sz="2025" dirty="0" smtClean="0"/>
            </a:br>
            <a:br>
              <a:rPr lang="en-US" altLang="zh-CN" sz="2025" dirty="0" smtClean="0"/>
            </a:br>
            <a:r>
              <a:rPr lang="en-US" altLang="zh-CN" sz="2025" dirty="0" smtClean="0"/>
              <a:t>Exercise</a:t>
            </a:r>
            <a:r>
              <a:rPr lang="zh-CN" altLang="en-US" sz="2025" dirty="0" smtClean="0"/>
              <a:t> </a:t>
            </a:r>
            <a:r>
              <a:rPr lang="en-US" altLang="zh-CN" sz="2025" dirty="0" smtClean="0"/>
              <a:t>8 </a:t>
            </a:r>
            <a:r>
              <a:rPr lang="en-US" altLang="zh-CN" sz="2025" i="1" dirty="0" smtClean="0"/>
              <a:t>(2019</a:t>
            </a:r>
            <a:r>
              <a:rPr lang="zh-CN" altLang="zh-CN" sz="2025" dirty="0" smtClean="0"/>
              <a:t>卷Ⅱ</a:t>
            </a:r>
            <a:r>
              <a:rPr lang="zh-CN" altLang="en-US" sz="2025" i="1" dirty="0" smtClean="0"/>
              <a:t>）</a:t>
            </a:r>
            <a:br>
              <a:rPr lang="zh-CN" altLang="en-US" i="1" dirty="0" smtClean="0"/>
            </a:br>
            <a:endParaRPr lang="zh-CN" altLang="en-US" dirty="0"/>
          </a:p>
        </p:txBody>
      </p:sp>
      <p:sp>
        <p:nvSpPr>
          <p:cNvPr id="5" name="TextBox 4"/>
          <p:cNvSpPr txBox="1"/>
          <p:nvPr/>
        </p:nvSpPr>
        <p:spPr>
          <a:xfrm>
            <a:off x="1331073" y="681659"/>
            <a:ext cx="6211776" cy="4720590"/>
          </a:xfrm>
          <a:prstGeom prst="rect">
            <a:avLst/>
          </a:prstGeom>
          <a:noFill/>
        </p:spPr>
        <p:txBody>
          <a:bodyPr wrap="square" rtlCol="0">
            <a:spAutoFit/>
          </a:bodyPr>
          <a:lstStyle/>
          <a:p>
            <a:pPr algn="just">
              <a:lnSpc>
                <a:spcPts val="1900"/>
              </a:lnSpc>
            </a:pPr>
            <a:r>
              <a:rPr lang="en-US" altLang="zh-CN" sz="1500" dirty="0" smtClean="0">
                <a:latin typeface="Times New Roman" panose="02020603050405020304" pitchFamily="18" charset="0"/>
                <a:cs typeface="Times New Roman" panose="02020603050405020304" pitchFamily="18" charset="0"/>
              </a:rPr>
              <a:t>         Marian Bechtel sits at West Palm Beach’s Bar Louie counter by herself, quietly reading her e-book as she waits for her salad. What is she reading? None of your business! Lunch is Bechtel’s “me” time. And like more Americans, she’s not alone.</a:t>
            </a:r>
            <a:endParaRPr lang="zh-CN" altLang="zh-CN" sz="1500" dirty="0" smtClean="0">
              <a:latin typeface="Times New Roman" panose="02020603050405020304" pitchFamily="18" charset="0"/>
              <a:cs typeface="Times New Roman" panose="02020603050405020304" pitchFamily="18" charset="0"/>
            </a:endParaRPr>
          </a:p>
          <a:p>
            <a:pPr algn="just">
              <a:lnSpc>
                <a:spcPts val="1900"/>
              </a:lnSpc>
            </a:pPr>
            <a:r>
              <a:rPr lang="en-US" altLang="zh-CN" sz="1500" dirty="0" smtClean="0">
                <a:latin typeface="Times New Roman" panose="02020603050405020304" pitchFamily="18" charset="0"/>
                <a:cs typeface="Times New Roman" panose="02020603050405020304" pitchFamily="18" charset="0"/>
              </a:rPr>
              <a:t>           A new report found 46 percent of meals are eaten alone in America. More than half</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53 percent</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have breakfast alone and nearly half</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46 percent</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have lunch by themselves. Only at dinnertime are we eating together anymore</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74 percent</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according to statistics from the report.</a:t>
            </a:r>
            <a:endParaRPr lang="zh-CN" altLang="zh-CN" sz="1500" dirty="0" smtClean="0">
              <a:latin typeface="Times New Roman" panose="02020603050405020304" pitchFamily="18" charset="0"/>
              <a:cs typeface="Times New Roman" panose="02020603050405020304" pitchFamily="18" charset="0"/>
            </a:endParaRPr>
          </a:p>
          <a:p>
            <a:pPr algn="just">
              <a:lnSpc>
                <a:spcPts val="1900"/>
              </a:lnSpc>
            </a:pPr>
            <a:r>
              <a:rPr lang="en-US" altLang="zh-CN" sz="1500" dirty="0" smtClean="0">
                <a:latin typeface="Times New Roman" panose="02020603050405020304" pitchFamily="18" charset="0"/>
                <a:cs typeface="Times New Roman" panose="02020603050405020304" pitchFamily="18" charset="0"/>
              </a:rPr>
              <a:t>            “I prefer to go out and be out. Alone</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but together</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you know</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”Bechtel said</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looking up from her book. ….“Today</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I just wanted some time to myself</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”she said.</a:t>
            </a:r>
            <a:endParaRPr lang="zh-CN" altLang="zh-CN" sz="1500" dirty="0" smtClean="0">
              <a:latin typeface="Times New Roman" panose="02020603050405020304" pitchFamily="18" charset="0"/>
              <a:cs typeface="Times New Roman" panose="02020603050405020304" pitchFamily="18" charset="0"/>
            </a:endParaRPr>
          </a:p>
          <a:p>
            <a:pPr algn="just">
              <a:lnSpc>
                <a:spcPts val="1900"/>
              </a:lnSpc>
            </a:pPr>
            <a:r>
              <a:rPr lang="en-US" altLang="zh-CN" sz="1500" dirty="0" smtClean="0">
                <a:latin typeface="Times New Roman" panose="02020603050405020304" pitchFamily="18" charset="0"/>
                <a:cs typeface="Times New Roman" panose="02020603050405020304" pitchFamily="18" charset="0"/>
              </a:rPr>
              <a:t>…</a:t>
            </a:r>
            <a:endParaRPr lang="zh-CN" altLang="zh-CN" sz="1500" dirty="0" smtClean="0">
              <a:latin typeface="Times New Roman" panose="02020603050405020304" pitchFamily="18" charset="0"/>
              <a:cs typeface="Times New Roman" panose="02020603050405020304" pitchFamily="18" charset="0"/>
            </a:endParaRPr>
          </a:p>
          <a:p>
            <a:pPr algn="just">
              <a:lnSpc>
                <a:spcPts val="1900"/>
              </a:lnSpc>
            </a:pPr>
            <a:r>
              <a:rPr lang="en-US" altLang="zh-CN" sz="1500" dirty="0" smtClean="0">
                <a:latin typeface="Times New Roman" panose="02020603050405020304" pitchFamily="18" charset="0"/>
                <a:cs typeface="Times New Roman" panose="02020603050405020304" pitchFamily="18" charset="0"/>
              </a:rPr>
              <a:t>           That freedom to choose is one reason more people like to eat alone. There was a time when people may have felt awkward about asking for a table for one</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but those days are over. Now</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we have our </a:t>
            </a:r>
            <a:r>
              <a:rPr lang="en-US" altLang="zh-CN" sz="1500" dirty="0" err="1" smtClean="0">
                <a:latin typeface="Times New Roman" panose="02020603050405020304" pitchFamily="18" charset="0"/>
                <a:cs typeface="Times New Roman" panose="02020603050405020304" pitchFamily="18" charset="0"/>
              </a:rPr>
              <a:t>smartphones</a:t>
            </a:r>
            <a:r>
              <a:rPr lang="en-US" altLang="zh-CN" sz="1500" dirty="0" smtClean="0">
                <a:latin typeface="Times New Roman" panose="02020603050405020304" pitchFamily="18" charset="0"/>
                <a:cs typeface="Times New Roman" panose="02020603050405020304" pitchFamily="18" charset="0"/>
              </a:rPr>
              <a:t> to keep us company at the table. “It doesn't feel as alone as it may have before al the advances in technology,” said Laurie Demerit</a:t>
            </a:r>
            <a:r>
              <a:rPr lang="zh-CN" altLang="zh-CN" sz="1500" dirty="0" smtClean="0">
                <a:latin typeface="Times New Roman" panose="02020603050405020304" pitchFamily="18" charset="0"/>
                <a:cs typeface="Times New Roman" panose="02020603050405020304" pitchFamily="18" charset="0"/>
              </a:rPr>
              <a:t>，</a:t>
            </a:r>
            <a:r>
              <a:rPr lang="en-US" altLang="zh-CN" sz="1500" dirty="0" smtClean="0">
                <a:latin typeface="Times New Roman" panose="02020603050405020304" pitchFamily="18" charset="0"/>
                <a:cs typeface="Times New Roman" panose="02020603050405020304" pitchFamily="18" charset="0"/>
              </a:rPr>
              <a:t> whose company provided the statistics for the report.</a:t>
            </a:r>
            <a:endParaRPr lang="zh-CN" altLang="zh-CN" sz="1500" dirty="0" smtClean="0">
              <a:latin typeface="Times New Roman" panose="02020603050405020304" pitchFamily="18" charset="0"/>
              <a:cs typeface="Times New Roman" panose="02020603050405020304" pitchFamily="18" charset="0"/>
            </a:endParaRPr>
          </a:p>
          <a:p>
            <a:pPr algn="just">
              <a:lnSpc>
                <a:spcPts val="1900"/>
              </a:lnSpc>
            </a:pPr>
            <a:endParaRPr lang="zh-CN" altLang="en-US" sz="1500" dirty="0">
              <a:latin typeface="Times New Roman" panose="02020603050405020304" pitchFamily="18" charset="0"/>
              <a:cs typeface="Times New Roman" panose="02020603050405020304" pitchFamily="18" charset="0"/>
            </a:endParaRPr>
          </a:p>
        </p:txBody>
      </p:sp>
      <p:sp>
        <p:nvSpPr>
          <p:cNvPr id="8" name="椭圆 7"/>
          <p:cNvSpPr/>
          <p:nvPr/>
        </p:nvSpPr>
        <p:spPr>
          <a:xfrm>
            <a:off x="6624587" y="681659"/>
            <a:ext cx="864247"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0" name="椭圆 9"/>
          <p:cNvSpPr/>
          <p:nvPr/>
        </p:nvSpPr>
        <p:spPr>
          <a:xfrm>
            <a:off x="5166170" y="1221017"/>
            <a:ext cx="864247"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1" name="椭圆 10"/>
          <p:cNvSpPr/>
          <p:nvPr/>
        </p:nvSpPr>
        <p:spPr>
          <a:xfrm>
            <a:off x="5580554" y="1670880"/>
            <a:ext cx="864247"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2" name="椭圆 11"/>
          <p:cNvSpPr/>
          <p:nvPr/>
        </p:nvSpPr>
        <p:spPr>
          <a:xfrm>
            <a:off x="5164576" y="1958697"/>
            <a:ext cx="594170" cy="2160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3" name="椭圆 12"/>
          <p:cNvSpPr/>
          <p:nvPr/>
        </p:nvSpPr>
        <p:spPr>
          <a:xfrm>
            <a:off x="3092656" y="2192498"/>
            <a:ext cx="1080309"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4" name="椭圆 13"/>
          <p:cNvSpPr/>
          <p:nvPr/>
        </p:nvSpPr>
        <p:spPr>
          <a:xfrm>
            <a:off x="4878353" y="2660101"/>
            <a:ext cx="864247"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5" name="椭圆 14"/>
          <p:cNvSpPr/>
          <p:nvPr/>
        </p:nvSpPr>
        <p:spPr>
          <a:xfrm>
            <a:off x="1385089" y="3163979"/>
            <a:ext cx="1620463"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6" name="椭圆 15"/>
          <p:cNvSpPr/>
          <p:nvPr/>
        </p:nvSpPr>
        <p:spPr>
          <a:xfrm>
            <a:off x="6624587" y="3631582"/>
            <a:ext cx="864247" cy="2700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0" grpId="0" bldLvl="0" animBg="1"/>
      <p:bldP spid="11" grpId="0" bldLvl="0" animBg="1"/>
      <p:bldP spid="12" grpId="0" bldLvl="0" animBg="1"/>
      <p:bldP spid="13" grpId="0" bldLvl="0" animBg="1"/>
      <p:bldP spid="14" grpId="0" bldLvl="0" animBg="1"/>
      <p:bldP spid="15" grpId="0" bldLvl="0" animBg="1"/>
      <p:bldP spid="1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五角星 5"/>
          <p:cNvSpPr/>
          <p:nvPr/>
        </p:nvSpPr>
        <p:spPr>
          <a:xfrm>
            <a:off x="1979259" y="1437875"/>
            <a:ext cx="283418" cy="275083"/>
          </a:xfrm>
          <a:prstGeom prst="star5">
            <a:avLst>
              <a:gd name="adj" fmla="val 50000"/>
              <a:gd name="hf" fmla="val 105146"/>
              <a:gd name="vf" fmla="val 110557"/>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
        <p:nvSpPr>
          <p:cNvPr id="2" name="标题 1"/>
          <p:cNvSpPr>
            <a:spLocks noGrp="1"/>
          </p:cNvSpPr>
          <p:nvPr>
            <p:ph type="title"/>
          </p:nvPr>
        </p:nvSpPr>
        <p:spPr/>
        <p:txBody>
          <a:bodyPr/>
          <a:lstStyle/>
          <a:p>
            <a:endParaRPr lang="zh-CN" altLang="en-US"/>
          </a:p>
        </p:txBody>
      </p:sp>
      <p:sp>
        <p:nvSpPr>
          <p:cNvPr id="5" name="TextBox 4"/>
          <p:cNvSpPr txBox="1"/>
          <p:nvPr/>
        </p:nvSpPr>
        <p:spPr>
          <a:xfrm>
            <a:off x="1979259" y="897721"/>
            <a:ext cx="4915406" cy="2515235"/>
          </a:xfrm>
          <a:prstGeom prst="rect">
            <a:avLst/>
          </a:prstGeom>
          <a:noFill/>
        </p:spPr>
        <p:txBody>
          <a:bodyPr wrap="square" rtlCol="0">
            <a:spAutoFit/>
          </a:bodyPr>
          <a:lstStyle/>
          <a:p>
            <a:pPr>
              <a:lnSpc>
                <a:spcPct val="150000"/>
              </a:lnSpc>
            </a:pPr>
            <a:r>
              <a:rPr lang="en-US" altLang="zh-CN" dirty="0" smtClean="0">
                <a:latin typeface="Times New Roman" panose="02020603050405020304" pitchFamily="18" charset="0"/>
                <a:cs typeface="Times New Roman" panose="02020603050405020304" pitchFamily="18" charset="0"/>
              </a:rPr>
              <a:t>What is the text mainly about?</a:t>
            </a:r>
            <a:endParaRPr lang="zh-CN"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A. The trend of having meals alone.</a:t>
            </a:r>
            <a:endParaRPr lang="zh-CN"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B. The importance of self-reflection.</a:t>
            </a:r>
            <a:endParaRPr lang="zh-CN"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C. The stress from working overtime.</a:t>
            </a:r>
            <a:endParaRPr lang="zh-CN" altLang="zh-CN" dirty="0" smtClean="0">
              <a:latin typeface="Times New Roman" panose="02020603050405020304" pitchFamily="18" charset="0"/>
              <a:cs typeface="Times New Roman" panose="02020603050405020304" pitchFamily="18" charset="0"/>
            </a:endParaRPr>
          </a:p>
          <a:p>
            <a:pPr>
              <a:lnSpc>
                <a:spcPct val="150000"/>
              </a:lnSpc>
            </a:pPr>
            <a:r>
              <a:rPr lang="en-US" altLang="zh-CN" dirty="0" smtClean="0">
                <a:latin typeface="Times New Roman" panose="02020603050405020304" pitchFamily="18" charset="0"/>
                <a:cs typeface="Times New Roman" panose="02020603050405020304" pitchFamily="18" charset="0"/>
              </a:rPr>
              <a:t>D. The advantage of wireless technology.</a:t>
            </a:r>
            <a:endParaRPr lang="zh-CN" altLang="zh-CN" dirty="0" smtClean="0">
              <a:latin typeface="Times New Roman" panose="02020603050405020304" pitchFamily="18" charset="0"/>
              <a:cs typeface="Times New Roman" panose="02020603050405020304" pitchFamily="18" charset="0"/>
            </a:endParaRPr>
          </a:p>
          <a:p>
            <a:pPr>
              <a:lnSpc>
                <a:spcPct val="150000"/>
              </a:lnSpc>
            </a:pPr>
            <a:endParaRPr lang="zh-CN" altLang="en-US" sz="15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493119" y="3382432"/>
            <a:ext cx="5779653" cy="64516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b="1" dirty="0" smtClean="0"/>
              <a:t>Tip</a:t>
            </a:r>
            <a:r>
              <a:rPr lang="zh-CN" altLang="en-US" b="1" dirty="0" smtClean="0"/>
              <a:t>： 作者有意识的</a:t>
            </a:r>
            <a:r>
              <a:rPr lang="zh-CN" altLang="en-US" b="1" dirty="0" smtClean="0">
                <a:solidFill>
                  <a:srgbClr val="FF3300"/>
                </a:solidFill>
              </a:rPr>
              <a:t>重复的</a:t>
            </a:r>
            <a:r>
              <a:rPr lang="zh-CN" altLang="en-US" b="1" dirty="0" smtClean="0"/>
              <a:t>观点，通常是</a:t>
            </a:r>
            <a:r>
              <a:rPr lang="zh-CN" altLang="en-US" b="1" dirty="0" smtClean="0">
                <a:solidFill>
                  <a:srgbClr val="FF3300"/>
                </a:solidFill>
              </a:rPr>
              <a:t>主旨</a:t>
            </a:r>
            <a:r>
              <a:rPr lang="zh-CN" altLang="en-US" b="1" dirty="0" smtClean="0"/>
              <a:t>；</a:t>
            </a:r>
            <a:r>
              <a:rPr lang="zh-CN" altLang="en-US" b="1" dirty="0" smtClean="0">
                <a:solidFill>
                  <a:srgbClr val="FF3300"/>
                </a:solidFill>
              </a:rPr>
              <a:t>反复出现的</a:t>
            </a:r>
            <a:r>
              <a:rPr lang="zh-CN" altLang="en-US" b="1" dirty="0" smtClean="0"/>
              <a:t>词语，一般为体现文章</a:t>
            </a:r>
            <a:r>
              <a:rPr lang="zh-CN" altLang="en-US" b="1" dirty="0" smtClean="0">
                <a:solidFill>
                  <a:srgbClr val="FF3300"/>
                </a:solidFill>
              </a:rPr>
              <a:t>主旨</a:t>
            </a:r>
            <a:r>
              <a:rPr lang="zh-CN" altLang="en-US" b="1" dirty="0" smtClean="0"/>
              <a:t>的关键词</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4"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body" idx="4294967295"/>
          </p:nvPr>
        </p:nvSpPr>
        <p:spPr>
          <a:xfrm>
            <a:off x="1277058" y="627644"/>
            <a:ext cx="6536484" cy="4860981"/>
          </a:xfrm>
        </p:spPr>
        <p:txBody>
          <a:bodyPr>
            <a:normAutofit/>
          </a:bodyPr>
          <a:lstStyle/>
          <a:p>
            <a:pPr>
              <a:lnSpc>
                <a:spcPct val="90000"/>
              </a:lnSpc>
              <a:buNone/>
            </a:pPr>
            <a:r>
              <a:rPr lang="zh-CN" altLang="en-US" sz="2100" b="1" dirty="0" smtClean="0">
                <a:solidFill>
                  <a:srgbClr val="0070C0"/>
                </a:solidFill>
              </a:rPr>
              <a:t>主旨概括题解题技巧点拨</a:t>
            </a:r>
            <a:endParaRPr lang="zh-CN" altLang="en-US" sz="2100" b="1" dirty="0" smtClean="0">
              <a:solidFill>
                <a:srgbClr val="0070C0"/>
              </a:solidFill>
            </a:endParaRPr>
          </a:p>
          <a:p>
            <a:pPr eaLnBrk="1" hangingPunct="1">
              <a:lnSpc>
                <a:spcPct val="90000"/>
              </a:lnSpc>
            </a:pPr>
            <a:r>
              <a:rPr lang="en-US" altLang="zh-CN" sz="2100" dirty="0" smtClean="0"/>
              <a:t>1. </a:t>
            </a:r>
            <a:r>
              <a:rPr lang="zh-CN" altLang="en-US" sz="2100" dirty="0" smtClean="0"/>
              <a:t>段落中出现</a:t>
            </a:r>
            <a:r>
              <a:rPr lang="zh-CN" altLang="en-US" sz="2100" dirty="0" smtClean="0">
                <a:solidFill>
                  <a:srgbClr val="FF3300"/>
                </a:solidFill>
              </a:rPr>
              <a:t>转折</a:t>
            </a:r>
            <a:r>
              <a:rPr lang="zh-CN" altLang="en-US" sz="2100" dirty="0" smtClean="0"/>
              <a:t>时，该句可能是</a:t>
            </a:r>
            <a:r>
              <a:rPr lang="zh-CN" altLang="en-US" sz="2100" dirty="0" smtClean="0">
                <a:solidFill>
                  <a:srgbClr val="FF3300"/>
                </a:solidFill>
              </a:rPr>
              <a:t>主题句</a:t>
            </a:r>
            <a:r>
              <a:rPr lang="zh-CN" altLang="en-US" sz="2100" dirty="0" smtClean="0"/>
              <a:t>。</a:t>
            </a:r>
            <a:endParaRPr lang="zh-CN" altLang="en-US" sz="2100" dirty="0" smtClean="0"/>
          </a:p>
          <a:p>
            <a:pPr eaLnBrk="1" hangingPunct="1">
              <a:lnSpc>
                <a:spcPct val="90000"/>
              </a:lnSpc>
            </a:pPr>
            <a:r>
              <a:rPr lang="en-US" altLang="zh-CN" sz="2100" dirty="0" smtClean="0"/>
              <a:t>2. </a:t>
            </a:r>
            <a:r>
              <a:rPr lang="zh-CN" altLang="en-US" sz="2100" dirty="0" smtClean="0"/>
              <a:t>作者有意识的</a:t>
            </a:r>
            <a:r>
              <a:rPr lang="zh-CN" altLang="en-US" sz="2100" dirty="0" smtClean="0">
                <a:solidFill>
                  <a:srgbClr val="FF3300"/>
                </a:solidFill>
              </a:rPr>
              <a:t>重复的</a:t>
            </a:r>
            <a:r>
              <a:rPr lang="zh-CN" altLang="en-US" sz="2100" dirty="0" smtClean="0"/>
              <a:t>观点，通常是</a:t>
            </a:r>
            <a:r>
              <a:rPr lang="zh-CN" altLang="en-US" sz="2100" dirty="0" smtClean="0">
                <a:solidFill>
                  <a:srgbClr val="FF3300"/>
                </a:solidFill>
              </a:rPr>
              <a:t>主旨</a:t>
            </a:r>
            <a:r>
              <a:rPr lang="zh-CN" altLang="en-US" sz="2100" dirty="0" smtClean="0"/>
              <a:t>；</a:t>
            </a:r>
            <a:r>
              <a:rPr lang="zh-CN" altLang="en-US" sz="2100" dirty="0" smtClean="0">
                <a:solidFill>
                  <a:srgbClr val="FF3300"/>
                </a:solidFill>
              </a:rPr>
              <a:t>反复出现的</a:t>
            </a:r>
            <a:r>
              <a:rPr lang="zh-CN" altLang="en-US" sz="2100" dirty="0" smtClean="0"/>
              <a:t>词语，一般为体现文章</a:t>
            </a:r>
            <a:r>
              <a:rPr lang="zh-CN" altLang="en-US" sz="2100" dirty="0" smtClean="0">
                <a:solidFill>
                  <a:srgbClr val="FF3300"/>
                </a:solidFill>
              </a:rPr>
              <a:t>主旨</a:t>
            </a:r>
            <a:r>
              <a:rPr lang="zh-CN" altLang="en-US" sz="2100" dirty="0" smtClean="0"/>
              <a:t>的关键词。</a:t>
            </a:r>
            <a:endParaRPr lang="zh-CN" altLang="en-US" sz="2100" dirty="0" smtClean="0"/>
          </a:p>
          <a:p>
            <a:pPr eaLnBrk="1" hangingPunct="1">
              <a:lnSpc>
                <a:spcPct val="90000"/>
              </a:lnSpc>
            </a:pPr>
            <a:r>
              <a:rPr lang="en-US" altLang="zh-CN" sz="2100" dirty="0" smtClean="0"/>
              <a:t>3. </a:t>
            </a:r>
            <a:r>
              <a:rPr lang="zh-CN" altLang="en-US" sz="2100" dirty="0" smtClean="0"/>
              <a:t>提出文章的</a:t>
            </a:r>
            <a:r>
              <a:rPr lang="zh-CN" altLang="en-US" sz="2100" dirty="0" smtClean="0">
                <a:solidFill>
                  <a:srgbClr val="FF3300"/>
                </a:solidFill>
              </a:rPr>
              <a:t>主旨</a:t>
            </a:r>
            <a:r>
              <a:rPr lang="zh-CN" altLang="en-US" sz="2100" dirty="0" smtClean="0"/>
              <a:t>时常伴有文字提示，如： </a:t>
            </a:r>
            <a:r>
              <a:rPr lang="en-US" altLang="zh-CN" sz="2100" dirty="0" smtClean="0">
                <a:solidFill>
                  <a:srgbClr val="FF3300"/>
                </a:solidFill>
                <a:latin typeface="Times New Roman" panose="02020603050405020304" pitchFamily="18" charset="0"/>
              </a:rPr>
              <a:t>therefore, thus, but, however, in fact, in short</a:t>
            </a:r>
            <a:r>
              <a:rPr lang="en-US" altLang="zh-CN" sz="2100" dirty="0" smtClean="0"/>
              <a:t> </a:t>
            </a:r>
            <a:r>
              <a:rPr lang="zh-CN" altLang="en-US" sz="2100" dirty="0" smtClean="0"/>
              <a:t>等等。</a:t>
            </a:r>
            <a:endParaRPr lang="zh-CN" altLang="en-US" sz="2100" dirty="0" smtClean="0"/>
          </a:p>
          <a:p>
            <a:pPr eaLnBrk="1" hangingPunct="1">
              <a:lnSpc>
                <a:spcPct val="90000"/>
              </a:lnSpc>
            </a:pPr>
            <a:r>
              <a:rPr lang="en-US" altLang="zh-CN" sz="2100" dirty="0" smtClean="0"/>
              <a:t>4. </a:t>
            </a:r>
            <a:r>
              <a:rPr lang="zh-CN" altLang="en-US" sz="2100" dirty="0" smtClean="0"/>
              <a:t>首段出现疑问句时，对该问题的解答就是文章的主旨。</a:t>
            </a:r>
            <a:endParaRPr lang="zh-CN" altLang="en-US" sz="2100" dirty="0" smtClean="0"/>
          </a:p>
          <a:p>
            <a:pPr eaLnBrk="1" hangingPunct="1">
              <a:lnSpc>
                <a:spcPct val="90000"/>
              </a:lnSpc>
            </a:pPr>
            <a:r>
              <a:rPr lang="zh-CN" altLang="en-US" sz="2100" dirty="0" smtClean="0"/>
              <a:t>方法：</a:t>
            </a:r>
            <a:r>
              <a:rPr lang="zh-CN" altLang="en-US" sz="2100" dirty="0" smtClean="0">
                <a:solidFill>
                  <a:srgbClr val="FF3300"/>
                </a:solidFill>
              </a:rPr>
              <a:t>跳读法（</a:t>
            </a:r>
            <a:r>
              <a:rPr lang="en-US" altLang="zh-CN" sz="2100" dirty="0" smtClean="0">
                <a:solidFill>
                  <a:srgbClr val="FF3300"/>
                </a:solidFill>
              </a:rPr>
              <a:t>skimming</a:t>
            </a:r>
            <a:r>
              <a:rPr lang="zh-CN" altLang="en-US" sz="2100" dirty="0" smtClean="0">
                <a:solidFill>
                  <a:srgbClr val="FF3300"/>
                </a:solidFill>
              </a:rPr>
              <a:t>）寻找 </a:t>
            </a:r>
            <a:r>
              <a:rPr lang="en-US" altLang="zh-CN" sz="2100" dirty="0" smtClean="0">
                <a:solidFill>
                  <a:srgbClr val="FF3300"/>
                </a:solidFill>
              </a:rPr>
              <a:t>title, main idea.</a:t>
            </a:r>
            <a:endParaRPr lang="en-US" altLang="zh-CN" sz="2100" dirty="0" smtClean="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11266">
                                            <p:txEl>
                                              <p:pRg st="1" end="1"/>
                                            </p:txEl>
                                          </p:spTgt>
                                        </p:tgtEl>
                                        <p:attrNameLst>
                                          <p:attrName>style.visibility</p:attrName>
                                        </p:attrNameLst>
                                      </p:cBhvr>
                                      <p:to>
                                        <p:strVal val="visible"/>
                                      </p:to>
                                    </p:set>
                                    <p:animEffect transition="in" filter="box(in)">
                                      <p:cBhvr>
                                        <p:cTn id="13" dur="500"/>
                                        <p:tgtEl>
                                          <p:spTgt spid="1126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11266">
                                            <p:txEl>
                                              <p:pRg st="2" end="2"/>
                                            </p:txEl>
                                          </p:spTgt>
                                        </p:tgtEl>
                                        <p:attrNameLst>
                                          <p:attrName>style.visibility</p:attrName>
                                        </p:attrNameLst>
                                      </p:cBhvr>
                                      <p:to>
                                        <p:strVal val="visible"/>
                                      </p:to>
                                    </p:set>
                                    <p:animEffect transition="in" filter="diamond(in)">
                                      <p:cBhvr>
                                        <p:cTn id="18" dur="2000"/>
                                        <p:tgtEl>
                                          <p:spTgt spid="1126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1266">
                                            <p:txEl>
                                              <p:pRg st="3" end="3"/>
                                            </p:txEl>
                                          </p:spTgt>
                                        </p:tgtEl>
                                        <p:attrNameLst>
                                          <p:attrName>style.visibility</p:attrName>
                                        </p:attrNameLst>
                                      </p:cBhvr>
                                      <p:to>
                                        <p:strVal val="visible"/>
                                      </p:to>
                                    </p:set>
                                    <p:animEffect transition="in" filter="blinds(horizontal)">
                                      <p:cBhvr>
                                        <p:cTn id="23" dur="500"/>
                                        <p:tgtEl>
                                          <p:spTgt spid="1126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1266">
                                            <p:txEl>
                                              <p:pRg st="4" end="4"/>
                                            </p:txEl>
                                          </p:spTgt>
                                        </p:tgtEl>
                                        <p:attrNameLst>
                                          <p:attrName>style.visibility</p:attrName>
                                        </p:attrNameLst>
                                      </p:cBhvr>
                                      <p:to>
                                        <p:strVal val="visible"/>
                                      </p:to>
                                    </p:set>
                                    <p:anim calcmode="lin" valueType="num">
                                      <p:cBhvr additive="base">
                                        <p:cTn id="28"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1266">
                                            <p:txEl>
                                              <p:pRg st="5" end="5"/>
                                            </p:txEl>
                                          </p:spTgt>
                                        </p:tgtEl>
                                        <p:attrNameLst>
                                          <p:attrName>style.visibility</p:attrName>
                                        </p:attrNameLst>
                                      </p:cBhvr>
                                      <p:to>
                                        <p:strVal val="visible"/>
                                      </p:to>
                                    </p:set>
                                    <p:anim calcmode="lin" valueType="num">
                                      <p:cBhvr additive="base">
                                        <p:cTn id="34" dur="5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126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601150" y="411582"/>
            <a:ext cx="5239498" cy="4875623"/>
          </a:xfrm>
        </p:spPr>
        <p:txBody>
          <a:bodyPr>
            <a:normAutofit/>
          </a:bodyPr>
          <a:lstStyle/>
          <a:p>
            <a:pPr>
              <a:buFont typeface="Wingdings" panose="05000000000000000000" pitchFamily="2" charset="2"/>
              <a:buChar char="Ø"/>
            </a:pPr>
            <a:r>
              <a:rPr lang="en-US" b="1" dirty="0" smtClean="0">
                <a:solidFill>
                  <a:srgbClr val="FF0000"/>
                </a:solidFill>
              </a:rPr>
              <a:t>4. </a:t>
            </a:r>
            <a:r>
              <a:rPr lang="zh-CN" altLang="en-US" sz="2100" b="1" dirty="0" smtClean="0">
                <a:solidFill>
                  <a:srgbClr val="FF0000"/>
                </a:solidFill>
              </a:rPr>
              <a:t>判断推理题</a:t>
            </a:r>
            <a:endParaRPr lang="en-US" altLang="zh-CN" sz="2100" b="1" dirty="0" smtClean="0">
              <a:solidFill>
                <a:srgbClr val="FF0000"/>
              </a:solidFill>
            </a:endParaRPr>
          </a:p>
          <a:p>
            <a:pPr>
              <a:buNone/>
            </a:pPr>
            <a:r>
              <a:rPr lang="zh-CN" altLang="en-US" sz="2100" b="1" dirty="0" smtClean="0"/>
              <a:t>        这种题型的答案在原文中不是直接就能找到的，它要求考生进行合理的推断。</a:t>
            </a:r>
            <a:endParaRPr lang="zh-CN" altLang="en-US" sz="2100" b="1" dirty="0" smtClean="0">
              <a:solidFill>
                <a:srgbClr val="FF0000"/>
              </a:solidFill>
            </a:endParaRPr>
          </a:p>
          <a:p>
            <a:pPr>
              <a:buNone/>
            </a:pPr>
            <a:r>
              <a:rPr lang="zh-CN" altLang="en-US" sz="2100" dirty="0" smtClean="0"/>
              <a:t>    </a:t>
            </a:r>
            <a:endParaRPr lang="zh-CN" altLang="en-US" sz="2100" b="1" dirty="0">
              <a:solidFill>
                <a:srgbClr val="FF0000"/>
              </a:solidFill>
              <a:effectLst>
                <a:outerShdw blurRad="38100" dist="38100" dir="2700000" algn="tl">
                  <a:srgbClr val="000000">
                    <a:alpha val="43137"/>
                  </a:srgbClr>
                </a:outerShdw>
              </a:effectLst>
              <a:latin typeface="微软雅黑 Light" pitchFamily="34" charset="-122"/>
              <a:ea typeface="微软雅黑 Light" pitchFamily="34" charset="-122"/>
            </a:endParaRPr>
          </a:p>
        </p:txBody>
      </p:sp>
      <p:sp>
        <p:nvSpPr>
          <p:cNvPr id="8" name="TextBox 7"/>
          <p:cNvSpPr txBox="1"/>
          <p:nvPr/>
        </p:nvSpPr>
        <p:spPr>
          <a:xfrm>
            <a:off x="2303351" y="1545906"/>
            <a:ext cx="3348958" cy="4338320"/>
          </a:xfrm>
          <a:prstGeom prst="rect">
            <a:avLst/>
          </a:prstGeom>
          <a:noFill/>
        </p:spPr>
        <p:txBody>
          <a:bodyPr wrap="square" rtlCol="0">
            <a:spAutoFit/>
          </a:bodyPr>
          <a:lstStyle/>
          <a:p>
            <a:pPr marL="342900" indent="-342900" fontAlgn="auto">
              <a:lnSpc>
                <a:spcPct val="200000"/>
              </a:lnSpc>
              <a:spcBef>
                <a:spcPts val="0"/>
              </a:spcBef>
              <a:spcAft>
                <a:spcPts val="0"/>
              </a:spcAft>
              <a:buFont typeface="+mj-ea"/>
              <a:buAutoNum type="circleNumDbPlain"/>
              <a:defRPr/>
            </a:pPr>
            <a:r>
              <a:rPr lang="zh-CN" altLang="en-US" sz="2100" b="1" dirty="0" smtClean="0">
                <a:solidFill>
                  <a:srgbClr val="FF0000"/>
                </a:solidFill>
              </a:rPr>
              <a:t>推测说明方法</a:t>
            </a:r>
            <a:endParaRPr lang="en-US" altLang="zh-CN" sz="2100" b="1" dirty="0" smtClean="0">
              <a:solidFill>
                <a:srgbClr val="FF0000"/>
              </a:solidFill>
            </a:endParaRPr>
          </a:p>
          <a:p>
            <a:pPr marL="342900" indent="-342900" fontAlgn="auto">
              <a:lnSpc>
                <a:spcPct val="200000"/>
              </a:lnSpc>
              <a:spcBef>
                <a:spcPts val="0"/>
              </a:spcBef>
              <a:spcAft>
                <a:spcPts val="0"/>
              </a:spcAft>
              <a:buFont typeface="+mj-ea"/>
              <a:buAutoNum type="circleNumDbPlain"/>
              <a:defRPr/>
            </a:pPr>
            <a:r>
              <a:rPr lang="zh-CN" altLang="en-US" sz="2100" b="1" dirty="0" smtClean="0">
                <a:solidFill>
                  <a:srgbClr val="FF0000"/>
                </a:solidFill>
              </a:rPr>
              <a:t>推测观点态度</a:t>
            </a:r>
            <a:endParaRPr lang="en-US" altLang="zh-CN" sz="2100" b="1" dirty="0" smtClean="0">
              <a:solidFill>
                <a:srgbClr val="FF0000"/>
              </a:solidFill>
            </a:endParaRPr>
          </a:p>
          <a:p>
            <a:pPr marL="342900" indent="-342900">
              <a:lnSpc>
                <a:spcPct val="200000"/>
              </a:lnSpc>
              <a:buFont typeface="+mj-ea"/>
              <a:buAutoNum type="circleNumDbPlain"/>
              <a:defRPr/>
            </a:pPr>
            <a:r>
              <a:rPr lang="zh-CN" altLang="en-US" sz="2100" b="1" dirty="0" smtClean="0">
                <a:solidFill>
                  <a:srgbClr val="FF0000"/>
                </a:solidFill>
              </a:rPr>
              <a:t>推测深层意义</a:t>
            </a:r>
            <a:endParaRPr lang="en-US" altLang="zh-CN" sz="2100" b="1" dirty="0" smtClean="0">
              <a:solidFill>
                <a:srgbClr val="FF0000"/>
              </a:solidFill>
            </a:endParaRPr>
          </a:p>
          <a:p>
            <a:pPr marL="342900" indent="-342900">
              <a:lnSpc>
                <a:spcPct val="200000"/>
              </a:lnSpc>
              <a:buFont typeface="+mj-ea"/>
              <a:buAutoNum type="circleNumDbPlain"/>
              <a:defRPr/>
            </a:pPr>
            <a:r>
              <a:rPr lang="zh-CN" altLang="en-US" sz="2100" b="1" dirty="0" smtClean="0">
                <a:solidFill>
                  <a:srgbClr val="FF0000"/>
                </a:solidFill>
              </a:rPr>
              <a:t>推测文章出处</a:t>
            </a:r>
            <a:endParaRPr lang="en-US" altLang="zh-CN" sz="2100" b="1" dirty="0" smtClean="0">
              <a:solidFill>
                <a:srgbClr val="FF0000"/>
              </a:solidFill>
            </a:endParaRPr>
          </a:p>
          <a:p>
            <a:pPr>
              <a:lnSpc>
                <a:spcPct val="200000"/>
              </a:lnSpc>
              <a:defRPr/>
            </a:pPr>
            <a:endParaRPr lang="en-US" altLang="zh-CN" sz="1350" b="1" dirty="0" smtClean="0">
              <a:solidFill>
                <a:srgbClr val="FF0000"/>
              </a:solidFill>
            </a:endParaRPr>
          </a:p>
          <a:p>
            <a:pPr fontAlgn="auto">
              <a:lnSpc>
                <a:spcPct val="200000"/>
              </a:lnSpc>
              <a:spcBef>
                <a:spcPts val="0"/>
              </a:spcBef>
              <a:spcAft>
                <a:spcPts val="0"/>
              </a:spcAft>
              <a:defRPr/>
            </a:pPr>
            <a:endParaRPr lang="en-US" altLang="zh-CN" sz="1350" b="1" dirty="0" smtClean="0">
              <a:solidFill>
                <a:srgbClr val="FF0000"/>
              </a:solidFill>
            </a:endParaRPr>
          </a:p>
          <a:p>
            <a:pPr fontAlgn="auto">
              <a:lnSpc>
                <a:spcPct val="200000"/>
              </a:lnSpc>
              <a:spcBef>
                <a:spcPts val="0"/>
              </a:spcBef>
              <a:spcAft>
                <a:spcPts val="0"/>
              </a:spcAft>
              <a:defRPr/>
            </a:pPr>
            <a:endParaRPr lang="zh-CN" altLang="en-US" sz="1350" b="1" dirty="0" smtClean="0">
              <a:solidFill>
                <a:schemeClr val="accent2">
                  <a:lumMod val="75000"/>
                </a:schemeClr>
              </a:solidFill>
            </a:endParaRPr>
          </a:p>
          <a:p>
            <a:pPr fontAlgn="auto">
              <a:lnSpc>
                <a:spcPct val="200000"/>
              </a:lnSpc>
              <a:spcBef>
                <a:spcPts val="0"/>
              </a:spcBef>
              <a:spcAft>
                <a:spcPts val="0"/>
              </a:spcAft>
              <a:defRPr/>
            </a:pPr>
            <a:endParaRPr lang="en-US" altLang="zh-CN" sz="1350" b="1" dirty="0">
              <a:solidFill>
                <a:srgbClr val="FF0000"/>
              </a:solidFill>
            </a:endParaRPr>
          </a:p>
        </p:txBody>
      </p:sp>
      <p:sp>
        <p:nvSpPr>
          <p:cNvPr id="26626" name="AutoShape 2" descr="http://img4.imgtn.bdimg.com/it/u=1608180395,498141185&amp;fm=26&amp;gp=0.jpg"/>
          <p:cNvSpPr>
            <a:spLocks noChangeAspect="1" noChangeArrowheads="1"/>
          </p:cNvSpPr>
          <p:nvPr/>
        </p:nvSpPr>
        <p:spPr bwMode="auto">
          <a:xfrm>
            <a:off x="1259102" y="-108366"/>
            <a:ext cx="228640" cy="228641"/>
          </a:xfrm>
          <a:prstGeom prst="rect">
            <a:avLst/>
          </a:prstGeom>
          <a:noFill/>
        </p:spPr>
        <p:txBody>
          <a:bodyPr vert="horz" wrap="square" lIns="68591" tIns="34295" rIns="68591" bIns="34295" numCol="1" anchor="t" anchorCtr="0" compatLnSpc="1"/>
          <a:lstStyle/>
          <a:p>
            <a:endParaRPr lang="zh-CN" altLang="en-US" sz="1350"/>
          </a:p>
        </p:txBody>
      </p:sp>
      <p:sp>
        <p:nvSpPr>
          <p:cNvPr id="26628" name="AutoShape 4" descr="http://img4.imgtn.bdimg.com/it/u=1608180395,498141185&amp;fm=26&amp;gp=0.jpg"/>
          <p:cNvSpPr>
            <a:spLocks noChangeAspect="1" noChangeArrowheads="1"/>
          </p:cNvSpPr>
          <p:nvPr/>
        </p:nvSpPr>
        <p:spPr bwMode="auto">
          <a:xfrm>
            <a:off x="1259102" y="-108366"/>
            <a:ext cx="228640" cy="228641"/>
          </a:xfrm>
          <a:prstGeom prst="rect">
            <a:avLst/>
          </a:prstGeom>
          <a:noFill/>
        </p:spPr>
        <p:txBody>
          <a:bodyPr vert="horz" wrap="square" lIns="68591" tIns="34295" rIns="68591" bIns="34295" numCol="1" anchor="t" anchorCtr="0" compatLnSpc="1"/>
          <a:lstStyle/>
          <a:p>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1493119" y="141505"/>
            <a:ext cx="1728494" cy="540154"/>
          </a:xfrm>
        </p:spPr>
        <p:style>
          <a:lnRef idx="0">
            <a:schemeClr val="accent4"/>
          </a:lnRef>
          <a:fillRef idx="3">
            <a:schemeClr val="accent4"/>
          </a:fillRef>
          <a:effectRef idx="3">
            <a:schemeClr val="accent4"/>
          </a:effectRef>
          <a:fontRef idx="minor">
            <a:schemeClr val="lt1"/>
          </a:fontRef>
        </p:style>
        <p:txBody>
          <a:bodyPr>
            <a:normAutofit/>
          </a:bodyPr>
          <a:lstStyle/>
          <a:p>
            <a:pPr algn="l"/>
            <a:r>
              <a:rPr lang="en-US" altLang="zh-CN" sz="2025" b="1" dirty="0" smtClean="0"/>
              <a:t>Exercise</a:t>
            </a:r>
            <a:r>
              <a:rPr lang="zh-CN" altLang="en-US" sz="2025" b="1" dirty="0" smtClean="0"/>
              <a:t> </a:t>
            </a:r>
            <a:r>
              <a:rPr lang="en-US" altLang="zh-CN" sz="2025" b="1" dirty="0" smtClean="0"/>
              <a:t>9</a:t>
            </a:r>
            <a:endParaRPr lang="zh-CN" altLang="en-US" b="1" dirty="0"/>
          </a:p>
        </p:txBody>
      </p:sp>
      <p:sp>
        <p:nvSpPr>
          <p:cNvPr id="5" name="TextBox 4"/>
          <p:cNvSpPr txBox="1"/>
          <p:nvPr/>
        </p:nvSpPr>
        <p:spPr>
          <a:xfrm>
            <a:off x="1439104" y="843706"/>
            <a:ext cx="6211776" cy="1476375"/>
          </a:xfrm>
          <a:prstGeom prst="rect">
            <a:avLst/>
          </a:prstGeom>
          <a:noFill/>
        </p:spPr>
        <p:txBody>
          <a:bodyPr wrap="square" rtlCol="0">
            <a:spAutoFit/>
          </a:bodyPr>
          <a:lstStyle/>
          <a:p>
            <a:pPr algn="just"/>
            <a:r>
              <a:rPr lang="en-US" altLang="zh-CN" b="1" dirty="0" smtClean="0">
                <a:latin typeface="Times New Roman" panose="02020603050405020304" pitchFamily="18" charset="0"/>
                <a:cs typeface="Times New Roman" panose="02020603050405020304" pitchFamily="18" charset="0"/>
              </a:rPr>
              <a:t>Lego has come under increasing pressure to reduce its carbon footprint amid growing international alarm about the impact of plastic waste on the environment. It produces 19 billion pieces per year—36,000 a minute— that are made entirely of plastic while much of the inside packaging is also plastic.</a:t>
            </a:r>
            <a:endParaRPr lang="zh-CN" altLang="en-US"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763197" y="2518184"/>
            <a:ext cx="5347529" cy="11988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CN" dirty="0" smtClean="0">
                <a:latin typeface="Times New Roman" panose="02020603050405020304" pitchFamily="18" charset="0"/>
                <a:cs typeface="Times New Roman" panose="02020603050405020304" pitchFamily="18" charset="0"/>
              </a:rPr>
              <a:t>The writer tells of Lego’s stress of reducing plastic waste by means of _______.</a:t>
            </a:r>
            <a:endParaRPr lang="en-US" altLang="zh-CN" dirty="0" smtClean="0">
              <a:latin typeface="Times New Roman" panose="02020603050405020304" pitchFamily="18" charset="0"/>
              <a:cs typeface="Times New Roman" panose="02020603050405020304" pitchFamily="18" charset="0"/>
            </a:endParaRPr>
          </a:p>
          <a:p>
            <a:r>
              <a:rPr lang="en-US" altLang="zh-CN" dirty="0" smtClean="0">
                <a:latin typeface="Times New Roman" panose="02020603050405020304" pitchFamily="18" charset="0"/>
                <a:cs typeface="Times New Roman" panose="02020603050405020304" pitchFamily="18" charset="0"/>
              </a:rPr>
              <a:t> A. figures		 B. examples</a:t>
            </a:r>
            <a:endParaRPr lang="en-US" altLang="zh-CN" dirty="0" smtClean="0">
              <a:latin typeface="Times New Roman" panose="02020603050405020304" pitchFamily="18" charset="0"/>
              <a:cs typeface="Times New Roman" panose="02020603050405020304" pitchFamily="18" charset="0"/>
            </a:endParaRPr>
          </a:p>
          <a:p>
            <a:r>
              <a:rPr lang="en-US" altLang="zh-CN" dirty="0" smtClean="0">
                <a:latin typeface="Times New Roman" panose="02020603050405020304" pitchFamily="18" charset="0"/>
                <a:cs typeface="Times New Roman" panose="02020603050405020304" pitchFamily="18" charset="0"/>
              </a:rPr>
              <a:t>C. comparison		 D. classification</a:t>
            </a:r>
            <a:endParaRPr lang="zh-CN" altLang="en-US" dirty="0">
              <a:latin typeface="Times New Roman" panose="02020603050405020304" pitchFamily="18" charset="0"/>
              <a:cs typeface="Times New Roman" panose="02020603050405020304" pitchFamily="18" charset="0"/>
            </a:endParaRPr>
          </a:p>
        </p:txBody>
      </p:sp>
      <p:sp>
        <p:nvSpPr>
          <p:cNvPr id="7" name="TextBox 6"/>
          <p:cNvSpPr txBox="1"/>
          <p:nvPr/>
        </p:nvSpPr>
        <p:spPr>
          <a:xfrm>
            <a:off x="4734046" y="195520"/>
            <a:ext cx="2674612" cy="715645"/>
          </a:xfrm>
          <a:prstGeom prst="rect">
            <a:avLst/>
          </a:prstGeom>
          <a:noFill/>
        </p:spPr>
        <p:txBody>
          <a:bodyPr>
            <a:spAutoFit/>
          </a:bodyPr>
          <a:lstStyle/>
          <a:p>
            <a:pPr fontAlgn="auto">
              <a:spcBef>
                <a:spcPts val="0"/>
              </a:spcBef>
              <a:spcAft>
                <a:spcPts val="0"/>
              </a:spcAft>
              <a:defRPr/>
            </a:pPr>
            <a:r>
              <a:rPr lang="zh-CN" altLang="en-US" sz="2025" b="1" dirty="0">
                <a:solidFill>
                  <a:srgbClr val="FF0000"/>
                </a:solidFill>
                <a:latin typeface="+mn-lt"/>
                <a:ea typeface="+mn-ea"/>
              </a:rPr>
              <a:t>推</a:t>
            </a:r>
            <a:r>
              <a:rPr lang="zh-CN" altLang="en-US" sz="2025" b="1" dirty="0" smtClean="0">
                <a:solidFill>
                  <a:srgbClr val="FF0000"/>
                </a:solidFill>
                <a:latin typeface="+mn-lt"/>
                <a:ea typeface="+mn-ea"/>
              </a:rPr>
              <a:t>测</a:t>
            </a:r>
            <a:r>
              <a:rPr lang="zh-CN" altLang="en-US" sz="2025" b="1" dirty="0" smtClean="0">
                <a:solidFill>
                  <a:srgbClr val="FF0000"/>
                </a:solidFill>
              </a:rPr>
              <a:t>说明方法</a:t>
            </a:r>
            <a:endParaRPr lang="en-US" altLang="zh-CN" sz="2025" b="1" dirty="0">
              <a:solidFill>
                <a:srgbClr val="FF0000"/>
              </a:solidFill>
              <a:latin typeface="+mn-lt"/>
              <a:ea typeface="+mn-ea"/>
            </a:endParaRPr>
          </a:p>
          <a:p>
            <a:pPr fontAlgn="auto">
              <a:spcBef>
                <a:spcPts val="0"/>
              </a:spcBef>
              <a:spcAft>
                <a:spcPts val="0"/>
              </a:spcAft>
              <a:defRPr/>
            </a:pPr>
            <a:endParaRPr lang="zh-CN" altLang="en-US" sz="2025" b="1" dirty="0">
              <a:solidFill>
                <a:schemeClr val="accent2">
                  <a:lumMod val="75000"/>
                </a:schemeClr>
              </a:solidFill>
              <a:latin typeface="+mn-lt"/>
              <a:ea typeface="+mn-ea"/>
            </a:endParaRPr>
          </a:p>
        </p:txBody>
      </p:sp>
      <p:sp>
        <p:nvSpPr>
          <p:cNvPr id="8" name="椭圆 7"/>
          <p:cNvSpPr/>
          <p:nvPr/>
        </p:nvSpPr>
        <p:spPr>
          <a:xfrm>
            <a:off x="6624587" y="1437875"/>
            <a:ext cx="972278" cy="3240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9" name="椭圆 8"/>
          <p:cNvSpPr/>
          <p:nvPr/>
        </p:nvSpPr>
        <p:spPr>
          <a:xfrm>
            <a:off x="3221614" y="1653937"/>
            <a:ext cx="1620463" cy="3240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0" name="心形 9"/>
          <p:cNvSpPr/>
          <p:nvPr/>
        </p:nvSpPr>
        <p:spPr>
          <a:xfrm>
            <a:off x="1817212" y="3112354"/>
            <a:ext cx="270077" cy="270077"/>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1" presetClass="entr" presetSubtype="0" fill="hold" nodeType="clickEffect">
                                  <p:stCondLst>
                                    <p:cond delay="0"/>
                                  </p:stCondLst>
                                  <p:childTnLst>
                                    <p:set>
                                      <p:cBhvr>
                                        <p:cTn id="24" dur="1000">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0" grpId="0" bldLvl="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9223</Words>
  <Application>WPS 演示</Application>
  <PresentationFormat>全屏显示(4:3)</PresentationFormat>
  <Paragraphs>195</Paragraphs>
  <Slides>18</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18</vt:i4>
      </vt:variant>
    </vt:vector>
  </HeadingPairs>
  <TitlesOfParts>
    <vt:vector size="35" baseType="lpstr">
      <vt:lpstr>Arial</vt:lpstr>
      <vt:lpstr>宋体</vt:lpstr>
      <vt:lpstr>Wingdings</vt:lpstr>
      <vt:lpstr>方正粗黑宋简体</vt:lpstr>
      <vt:lpstr>Comic Sans MS</vt:lpstr>
      <vt:lpstr>楷体</vt:lpstr>
      <vt:lpstr>微软雅黑</vt:lpstr>
      <vt:lpstr>Arial Black</vt:lpstr>
      <vt:lpstr>MBST-MGT</vt:lpstr>
      <vt:lpstr>Times New Roman</vt:lpstr>
      <vt:lpstr>微软雅黑 Light</vt:lpstr>
      <vt:lpstr>黑体</vt:lpstr>
      <vt:lpstr>Candara</vt:lpstr>
      <vt:lpstr>华文楷体</vt:lpstr>
      <vt:lpstr>Arial Unicode MS</vt:lpstr>
      <vt:lpstr>Calibri</vt:lpstr>
      <vt:lpstr>Office 主题</vt:lpstr>
      <vt:lpstr>说明文阅读专项训练 (The second period）</vt:lpstr>
      <vt:lpstr>PowerPoint 演示文稿</vt:lpstr>
      <vt:lpstr> Exercise 6 (2019 卷Ⅰ） </vt:lpstr>
      <vt:lpstr> Exercise 7 (2019卷Ⅱ） </vt:lpstr>
      <vt:lpstr>  Exercise 8 (2019卷Ⅱ） </vt:lpstr>
      <vt:lpstr>PowerPoint 演示文稿</vt:lpstr>
      <vt:lpstr>PowerPoint 演示文稿</vt:lpstr>
      <vt:lpstr>PowerPoint 演示文稿</vt:lpstr>
      <vt:lpstr>Exercise 9</vt:lpstr>
      <vt:lpstr>Exercise 10</vt:lpstr>
      <vt:lpstr>PowerPoint 演示文稿</vt:lpstr>
      <vt:lpstr> Exercise 11 (2017 卷Ⅱ ） </vt:lpstr>
      <vt:lpstr> Exercise 12  </vt:lpstr>
      <vt:lpstr>PowerPoint 演示文稿</vt:lpstr>
      <vt:lpstr>PowerPoint 演示文稿</vt:lpstr>
      <vt:lpstr> Exercise 14 (2019卷Ⅰ） </vt:lpstr>
      <vt:lpstr>PowerPoint 演示文稿</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说明文阅读专项训练</dc:title>
  <dc:creator/>
  <cp:lastModifiedBy>Administrator</cp:lastModifiedBy>
  <cp:revision>177</cp:revision>
  <dcterms:created xsi:type="dcterms:W3CDTF">2020-02-19T01:14:49Z</dcterms:created>
  <dcterms:modified xsi:type="dcterms:W3CDTF">2020-02-19T02:10:43Z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2052-11.3.0.8632</vt:lpwstr>
  </property>
</Properties>
</file>