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3"/>
    <p:sldId id="266" r:id="rId4"/>
    <p:sldId id="257" r:id="rId6"/>
    <p:sldId id="258" r:id="rId7"/>
    <p:sldId id="269" r:id="rId8"/>
    <p:sldId id="261" r:id="rId9"/>
    <p:sldId id="262" r:id="rId10"/>
    <p:sldId id="301" r:id="rId11"/>
    <p:sldId id="270" r:id="rId12"/>
    <p:sldId id="264" r:id="rId13"/>
    <p:sldId id="275" r:id="rId14"/>
    <p:sldId id="276" r:id="rId15"/>
    <p:sldId id="283" r:id="rId16"/>
    <p:sldId id="285" r:id="rId17"/>
    <p:sldId id="286" r:id="rId18"/>
    <p:sldId id="278" r:id="rId19"/>
    <p:sldId id="287" r:id="rId20"/>
    <p:sldId id="288" r:id="rId21"/>
    <p:sldId id="289" r:id="rId22"/>
    <p:sldId id="306" r:id="rId23"/>
    <p:sldId id="308" r:id="rId24"/>
  </p:sldIdLst>
  <p:sldSz cx="9144000" cy="5144135"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主题样式 1 - 强调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8" d="100"/>
          <a:sy n="68" d="100"/>
        </p:scale>
        <p:origin x="-1446" y="-1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393807-7012-44F1-AE28-3DC0C276CE5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631876-88EC-4176-8B93-56410F1BCC35}"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71631876-88EC-4176-8B93-56410F1BCC35}"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8098"/>
            <a:ext cx="7772400" cy="1102712"/>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5160"/>
            <a:ext cx="6400800" cy="131468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6015"/>
            <a:ext cx="2057400" cy="4389411"/>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6015"/>
            <a:ext cx="6019800" cy="4389411"/>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753"/>
            <a:ext cx="7772400" cy="1021735"/>
          </a:xfrm>
        </p:spPr>
        <p:txBody>
          <a:bodyPr anchor="t"/>
          <a:lstStyle>
            <a:lvl1pPr algn="l">
              <a:defRPr sz="3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416"/>
            <a:ext cx="7772400" cy="112533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360"/>
            <a:ext cx="4038600" cy="3395066"/>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200360"/>
            <a:ext cx="4038600" cy="3395066"/>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536"/>
            <a:ext cx="4040188" cy="47990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1631442"/>
            <a:ext cx="4040188" cy="29639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151536"/>
            <a:ext cx="4041775" cy="47990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1631442"/>
            <a:ext cx="4041775" cy="29639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04823"/>
            <a:ext cx="3008313" cy="871690"/>
          </a:xfrm>
        </p:spPr>
        <p:txBody>
          <a:bodyPr anchor="b"/>
          <a:lstStyle>
            <a:lvl1pPr algn="l">
              <a:defRPr sz="15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823"/>
            <a:ext cx="5111750" cy="439060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076513"/>
            <a:ext cx="3008313" cy="351891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1080"/>
            <a:ext cx="5486400" cy="425128"/>
          </a:xfrm>
        </p:spPr>
        <p:txBody>
          <a:bodyPr anchor="b"/>
          <a:lstStyle>
            <a:lvl1pPr algn="l">
              <a:defRPr sz="15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662"/>
            <a:ext cx="5486400" cy="30866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endParaRPr lang="zh-CN" altLang="en-US"/>
          </a:p>
        </p:txBody>
      </p:sp>
      <p:sp>
        <p:nvSpPr>
          <p:cNvPr id="4" name="文本占位符 3"/>
          <p:cNvSpPr>
            <a:spLocks noGrp="1"/>
          </p:cNvSpPr>
          <p:nvPr>
            <p:ph type="body" sz="half" idx="2"/>
          </p:nvPr>
        </p:nvSpPr>
        <p:spPr>
          <a:xfrm>
            <a:off x="1792288" y="4026208"/>
            <a:ext cx="5486400" cy="60375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6015"/>
            <a:ext cx="8229600" cy="8574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360"/>
            <a:ext cx="8229600" cy="3395066"/>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4768096"/>
            <a:ext cx="2895600" cy="273892"/>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1">
                    <a:tint val="75000"/>
                  </a:schemeClr>
                </a:solidFill>
              </a:defRPr>
            </a:lvl1pPr>
          </a:lstStyle>
          <a:p>
            <a:fld id="{0C913308-F349-4B6D-A68A-DD1791B4A57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15000"/>
        </a:spcBef>
        <a:buFont typeface="Arial" panose="020B0604020202020204" pitchFamily="34" charset="0"/>
        <a:buChar char="•"/>
        <a:defRPr sz="2400" kern="1200">
          <a:solidFill>
            <a:schemeClr val="tx1"/>
          </a:solidFill>
          <a:latin typeface="+mn-lt"/>
          <a:ea typeface="+mn-ea"/>
          <a:cs typeface="+mn-cs"/>
        </a:defRPr>
      </a:lvl1pPr>
      <a:lvl2pPr marL="557530" indent="-214630" algn="l" defTabSz="685800" rtl="0" eaLnBrk="1" latinLnBrk="0" hangingPunct="1">
        <a:spcBef>
          <a:spcPct val="15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15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5pPr>
      <a:lvl6pPr marL="18865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6pPr>
      <a:lvl7pPr marL="22294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7pPr>
      <a:lvl8pPr marL="25723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8pPr>
      <a:lvl9pPr marL="2915285" indent="-171450" algn="l" defTabSz="685800" rtl="0" eaLnBrk="1" latinLnBrk="0" hangingPunct="1">
        <a:spcBef>
          <a:spcPct val="15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871228" y="1869999"/>
            <a:ext cx="5239498" cy="1102712"/>
          </a:xfrm>
          <a:noFill/>
          <a:ln>
            <a:noFill/>
          </a:ln>
        </p:spPr>
        <p:style>
          <a:lnRef idx="2">
            <a:schemeClr val="accent1"/>
          </a:lnRef>
          <a:fillRef idx="1">
            <a:schemeClr val="lt1"/>
          </a:fillRef>
          <a:effectRef idx="0">
            <a:schemeClr val="accent1"/>
          </a:effectRef>
          <a:fontRef idx="minor">
            <a:schemeClr val="dk1"/>
          </a:fontRef>
        </p:style>
        <p:txBody>
          <a:bodyPr>
            <a:noAutofit/>
          </a:bodyPr>
          <a:lstStyle/>
          <a:p>
            <a:r>
              <a:rPr lang="zh-CN" altLang="en-US" sz="3600" dirty="0" smtClean="0">
                <a:solidFill>
                  <a:schemeClr val="bg1"/>
                </a:solidFill>
                <a:latin typeface="方正粗黑宋简体" panose="02000000000000000000" pitchFamily="2" charset="-122"/>
                <a:ea typeface="方正粗黑宋简体" panose="02000000000000000000" pitchFamily="2" charset="-122"/>
              </a:rPr>
              <a:t>说明文阅读专项训练</a:t>
            </a:r>
            <a:br>
              <a:rPr lang="en-US" altLang="zh-CN" sz="3600" dirty="0" smtClean="0">
                <a:solidFill>
                  <a:schemeClr val="bg1"/>
                </a:solidFill>
                <a:latin typeface="方正粗黑宋简体" panose="02000000000000000000" pitchFamily="2" charset="-122"/>
                <a:ea typeface="方正粗黑宋简体" panose="02000000000000000000" pitchFamily="2" charset="-122"/>
              </a:rPr>
            </a:br>
            <a:r>
              <a:rPr lang="en-US" altLang="zh-CN" sz="3600" dirty="0" smtClean="0">
                <a:solidFill>
                  <a:schemeClr val="bg1"/>
                </a:solidFill>
                <a:latin typeface="Comic Sans MS" panose="030F0702030302020204" pitchFamily="66" charset="0"/>
                <a:ea typeface="方正粗黑宋简体" panose="02000000000000000000" pitchFamily="2" charset="-122"/>
              </a:rPr>
              <a:t>(The first period</a:t>
            </a:r>
            <a:r>
              <a:rPr lang="zh-CN" altLang="en-US" sz="3600" dirty="0" smtClean="0">
                <a:solidFill>
                  <a:schemeClr val="bg1"/>
                </a:solidFill>
                <a:latin typeface="Comic Sans MS" panose="030F0702030302020204" pitchFamily="66" charset="0"/>
                <a:ea typeface="方正粗黑宋简体" panose="02000000000000000000" pitchFamily="2" charset="-122"/>
              </a:rPr>
              <a:t>）</a:t>
            </a:r>
            <a:endParaRPr lang="zh-CN" altLang="en-US" sz="3600" dirty="0">
              <a:solidFill>
                <a:schemeClr val="bg1"/>
              </a:solidFill>
              <a:latin typeface="Comic Sans MS" panose="030F0702030302020204" pitchFamily="66" charset="0"/>
              <a:ea typeface="方正粗黑宋简体" panose="02000000000000000000" pitchFamily="2" charset="-122"/>
            </a:endParaRPr>
          </a:p>
        </p:txBody>
      </p:sp>
      <p:sp>
        <p:nvSpPr>
          <p:cNvPr id="3" name="副标题 2"/>
          <p:cNvSpPr>
            <a:spLocks noGrp="1"/>
          </p:cNvSpPr>
          <p:nvPr>
            <p:ph type="subTitle" idx="1"/>
          </p:nvPr>
        </p:nvSpPr>
        <p:spPr>
          <a:xfrm>
            <a:off x="1979259" y="3544478"/>
            <a:ext cx="4801440" cy="1314680"/>
          </a:xfrm>
        </p:spPr>
        <p:txBody>
          <a:bodyPr/>
          <a:lstStyle/>
          <a:p>
            <a:r>
              <a:rPr lang="zh-CN" altLang="en-US" dirty="0" smtClean="0">
                <a:solidFill>
                  <a:schemeClr val="bg1"/>
                </a:solidFill>
                <a:latin typeface="楷体" panose="02010609060101010101" pitchFamily="49" charset="-122"/>
                <a:ea typeface="楷体" panose="02010609060101010101" pitchFamily="49" charset="-122"/>
              </a:rPr>
              <a:t>铜陵市第一中学 洪增芳</a:t>
            </a:r>
            <a:endParaRPr lang="en-US" altLang="zh-CN" dirty="0" smtClean="0">
              <a:solidFill>
                <a:schemeClr val="bg1"/>
              </a:solidFill>
              <a:latin typeface="楷体" panose="02010609060101010101" pitchFamily="49" charset="-122"/>
              <a:ea typeface="楷体" panose="02010609060101010101" pitchFamily="49" charset="-122"/>
            </a:endParaRPr>
          </a:p>
          <a:p>
            <a:endParaRPr lang="zh-CN" altLang="en-US" dirty="0">
              <a:solidFill>
                <a:srgbClr val="0070C0"/>
              </a:solidFill>
              <a:latin typeface="微软雅黑" panose="020B0503020204020204" pitchFamily="34" charset="-122"/>
              <a:ea typeface="微软雅黑" panose="020B0503020204020204" pitchFamily="34" charset="-122"/>
            </a:endParaRPr>
          </a:p>
        </p:txBody>
      </p:sp>
      <p:sp>
        <p:nvSpPr>
          <p:cNvPr id="4" name="TextBox 3"/>
          <p:cNvSpPr txBox="1"/>
          <p:nvPr/>
        </p:nvSpPr>
        <p:spPr>
          <a:xfrm>
            <a:off x="1439104" y="627644"/>
            <a:ext cx="6157761" cy="460375"/>
          </a:xfrm>
          <a:prstGeom prst="rect">
            <a:avLst/>
          </a:prstGeom>
          <a:noFill/>
        </p:spPr>
        <p:txBody>
          <a:bodyPr wrap="square" rtlCol="0">
            <a:spAutoFit/>
          </a:bodyPr>
          <a:lstStyle/>
          <a:p>
            <a:r>
              <a:rPr lang="zh-CN" altLang="en-US" sz="2400" b="1" dirty="0" smtClean="0">
                <a:solidFill>
                  <a:schemeClr val="bg1"/>
                </a:solidFill>
                <a:latin typeface="Arial Black" panose="020B0A04020102020204" pitchFamily="34" charset="0"/>
              </a:rPr>
              <a:t>铜陵市新型冠状病毒疫情防控期间名师课堂</a:t>
            </a:r>
            <a:endParaRPr lang="zh-CN" altLang="en-US" sz="2400" b="1" dirty="0">
              <a:solidFill>
                <a:schemeClr val="bg1"/>
              </a:solidFill>
              <a:latin typeface="Arial Black" panose="020B0A040201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195320" y="1221814"/>
            <a:ext cx="3464748" cy="3395066"/>
          </a:xfrm>
        </p:spPr>
        <p:txBody>
          <a:bodyPr/>
          <a:lstStyle/>
          <a:p>
            <a:pPr>
              <a:buFont typeface="Wingdings" panose="05000000000000000000" pitchFamily="2" charset="2"/>
              <a:buChar char="Ø"/>
            </a:pPr>
            <a:r>
              <a:rPr lang="en-US" altLang="zh-CN" dirty="0" smtClean="0"/>
              <a:t>1. </a:t>
            </a:r>
            <a:r>
              <a:rPr lang="zh-CN" altLang="en-US" dirty="0" smtClean="0"/>
              <a:t>细节查找题</a:t>
            </a:r>
            <a:r>
              <a:rPr lang="zh-CN" altLang="zh-CN" dirty="0" smtClean="0"/>
              <a:t>；</a:t>
            </a:r>
            <a:endParaRPr lang="en-US" altLang="zh-CN" dirty="0" smtClean="0"/>
          </a:p>
          <a:p>
            <a:pPr>
              <a:buFont typeface="Wingdings" panose="05000000000000000000" pitchFamily="2" charset="2"/>
              <a:buChar char="Ø"/>
            </a:pPr>
            <a:r>
              <a:rPr lang="en-US" altLang="zh-CN" dirty="0" smtClean="0"/>
              <a:t>2.</a:t>
            </a:r>
            <a:r>
              <a:rPr lang="zh-CN" altLang="zh-CN" dirty="0" smtClean="0"/>
              <a:t>生词词义判断题；</a:t>
            </a:r>
            <a:endParaRPr lang="en-US" altLang="zh-CN" dirty="0" smtClean="0"/>
          </a:p>
          <a:p>
            <a:pPr>
              <a:buFont typeface="Wingdings" panose="05000000000000000000" pitchFamily="2" charset="2"/>
              <a:buChar char="Ø"/>
            </a:pPr>
            <a:r>
              <a:rPr lang="en-US" altLang="zh-CN" dirty="0" smtClean="0"/>
              <a:t>3.</a:t>
            </a:r>
            <a:r>
              <a:rPr lang="zh-CN" altLang="zh-CN" dirty="0" smtClean="0"/>
              <a:t> </a:t>
            </a:r>
            <a:r>
              <a:rPr lang="zh-CN" altLang="en-US" dirty="0" smtClean="0"/>
              <a:t>主旨大意</a:t>
            </a:r>
            <a:r>
              <a:rPr lang="zh-CN" altLang="zh-CN" dirty="0" smtClean="0"/>
              <a:t>题；</a:t>
            </a:r>
            <a:endParaRPr lang="en-US" altLang="zh-CN" dirty="0" smtClean="0"/>
          </a:p>
          <a:p>
            <a:pPr>
              <a:buFont typeface="Wingdings" panose="05000000000000000000" pitchFamily="2" charset="2"/>
              <a:buChar char="Ø"/>
            </a:pPr>
            <a:r>
              <a:rPr lang="en-US" altLang="zh-CN" dirty="0" smtClean="0"/>
              <a:t>4.</a:t>
            </a:r>
            <a:r>
              <a:rPr lang="zh-CN" altLang="en-US" dirty="0" smtClean="0"/>
              <a:t>推理判断题</a:t>
            </a:r>
            <a:r>
              <a:rPr lang="zh-CN" altLang="zh-CN" dirty="0" smtClean="0"/>
              <a:t>；</a:t>
            </a:r>
            <a:r>
              <a:rPr lang="en-US" altLang="zh-CN" dirty="0" smtClean="0"/>
              <a:t> </a:t>
            </a:r>
            <a:endParaRPr lang="en-US" altLang="zh-CN" dirty="0" smtClean="0"/>
          </a:p>
          <a:p>
            <a:pPr algn="ctr">
              <a:buNone/>
            </a:pPr>
            <a:endParaRPr lang="zh-CN" altLang="zh-CN" dirty="0" smtClean="0"/>
          </a:p>
          <a:p>
            <a:endParaRPr lang="zh-CN" altLang="en-US" dirty="0"/>
          </a:p>
        </p:txBody>
      </p:sp>
      <p:sp>
        <p:nvSpPr>
          <p:cNvPr id="5" name="TextBox 4"/>
          <p:cNvSpPr txBox="1"/>
          <p:nvPr/>
        </p:nvSpPr>
        <p:spPr>
          <a:xfrm>
            <a:off x="2033274" y="303551"/>
            <a:ext cx="3078881" cy="55308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zh-CN" altLang="en-US" sz="3000" b="1" dirty="0" smtClean="0">
                <a:solidFill>
                  <a:srgbClr val="6600FF"/>
                </a:solidFill>
                <a:latin typeface="微软雅黑" panose="020B0503020204020204" pitchFamily="34" charset="-122"/>
                <a:ea typeface="微软雅黑" panose="020B0503020204020204" pitchFamily="34" charset="-122"/>
              </a:rPr>
              <a:t>出题</a:t>
            </a:r>
            <a:r>
              <a:rPr lang="zh-CN" altLang="ru-RU" sz="3000" b="1" dirty="0" smtClean="0">
                <a:solidFill>
                  <a:srgbClr val="6600FF"/>
                </a:solidFill>
                <a:latin typeface="微软雅黑" panose="020B0503020204020204" pitchFamily="34" charset="-122"/>
                <a:ea typeface="微软雅黑" panose="020B0503020204020204" pitchFamily="34" charset="-122"/>
              </a:rPr>
              <a:t>特点：</a:t>
            </a:r>
            <a:endParaRPr lang="zh-CN" altLang="en-US" sz="3000" dirty="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331073" y="357567"/>
            <a:ext cx="6319807" cy="4554951"/>
          </a:xfrm>
        </p:spPr>
        <p:txBody>
          <a:bodyPr>
            <a:normAutofit/>
          </a:bodyPr>
          <a:lstStyle/>
          <a:p>
            <a:pPr>
              <a:buFont typeface="Wingdings" panose="05000000000000000000" pitchFamily="2" charset="2"/>
              <a:buChar char="Ø"/>
            </a:pPr>
            <a:r>
              <a:rPr lang="en-US" dirty="0" smtClean="0"/>
              <a:t>1. </a:t>
            </a:r>
            <a:r>
              <a:rPr lang="en-US" b="1" dirty="0" smtClean="0">
                <a:solidFill>
                  <a:srgbClr val="FF0000"/>
                </a:solidFill>
              </a:rPr>
              <a:t>      </a:t>
            </a:r>
            <a:r>
              <a:rPr lang="zh-CN" altLang="en-US" b="1" dirty="0" smtClean="0">
                <a:solidFill>
                  <a:srgbClr val="FF0000"/>
                </a:solidFill>
              </a:rPr>
              <a:t>细节理解题</a:t>
            </a:r>
            <a:endParaRPr lang="en-US" altLang="zh-CN" b="1" dirty="0" smtClean="0">
              <a:solidFill>
                <a:srgbClr val="FF0000"/>
              </a:solidFill>
            </a:endParaRPr>
          </a:p>
          <a:p>
            <a:pPr algn="just">
              <a:buNone/>
            </a:pPr>
            <a:r>
              <a:rPr lang="zh-CN" altLang="en-US" b="1" dirty="0" smtClean="0">
                <a:solidFill>
                  <a:srgbClr val="C00000"/>
                </a:solidFill>
              </a:rPr>
              <a:t>    </a:t>
            </a:r>
            <a:r>
              <a:rPr lang="zh-CN" altLang="en-US" sz="1800" b="1" dirty="0" smtClean="0">
                <a:solidFill>
                  <a:srgbClr val="C00000"/>
                </a:solidFill>
              </a:rPr>
              <a:t>细节类问题一般都能在原文中找到出处，只要仔细就可以在文中找到答案。</a:t>
            </a:r>
            <a:r>
              <a:rPr lang="zh-CN" altLang="en-US" sz="1800" dirty="0" smtClean="0"/>
              <a:t>但正确的选择项不可能与阅读材料的原文完全相同，而是用不同的语句成句型表达相同的意思。</a:t>
            </a:r>
            <a:endParaRPr lang="zh-CN" altLang="en-US" sz="1800" dirty="0" smtClean="0"/>
          </a:p>
          <a:p>
            <a:pPr algn="just">
              <a:buNone/>
            </a:pPr>
            <a:r>
              <a:rPr lang="en-US" sz="1800" b="1" dirty="0" smtClean="0">
                <a:solidFill>
                  <a:srgbClr val="FF0000"/>
                </a:solidFill>
              </a:rPr>
              <a:t>⑴</a:t>
            </a:r>
            <a:r>
              <a:rPr lang="zh-CN" altLang="en-US" sz="1800" b="1" dirty="0" smtClean="0">
                <a:solidFill>
                  <a:srgbClr val="FF0000"/>
                </a:solidFill>
              </a:rPr>
              <a:t>在列举处命题。</a:t>
            </a:r>
            <a:r>
              <a:rPr lang="zh-CN" altLang="en-US" sz="1800" dirty="0" smtClean="0"/>
              <a:t>如用</a:t>
            </a:r>
            <a:r>
              <a:rPr lang="en-US" sz="1800" dirty="0" smtClean="0"/>
              <a:t>First(</a:t>
            </a:r>
            <a:r>
              <a:rPr lang="en-US" altLang="zh-CN" sz="1800" dirty="0" err="1" smtClean="0"/>
              <a:t>l</a:t>
            </a:r>
            <a:r>
              <a:rPr lang="en-US" sz="1800" dirty="0" err="1" smtClean="0"/>
              <a:t>y</a:t>
            </a:r>
            <a:r>
              <a:rPr lang="en-US" sz="1800" dirty="0" smtClean="0"/>
              <a:t>)</a:t>
            </a:r>
            <a:r>
              <a:rPr lang="zh-CN" altLang="en-US" sz="1800" dirty="0" smtClean="0"/>
              <a:t>、</a:t>
            </a:r>
            <a:r>
              <a:rPr lang="en-US" sz="1800" dirty="0" smtClean="0"/>
              <a:t>Second(</a:t>
            </a:r>
            <a:r>
              <a:rPr lang="en-US" sz="1800" dirty="0" err="1" smtClean="0"/>
              <a:t>ly</a:t>
            </a:r>
            <a:r>
              <a:rPr lang="en-US" sz="1800" dirty="0" smtClean="0"/>
              <a:t>)</a:t>
            </a:r>
            <a:r>
              <a:rPr lang="zh-CN" altLang="en-US" sz="1800" dirty="0" smtClean="0"/>
              <a:t>、  </a:t>
            </a:r>
            <a:r>
              <a:rPr lang="en-US" sz="1800" dirty="0" smtClean="0"/>
              <a:t>Third(</a:t>
            </a:r>
            <a:r>
              <a:rPr lang="en-US" sz="1800" dirty="0" err="1" smtClean="0"/>
              <a:t>ly</a:t>
            </a:r>
            <a:r>
              <a:rPr lang="en-US" sz="1800" dirty="0" smtClean="0"/>
              <a:t>)…Finally</a:t>
            </a:r>
            <a:r>
              <a:rPr lang="zh-CN" altLang="en-US" sz="1800" dirty="0" smtClean="0"/>
              <a:t>、</a:t>
            </a:r>
            <a:r>
              <a:rPr lang="en-US" sz="1800" dirty="0" smtClean="0"/>
              <a:t>not only…but also</a:t>
            </a:r>
            <a:r>
              <a:rPr lang="zh-CN" altLang="en-US" sz="1800" dirty="0" smtClean="0"/>
              <a:t>、</a:t>
            </a:r>
            <a:r>
              <a:rPr lang="en-US" sz="1800" dirty="0" smtClean="0"/>
              <a:t>then</a:t>
            </a:r>
            <a:r>
              <a:rPr lang="zh-CN" altLang="en-US" sz="1800" dirty="0" smtClean="0"/>
              <a:t>、 </a:t>
            </a:r>
            <a:r>
              <a:rPr lang="en-US" sz="1800" dirty="0" smtClean="0"/>
              <a:t>in addition</a:t>
            </a:r>
            <a:r>
              <a:rPr lang="zh-CN" altLang="en-US" sz="1800" dirty="0" smtClean="0"/>
              <a:t>等表示顺承关系的词语列举出事实。试题要求考生从列举出的内容中</a:t>
            </a:r>
            <a:r>
              <a:rPr lang="zh-CN" altLang="en-US" sz="1800" u="sng" dirty="0" smtClean="0"/>
              <a:t>选出符合题干要求的答案项</a:t>
            </a:r>
            <a:r>
              <a:rPr lang="zh-CN" altLang="en-US" sz="1800" dirty="0" smtClean="0"/>
              <a:t>。</a:t>
            </a:r>
            <a:endParaRPr lang="en-US" altLang="zh-CN" sz="1800" dirty="0" smtClean="0"/>
          </a:p>
          <a:p>
            <a:pPr algn="just">
              <a:buNone/>
            </a:pPr>
            <a:r>
              <a:rPr lang="en-US" sz="1800" b="1" dirty="0" smtClean="0">
                <a:solidFill>
                  <a:srgbClr val="FF0000"/>
                </a:solidFill>
              </a:rPr>
              <a:t>⑵</a:t>
            </a:r>
            <a:r>
              <a:rPr lang="zh-CN" altLang="en-US" sz="1800" b="1" dirty="0" smtClean="0">
                <a:solidFill>
                  <a:srgbClr val="FF0000"/>
                </a:solidFill>
              </a:rPr>
              <a:t>在例证处命题。</a:t>
            </a:r>
            <a:r>
              <a:rPr lang="zh-CN" altLang="en-US" sz="1800" dirty="0" smtClean="0"/>
              <a:t>句中常用由</a:t>
            </a:r>
            <a:r>
              <a:rPr lang="en-US" sz="1800" dirty="0" smtClean="0"/>
              <a:t>as</a:t>
            </a:r>
            <a:r>
              <a:rPr lang="zh-CN" altLang="en-US" sz="1800" dirty="0" smtClean="0"/>
              <a:t>、</a:t>
            </a:r>
            <a:r>
              <a:rPr lang="en-US" sz="1800" dirty="0" smtClean="0"/>
              <a:t>such as</a:t>
            </a:r>
            <a:r>
              <a:rPr lang="zh-CN" altLang="en-US" sz="1800" dirty="0" smtClean="0"/>
              <a:t>、</a:t>
            </a:r>
            <a:r>
              <a:rPr lang="en-US" sz="1800" dirty="0" smtClean="0"/>
              <a:t>for example</a:t>
            </a:r>
            <a:r>
              <a:rPr lang="zh-CN" altLang="en-US" sz="1800" dirty="0" smtClean="0"/>
              <a:t>、</a:t>
            </a:r>
            <a:r>
              <a:rPr lang="en-US" sz="1800" dirty="0" smtClean="0"/>
              <a:t>for instance</a:t>
            </a:r>
            <a:r>
              <a:rPr lang="zh-CN" altLang="en-US" sz="1800" dirty="0" smtClean="0"/>
              <a:t>等引导的短语或句子作为例证，</a:t>
            </a:r>
            <a:r>
              <a:rPr lang="zh-CN" altLang="en-US" sz="1800" u="sng" dirty="0" smtClean="0"/>
              <a:t>这些例句或比喻就成为命题者设问的焦点。</a:t>
            </a:r>
            <a:endParaRPr lang="zh-CN" altLang="en-US" sz="18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385089" y="428667"/>
            <a:ext cx="5995715" cy="4715733"/>
          </a:xfrm>
        </p:spPr>
        <p:txBody>
          <a:bodyPr>
            <a:noAutofit/>
          </a:bodyPr>
          <a:lstStyle/>
          <a:p>
            <a:pPr>
              <a:buNone/>
            </a:pPr>
            <a:r>
              <a:rPr lang="en-US" sz="1800" dirty="0" smtClean="0"/>
              <a:t>⑶</a:t>
            </a:r>
            <a:r>
              <a:rPr lang="zh-CN" altLang="en-US" sz="1800" b="1" dirty="0" smtClean="0">
                <a:solidFill>
                  <a:srgbClr val="FF0000"/>
                </a:solidFill>
              </a:rPr>
              <a:t>在转折对比处命题。</a:t>
            </a:r>
            <a:r>
              <a:rPr lang="zh-CN" altLang="en-US" sz="1800" dirty="0" smtClean="0"/>
              <a:t>一般通过</a:t>
            </a:r>
            <a:r>
              <a:rPr lang="en-US" sz="1800" dirty="0" smtClean="0"/>
              <a:t>however</a:t>
            </a:r>
            <a:r>
              <a:rPr lang="zh-CN" altLang="en-US" sz="1800" dirty="0" smtClean="0"/>
              <a:t>、</a:t>
            </a:r>
            <a:r>
              <a:rPr lang="en-US" sz="1800" dirty="0" smtClean="0"/>
              <a:t>but</a:t>
            </a:r>
            <a:r>
              <a:rPr lang="zh-CN" altLang="en-US" sz="1800" dirty="0" smtClean="0"/>
              <a:t>、</a:t>
            </a:r>
            <a:r>
              <a:rPr lang="en-US" sz="1800" dirty="0" smtClean="0"/>
              <a:t>yet</a:t>
            </a:r>
            <a:r>
              <a:rPr lang="zh-CN" altLang="en-US" sz="1800" dirty="0" smtClean="0"/>
              <a:t>、</a:t>
            </a:r>
            <a:r>
              <a:rPr lang="en-US" sz="1800" dirty="0" smtClean="0"/>
              <a:t>in fact</a:t>
            </a:r>
            <a:r>
              <a:rPr lang="zh-CN" altLang="en-US" sz="1800" dirty="0" smtClean="0"/>
              <a:t>等词语来引导。对比用</a:t>
            </a:r>
            <a:r>
              <a:rPr lang="en-US" sz="1800" dirty="0" smtClean="0"/>
              <a:t>unlike</a:t>
            </a:r>
            <a:r>
              <a:rPr lang="zh-CN" altLang="en-US" sz="1800" dirty="0" smtClean="0"/>
              <a:t>、</a:t>
            </a:r>
            <a:r>
              <a:rPr lang="en-US" sz="1800" dirty="0" smtClean="0"/>
              <a:t>until</a:t>
            </a:r>
            <a:r>
              <a:rPr lang="zh-CN" altLang="en-US" sz="1800" dirty="0" smtClean="0"/>
              <a:t>、</a:t>
            </a:r>
            <a:r>
              <a:rPr lang="en-US" sz="1800" dirty="0" smtClean="0"/>
              <a:t>not so much…as</a:t>
            </a:r>
            <a:r>
              <a:rPr lang="zh-CN" altLang="en-US" sz="1800" dirty="0" smtClean="0"/>
              <a:t>等词语引导，命题者</a:t>
            </a:r>
            <a:r>
              <a:rPr lang="zh-CN" altLang="en-US" sz="1800" u="sng" dirty="0" smtClean="0"/>
              <a:t>常对用来对比的双方属性进行考查</a:t>
            </a:r>
            <a:r>
              <a:rPr lang="zh-CN" altLang="en-US" sz="1800" dirty="0" smtClean="0"/>
              <a:t>。</a:t>
            </a:r>
            <a:endParaRPr lang="en-US" altLang="zh-CN" sz="1800" dirty="0" smtClean="0"/>
          </a:p>
          <a:p>
            <a:pPr>
              <a:buNone/>
            </a:pPr>
            <a:r>
              <a:rPr lang="en-US" sz="1800" dirty="0" smtClean="0"/>
              <a:t>⑷</a:t>
            </a:r>
            <a:r>
              <a:rPr lang="zh-CN" altLang="en-US" sz="1800" b="1" dirty="0" smtClean="0">
                <a:solidFill>
                  <a:srgbClr val="FF0000"/>
                </a:solidFill>
              </a:rPr>
              <a:t>在比较处命题。</a:t>
            </a:r>
            <a:r>
              <a:rPr lang="zh-CN" altLang="en-US" sz="1800" dirty="0" smtClean="0"/>
              <a:t>无端的比较、相反的比较、偷换对象的比较，经常出现在干扰项中，考生要标记并且关注到原文中的比较，才能顺利地排除干扰。</a:t>
            </a:r>
            <a:endParaRPr lang="en-US" altLang="zh-CN" sz="1800" dirty="0" smtClean="0"/>
          </a:p>
          <a:p>
            <a:pPr>
              <a:buNone/>
            </a:pPr>
            <a:r>
              <a:rPr lang="en-US" sz="1800" dirty="0" smtClean="0"/>
              <a:t>⑸</a:t>
            </a:r>
            <a:r>
              <a:rPr lang="zh-CN" altLang="en-US" sz="1800" b="1" dirty="0" smtClean="0">
                <a:solidFill>
                  <a:srgbClr val="FF0000"/>
                </a:solidFill>
              </a:rPr>
              <a:t>在复杂句中命题。</a:t>
            </a:r>
            <a:r>
              <a:rPr lang="zh-CN" altLang="en-US" sz="1800" dirty="0" smtClean="0"/>
              <a:t>包括同位词、插入语、定语、从句、不定式等，命题者主要考查考生对句子之间的指代关系和语法关系。</a:t>
            </a:r>
            <a:endParaRPr lang="zh-CN" altLang="en-US"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2627444" y="1456412"/>
            <a:ext cx="702201" cy="270077"/>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b="1" dirty="0">
              <a:solidFill>
                <a:srgbClr val="FF0000"/>
              </a:solidFill>
            </a:endParaRPr>
          </a:p>
        </p:txBody>
      </p:sp>
      <p:sp>
        <p:nvSpPr>
          <p:cNvPr id="3" name="内容占位符 2"/>
          <p:cNvSpPr>
            <a:spLocks noGrp="1"/>
          </p:cNvSpPr>
          <p:nvPr>
            <p:ph idx="1"/>
          </p:nvPr>
        </p:nvSpPr>
        <p:spPr>
          <a:xfrm>
            <a:off x="1493119" y="627644"/>
            <a:ext cx="5563591" cy="2376680"/>
          </a:xfrm>
        </p:spPr>
        <p:txBody>
          <a:bodyPr>
            <a:normAutofit lnSpcReduction="20000"/>
          </a:bodyPr>
          <a:lstStyle/>
          <a:p>
            <a:pPr algn="just">
              <a:spcBef>
                <a:spcPts val="0"/>
              </a:spcBef>
              <a:buNone/>
            </a:pPr>
            <a:r>
              <a:rPr lang="en-US" altLang="zh-CN" b="1" dirty="0" smtClean="0">
                <a:latin typeface="Times New Roman" panose="02020603050405020304" pitchFamily="18" charset="0"/>
                <a:cs typeface="Times New Roman" panose="02020603050405020304" pitchFamily="18" charset="0"/>
              </a:rPr>
              <a:t>         </a:t>
            </a:r>
            <a:r>
              <a:rPr lang="en-US" altLang="zh-CN" sz="1500" b="1" dirty="0" smtClean="0">
                <a:latin typeface="Times New Roman" panose="02020603050405020304" pitchFamily="18" charset="0"/>
                <a:cs typeface="Times New Roman" panose="02020603050405020304" pitchFamily="18" charset="0"/>
              </a:rPr>
              <a:t>As data and identity theft becomes more and more common, the market is growing for biometric (</a:t>
            </a:r>
            <a:r>
              <a:rPr lang="zh-CN" altLang="zh-CN" sz="1500" b="1" dirty="0" smtClean="0">
                <a:latin typeface="Times New Roman" panose="02020603050405020304" pitchFamily="18" charset="0"/>
                <a:cs typeface="Times New Roman" panose="02020603050405020304" pitchFamily="18" charset="0"/>
              </a:rPr>
              <a:t>生物测量</a:t>
            </a:r>
            <a:r>
              <a:rPr lang="en-US" altLang="zh-CN" sz="1500" b="1" dirty="0" smtClean="0">
                <a:latin typeface="Times New Roman" panose="02020603050405020304" pitchFamily="18" charset="0"/>
                <a:cs typeface="Times New Roman" panose="02020603050405020304" pitchFamily="18" charset="0"/>
              </a:rPr>
              <a:t>) technologies — like fingerprint scans — to keep others out of private e-spaces. At present, these technologies are still expensive, though.</a:t>
            </a:r>
            <a:endParaRPr lang="zh-CN" altLang="zh-CN" sz="1500" b="1" dirty="0" smtClean="0">
              <a:latin typeface="Times New Roman" panose="02020603050405020304" pitchFamily="18" charset="0"/>
              <a:cs typeface="Times New Roman" panose="02020603050405020304" pitchFamily="18" charset="0"/>
            </a:endParaRPr>
          </a:p>
          <a:p>
            <a:pPr algn="just">
              <a:spcBef>
                <a:spcPts val="0"/>
              </a:spcBef>
              <a:buNone/>
            </a:pPr>
            <a:r>
              <a:rPr lang="en-US" altLang="zh-CN" sz="1500" b="1" dirty="0" smtClean="0">
                <a:latin typeface="Times New Roman" panose="02020603050405020304" pitchFamily="18" charset="0"/>
                <a:cs typeface="Times New Roman" panose="02020603050405020304" pitchFamily="18" charset="0"/>
              </a:rPr>
              <a:t>	        Researchers from Georgia Tech say that they have come up with a low-cost device (</a:t>
            </a:r>
            <a:r>
              <a:rPr lang="zh-CN" altLang="zh-CN" sz="1500" b="1" dirty="0" smtClean="0">
                <a:latin typeface="Times New Roman" panose="02020603050405020304" pitchFamily="18" charset="0"/>
                <a:cs typeface="Times New Roman" panose="02020603050405020304" pitchFamily="18" charset="0"/>
              </a:rPr>
              <a:t>装置</a:t>
            </a:r>
            <a:r>
              <a:rPr lang="en-US" altLang="zh-CN" sz="1500" b="1" dirty="0" smtClean="0">
                <a:latin typeface="Times New Roman" panose="02020603050405020304" pitchFamily="18" charset="0"/>
                <a:cs typeface="Times New Roman" panose="02020603050405020304" pitchFamily="18" charset="0"/>
              </a:rPr>
              <a:t>) that gets around this problem: a smart keyboard. This smart keyboard precisely measures the cadence (</a:t>
            </a:r>
            <a:r>
              <a:rPr lang="zh-CN" altLang="zh-CN" sz="1500" b="1" dirty="0" smtClean="0">
                <a:latin typeface="Times New Roman" panose="02020603050405020304" pitchFamily="18" charset="0"/>
                <a:cs typeface="Times New Roman" panose="02020603050405020304" pitchFamily="18" charset="0"/>
              </a:rPr>
              <a:t>节奏</a:t>
            </a:r>
            <a:r>
              <a:rPr lang="en-US" altLang="zh-CN" sz="1500" b="1" dirty="0" smtClean="0">
                <a:latin typeface="Times New Roman" panose="02020603050405020304" pitchFamily="18" charset="0"/>
                <a:cs typeface="Times New Roman" panose="02020603050405020304" pitchFamily="18" charset="0"/>
              </a:rPr>
              <a:t>) with which one types and the pressure fingers apply to each key…</a:t>
            </a:r>
            <a:endParaRPr lang="en-US" altLang="zh-CN" sz="1500" b="1" dirty="0" smtClean="0">
              <a:latin typeface="Times New Roman" panose="02020603050405020304" pitchFamily="18" charset="0"/>
              <a:cs typeface="Times New Roman" panose="02020603050405020304" pitchFamily="18" charset="0"/>
            </a:endParaRPr>
          </a:p>
          <a:p>
            <a:pPr algn="just">
              <a:spcBef>
                <a:spcPts val="0"/>
              </a:spcBef>
              <a:buNone/>
            </a:pPr>
            <a:endParaRPr lang="zh-CN" altLang="en-US" sz="1500" b="1" dirty="0">
              <a:latin typeface="Times New Roman" panose="02020603050405020304" pitchFamily="18" charset="0"/>
              <a:cs typeface="Times New Roman" panose="02020603050405020304" pitchFamily="18" charset="0"/>
            </a:endParaRPr>
          </a:p>
        </p:txBody>
      </p:sp>
      <p:sp>
        <p:nvSpPr>
          <p:cNvPr id="2" name="标题 1"/>
          <p:cNvSpPr>
            <a:spLocks noGrp="1"/>
          </p:cNvSpPr>
          <p:nvPr>
            <p:ph type="title"/>
          </p:nvPr>
        </p:nvSpPr>
        <p:spPr>
          <a:xfrm>
            <a:off x="1385089" y="141505"/>
            <a:ext cx="3078881" cy="357567"/>
          </a:xfrm>
        </p:spPr>
        <p:style>
          <a:lnRef idx="1">
            <a:schemeClr val="accent2"/>
          </a:lnRef>
          <a:fillRef idx="2">
            <a:schemeClr val="accent2"/>
          </a:fillRef>
          <a:effectRef idx="1">
            <a:schemeClr val="accent2"/>
          </a:effectRef>
          <a:fontRef idx="minor">
            <a:schemeClr val="dk1"/>
          </a:fontRef>
        </p:style>
        <p:txBody>
          <a:bodyPr>
            <a:noAutofit/>
          </a:bodyPr>
          <a:lstStyle/>
          <a:p>
            <a:r>
              <a:rPr lang="en-US" altLang="zh-CN" sz="2100" dirty="0" smtClean="0"/>
              <a:t>Exercise</a:t>
            </a:r>
            <a:r>
              <a:rPr lang="zh-CN" altLang="en-US" sz="2100" dirty="0" smtClean="0"/>
              <a:t> </a:t>
            </a:r>
            <a:r>
              <a:rPr lang="en-US" altLang="zh-CN" sz="2100" dirty="0" smtClean="0"/>
              <a:t>1 </a:t>
            </a:r>
            <a:r>
              <a:rPr lang="en-US" altLang="zh-CN" sz="2100" i="1" dirty="0" smtClean="0"/>
              <a:t>(2019</a:t>
            </a:r>
            <a:r>
              <a:rPr lang="zh-CN" altLang="zh-CN" sz="2100" dirty="0" smtClean="0"/>
              <a:t>卷Ⅰ </a:t>
            </a:r>
            <a:r>
              <a:rPr lang="zh-CN" altLang="en-US" sz="2100" i="1" dirty="0" smtClean="0"/>
              <a:t>）</a:t>
            </a:r>
            <a:endParaRPr lang="zh-CN" altLang="en-US" sz="2100" i="1" dirty="0"/>
          </a:p>
        </p:txBody>
      </p:sp>
      <p:sp>
        <p:nvSpPr>
          <p:cNvPr id="4" name="TextBox 3"/>
          <p:cNvSpPr txBox="1"/>
          <p:nvPr/>
        </p:nvSpPr>
        <p:spPr>
          <a:xfrm>
            <a:off x="1709181" y="3004323"/>
            <a:ext cx="5671622" cy="1499235"/>
          </a:xfrm>
          <a:prstGeom prst="rect">
            <a:avLst/>
          </a:prstGeom>
          <a:noFill/>
        </p:spPr>
        <p:txBody>
          <a:bodyPr wrap="square" rtlCol="0">
            <a:spAutoFit/>
          </a:bodyPr>
          <a:lstStyle/>
          <a:p>
            <a:r>
              <a:rPr lang="en-US" altLang="zh-CN" sz="1500" dirty="0" smtClean="0">
                <a:latin typeface="Times New Roman" panose="02020603050405020304" pitchFamily="18" charset="0"/>
                <a:cs typeface="Times New Roman" panose="02020603050405020304" pitchFamily="18" charset="0"/>
              </a:rPr>
              <a:t> Why do the researchers develop the smart keyboard?</a:t>
            </a:r>
            <a:endParaRPr lang="zh-CN" altLang="zh-CN" sz="1500" dirty="0" smtClean="0">
              <a:latin typeface="Times New Roman" panose="02020603050405020304" pitchFamily="18" charset="0"/>
              <a:cs typeface="Times New Roman" panose="02020603050405020304" pitchFamily="18" charset="0"/>
            </a:endParaRPr>
          </a:p>
          <a:p>
            <a:r>
              <a:rPr lang="en-US" altLang="zh-CN" sz="1500" dirty="0" smtClean="0">
                <a:latin typeface="Times New Roman" panose="02020603050405020304" pitchFamily="18" charset="0"/>
                <a:cs typeface="Times New Roman" panose="02020603050405020304" pitchFamily="18" charset="0"/>
              </a:rPr>
              <a:t>A. To reduce pressure on keys.			</a:t>
            </a:r>
            <a:endParaRPr lang="en-US" altLang="zh-CN" sz="1500" dirty="0" smtClean="0">
              <a:latin typeface="Times New Roman" panose="02020603050405020304" pitchFamily="18" charset="0"/>
              <a:cs typeface="Times New Roman" panose="02020603050405020304" pitchFamily="18" charset="0"/>
            </a:endParaRPr>
          </a:p>
          <a:p>
            <a:r>
              <a:rPr lang="en-US" altLang="zh-CN" sz="1500" dirty="0" smtClean="0">
                <a:latin typeface="Times New Roman" panose="02020603050405020304" pitchFamily="18" charset="0"/>
                <a:cs typeface="Times New Roman" panose="02020603050405020304" pitchFamily="18" charset="0"/>
              </a:rPr>
              <a:t>B. To improve accuracy in typing.</a:t>
            </a:r>
            <a:endParaRPr lang="zh-CN" altLang="zh-CN" sz="1500" dirty="0" smtClean="0">
              <a:latin typeface="Times New Roman" panose="02020603050405020304" pitchFamily="18" charset="0"/>
              <a:cs typeface="Times New Roman" panose="02020603050405020304" pitchFamily="18" charset="0"/>
            </a:endParaRPr>
          </a:p>
          <a:p>
            <a:r>
              <a:rPr lang="en-US" altLang="zh-CN" sz="1500" dirty="0" smtClean="0">
                <a:latin typeface="Times New Roman" panose="02020603050405020304" pitchFamily="18" charset="0"/>
                <a:cs typeface="Times New Roman" panose="02020603050405020304" pitchFamily="18" charset="0"/>
              </a:rPr>
              <a:t>C. To replace the password system.		</a:t>
            </a:r>
            <a:endParaRPr lang="en-US" altLang="zh-CN" sz="1500" dirty="0" smtClean="0">
              <a:latin typeface="Times New Roman" panose="02020603050405020304" pitchFamily="18" charset="0"/>
              <a:cs typeface="Times New Roman" panose="02020603050405020304" pitchFamily="18" charset="0"/>
            </a:endParaRPr>
          </a:p>
          <a:p>
            <a:r>
              <a:rPr lang="en-US" altLang="zh-CN" sz="1500" dirty="0" smtClean="0">
                <a:latin typeface="Times New Roman" panose="02020603050405020304" pitchFamily="18" charset="0"/>
                <a:cs typeface="Times New Roman" panose="02020603050405020304" pitchFamily="18" charset="0"/>
              </a:rPr>
              <a:t>D. To cut the cost of e-space protection</a:t>
            </a:r>
            <a:r>
              <a:rPr lang="en-US" altLang="zh-CN" dirty="0" smtClean="0">
                <a:latin typeface="Times New Roman" panose="02020603050405020304" pitchFamily="18" charset="0"/>
                <a:cs typeface="Times New Roman" panose="02020603050405020304" pitchFamily="18" charset="0"/>
              </a:rPr>
              <a:t>.</a:t>
            </a:r>
            <a:endParaRPr lang="zh-CN" altLang="zh-CN" dirty="0" smtClean="0">
              <a:latin typeface="Times New Roman" panose="02020603050405020304" pitchFamily="18" charset="0"/>
              <a:cs typeface="Times New Roman" panose="02020603050405020304" pitchFamily="18" charset="0"/>
            </a:endParaRPr>
          </a:p>
          <a:p>
            <a:endParaRPr lang="zh-CN" altLang="en-US" sz="1350" dirty="0"/>
          </a:p>
        </p:txBody>
      </p:sp>
      <p:cxnSp>
        <p:nvCxnSpPr>
          <p:cNvPr id="7" name="直接连接符 6"/>
          <p:cNvCxnSpPr/>
          <p:nvPr/>
        </p:nvCxnSpPr>
        <p:spPr>
          <a:xfrm>
            <a:off x="2249336" y="2050582"/>
            <a:ext cx="4537298"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
        <p:nvSpPr>
          <p:cNvPr id="12" name="五角星 11"/>
          <p:cNvSpPr/>
          <p:nvPr/>
        </p:nvSpPr>
        <p:spPr>
          <a:xfrm>
            <a:off x="1709181" y="3976602"/>
            <a:ext cx="283418" cy="275083"/>
          </a:xfrm>
          <a:prstGeom prst="star5">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51452" tIns="25725" rIns="51452" bIns="25725" anchor="ctr"/>
          <a:lstStyle/>
          <a:p>
            <a:pPr algn="ctr" fontAlgn="auto">
              <a:spcBef>
                <a:spcPts val="0"/>
              </a:spcBef>
              <a:spcAft>
                <a:spcPts val="0"/>
              </a:spcAft>
              <a:defRPr/>
            </a:pPr>
            <a:endParaRPr lang="zh-CN" altLang="en-US" sz="1575"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down)">
                                      <p:cBhvr>
                                        <p:cTn id="1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12"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142400" y="141505"/>
            <a:ext cx="6361953" cy="3348958"/>
          </a:xfrm>
        </p:spPr>
        <p:txBody>
          <a:bodyPr>
            <a:normAutofit/>
          </a:bodyPr>
          <a:lstStyle/>
          <a:p>
            <a:pPr algn="just">
              <a:buNone/>
            </a:pPr>
            <a:r>
              <a:rPr lang="en-US" altLang="zh-CN" dirty="0" smtClean="0"/>
              <a:t>              </a:t>
            </a:r>
            <a:r>
              <a:rPr lang="en-US" altLang="zh-CN" sz="1500" b="1" dirty="0" smtClean="0">
                <a:latin typeface="Times New Roman" panose="02020603050405020304" pitchFamily="18" charset="0"/>
                <a:cs typeface="Times New Roman" panose="02020603050405020304" pitchFamily="18" charset="0"/>
              </a:rPr>
              <a:t>…</a:t>
            </a:r>
            <a:endParaRPr lang="zh-CN" altLang="zh-CN" sz="1500" b="1" dirty="0" smtClean="0">
              <a:latin typeface="Times New Roman" panose="02020603050405020304" pitchFamily="18" charset="0"/>
              <a:cs typeface="Times New Roman" panose="02020603050405020304" pitchFamily="18" charset="0"/>
            </a:endParaRPr>
          </a:p>
          <a:p>
            <a:pPr algn="just">
              <a:lnSpc>
                <a:spcPct val="150000"/>
              </a:lnSpc>
              <a:buNone/>
            </a:pPr>
            <a:r>
              <a:rPr lang="en-US" altLang="zh-CN" sz="1500" b="1" dirty="0" smtClean="0">
                <a:latin typeface="Times New Roman" panose="02020603050405020304" pitchFamily="18" charset="0"/>
                <a:cs typeface="Times New Roman" panose="02020603050405020304" pitchFamily="18" charset="0"/>
              </a:rPr>
              <a:t>	          In a study describing the technology, the researchers had 100 volunteers type the word “touch” four times using the smart keyboard. Data collected from the device could be used to recognize different participants based on how they typed, with very low error rates. The researchers say that the keyboard should be pretty straightforward to commercialize and is mostly made of inexpensive, plastic-like parts. The team hopes to make it to market in the near future.</a:t>
            </a:r>
            <a:endParaRPr lang="zh-CN" altLang="zh-CN" sz="1500" b="1" dirty="0" smtClean="0">
              <a:latin typeface="Times New Roman" panose="02020603050405020304" pitchFamily="18" charset="0"/>
              <a:cs typeface="Times New Roman" panose="02020603050405020304" pitchFamily="18" charset="0"/>
            </a:endParaRPr>
          </a:p>
          <a:p>
            <a:pPr>
              <a:lnSpc>
                <a:spcPct val="150000"/>
              </a:lnSpc>
              <a:buNone/>
            </a:pPr>
            <a:endParaRPr lang="zh-CN" altLang="en-US" dirty="0"/>
          </a:p>
        </p:txBody>
      </p:sp>
      <p:sp>
        <p:nvSpPr>
          <p:cNvPr id="4" name="TextBox 3"/>
          <p:cNvSpPr txBox="1"/>
          <p:nvPr/>
        </p:nvSpPr>
        <p:spPr>
          <a:xfrm>
            <a:off x="1709181" y="3328416"/>
            <a:ext cx="5455560" cy="136080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nSpc>
                <a:spcPct val="150000"/>
              </a:lnSpc>
            </a:pPr>
            <a:r>
              <a:rPr lang="en-US" altLang="zh-CN" sz="1500" dirty="0" smtClean="0">
                <a:latin typeface="Times New Roman" panose="02020603050405020304" pitchFamily="18" charset="0"/>
                <a:cs typeface="Times New Roman" panose="02020603050405020304" pitchFamily="18" charset="0"/>
              </a:rPr>
              <a:t>What do the researchers expect of the smart keyboard</a:t>
            </a:r>
            <a:r>
              <a:rPr lang="zh-CN" altLang="zh-CN" sz="1500" dirty="0" smtClean="0">
                <a:latin typeface="Times New Roman" panose="02020603050405020304" pitchFamily="18" charset="0"/>
                <a:cs typeface="Times New Roman" panose="02020603050405020304" pitchFamily="18" charset="0"/>
              </a:rPr>
              <a:t>？</a:t>
            </a:r>
            <a:endParaRPr lang="zh-CN" altLang="zh-CN" sz="1500" dirty="0" smtClean="0">
              <a:latin typeface="Times New Roman" panose="02020603050405020304" pitchFamily="18" charset="0"/>
              <a:cs typeface="Times New Roman" panose="02020603050405020304" pitchFamily="18" charset="0"/>
            </a:endParaRPr>
          </a:p>
          <a:p>
            <a:pPr>
              <a:lnSpc>
                <a:spcPct val="150000"/>
              </a:lnSpc>
            </a:pPr>
            <a:r>
              <a:rPr lang="en-US" altLang="zh-CN" sz="1500" dirty="0" smtClean="0">
                <a:latin typeface="Times New Roman" panose="02020603050405020304" pitchFamily="18" charset="0"/>
                <a:cs typeface="Times New Roman" panose="02020603050405020304" pitchFamily="18" charset="0"/>
              </a:rPr>
              <a:t>   A. It’ll be environment-friendly.	B. It’ll reach consumers soon. </a:t>
            </a:r>
            <a:endParaRPr lang="zh-CN" altLang="zh-CN" sz="1500" dirty="0" smtClean="0">
              <a:latin typeface="Times New Roman" panose="02020603050405020304" pitchFamily="18" charset="0"/>
              <a:cs typeface="Times New Roman" panose="02020603050405020304" pitchFamily="18" charset="0"/>
            </a:endParaRPr>
          </a:p>
          <a:p>
            <a:pPr>
              <a:lnSpc>
                <a:spcPct val="150000"/>
              </a:lnSpc>
            </a:pPr>
            <a:r>
              <a:rPr lang="en-US" altLang="zh-CN" sz="1500" dirty="0" smtClean="0">
                <a:latin typeface="Times New Roman" panose="02020603050405020304" pitchFamily="18" charset="0"/>
                <a:cs typeface="Times New Roman" panose="02020603050405020304" pitchFamily="18" charset="0"/>
              </a:rPr>
              <a:t>   C. It’ll be made of plastics.	D. It’ll help speed up typing.</a:t>
            </a:r>
            <a:endParaRPr lang="zh-CN" altLang="zh-CN" sz="1500" dirty="0" smtClean="0">
              <a:latin typeface="Times New Roman" panose="02020603050405020304" pitchFamily="18" charset="0"/>
              <a:cs typeface="Times New Roman" panose="02020603050405020304" pitchFamily="18" charset="0"/>
            </a:endParaRPr>
          </a:p>
          <a:p>
            <a:endParaRPr lang="zh-CN" altLang="en-US" sz="1500" dirty="0">
              <a:latin typeface="Times New Roman" panose="02020603050405020304" pitchFamily="18" charset="0"/>
              <a:cs typeface="Times New Roman" panose="02020603050405020304" pitchFamily="18" charset="0"/>
            </a:endParaRPr>
          </a:p>
        </p:txBody>
      </p:sp>
      <p:cxnSp>
        <p:nvCxnSpPr>
          <p:cNvPr id="8" name="直接连接符 7"/>
          <p:cNvCxnSpPr/>
          <p:nvPr/>
        </p:nvCxnSpPr>
        <p:spPr>
          <a:xfrm>
            <a:off x="1493119" y="2950308"/>
            <a:ext cx="4537298"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
        <p:nvSpPr>
          <p:cNvPr id="9" name="五角星 8"/>
          <p:cNvSpPr/>
          <p:nvPr/>
        </p:nvSpPr>
        <p:spPr>
          <a:xfrm>
            <a:off x="4409954" y="3760540"/>
            <a:ext cx="283418" cy="275083"/>
          </a:xfrm>
          <a:prstGeom prst="star5">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51452" tIns="25725" rIns="51452" bIns="25725" anchor="ctr"/>
          <a:lstStyle/>
          <a:p>
            <a:pPr algn="ctr" fontAlgn="auto">
              <a:spcBef>
                <a:spcPts val="0"/>
              </a:spcBef>
              <a:spcAft>
                <a:spcPts val="0"/>
              </a:spcAft>
              <a:defRPr/>
            </a:pPr>
            <a:endParaRPr lang="zh-CN" altLang="en-US" sz="1575"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down)">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5544278" y="2410154"/>
            <a:ext cx="540154" cy="324093"/>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4" name="标题 1"/>
          <p:cNvSpPr txBox="1"/>
          <p:nvPr/>
        </p:nvSpPr>
        <p:spPr>
          <a:xfrm>
            <a:off x="1385089" y="141505"/>
            <a:ext cx="3078881" cy="357567"/>
          </a:xfrm>
          <a:prstGeom prst="rect">
            <a:avLst/>
          </a:prstGeom>
        </p:spPr>
        <p:style>
          <a:lnRef idx="1">
            <a:schemeClr val="accent2"/>
          </a:lnRef>
          <a:fillRef idx="2">
            <a:schemeClr val="accent2"/>
          </a:fillRef>
          <a:effectRef idx="1">
            <a:schemeClr val="accent2"/>
          </a:effectRef>
          <a:fontRef idx="minor">
            <a:schemeClr val="dk1"/>
          </a:fontRef>
        </p:style>
        <p:txBody>
          <a:bodyPr vert="horz" lIns="68591" tIns="34295" rIns="68591" bIns="34295" rtlCol="0" anchor="ctr">
            <a:noAutofit/>
          </a:bodyPr>
          <a:lstStyle/>
          <a:p>
            <a:pPr lvl="0" algn="ctr">
              <a:spcBef>
                <a:spcPct val="0"/>
              </a:spcBef>
            </a:pPr>
            <a:r>
              <a:rPr kumimoji="0" lang="en-US" altLang="zh-CN" sz="2100" b="0" i="0" u="none" strike="noStrike" kern="1200" cap="none" spc="0" normalizeH="0" baseline="0" noProof="0" dirty="0" smtClean="0">
                <a:ln>
                  <a:noFill/>
                </a:ln>
                <a:solidFill>
                  <a:schemeClr val="tx1"/>
                </a:solidFill>
                <a:effectLst/>
                <a:uLnTx/>
                <a:uFillTx/>
                <a:latin typeface="+mj-lt"/>
                <a:ea typeface="+mj-ea"/>
                <a:cs typeface="+mj-cs"/>
              </a:rPr>
              <a:t>Exercise</a:t>
            </a:r>
            <a:r>
              <a:rPr kumimoji="0" lang="zh-CN" altLang="en-US" sz="2100" b="0" i="0" u="none" strike="noStrike" kern="1200" cap="none" spc="0" normalizeH="0" baseline="0" noProof="0" dirty="0" smtClean="0">
                <a:ln>
                  <a:noFill/>
                </a:ln>
                <a:solidFill>
                  <a:schemeClr val="tx1"/>
                </a:solidFill>
                <a:effectLst/>
                <a:uLnTx/>
                <a:uFillTx/>
                <a:latin typeface="+mj-lt"/>
                <a:ea typeface="+mj-ea"/>
                <a:cs typeface="+mj-cs"/>
              </a:rPr>
              <a:t> </a:t>
            </a:r>
            <a:r>
              <a:rPr kumimoji="0" lang="en-US" altLang="zh-CN" sz="2100" b="0" i="0" u="none" strike="noStrike" kern="1200" cap="none" spc="0" normalizeH="0" baseline="0" noProof="0" dirty="0" smtClean="0">
                <a:ln>
                  <a:noFill/>
                </a:ln>
                <a:solidFill>
                  <a:schemeClr val="tx1"/>
                </a:solidFill>
                <a:effectLst/>
                <a:uLnTx/>
                <a:uFillTx/>
                <a:latin typeface="+mj-lt"/>
                <a:ea typeface="+mj-ea"/>
                <a:cs typeface="+mj-cs"/>
              </a:rPr>
              <a:t>2 </a:t>
            </a:r>
            <a:r>
              <a:rPr kumimoji="0" lang="en-US" altLang="zh-CN" sz="2100" b="0" i="1" u="none" strike="noStrike" kern="1200" cap="none" spc="0" normalizeH="0" baseline="0" noProof="0" dirty="0" smtClean="0">
                <a:ln>
                  <a:noFill/>
                </a:ln>
                <a:solidFill>
                  <a:schemeClr val="tx1"/>
                </a:solidFill>
                <a:effectLst/>
                <a:uLnTx/>
                <a:uFillTx/>
                <a:latin typeface="+mj-ea"/>
                <a:ea typeface="+mj-ea"/>
                <a:cs typeface="+mj-cs"/>
              </a:rPr>
              <a:t>(</a:t>
            </a:r>
            <a:r>
              <a:rPr kumimoji="0" lang="en-US" altLang="zh-CN" sz="2100" b="0" i="1" u="none" strike="noStrike" kern="1200" cap="none" spc="0" normalizeH="0" baseline="0" noProof="0" dirty="0" smtClean="0">
                <a:ln>
                  <a:noFill/>
                </a:ln>
                <a:solidFill>
                  <a:schemeClr val="tx1"/>
                </a:solidFill>
                <a:effectLst/>
                <a:uLnTx/>
                <a:uFillTx/>
                <a:latin typeface="+mj-lt"/>
                <a:ea typeface="+mj-ea"/>
                <a:cs typeface="+mj-cs"/>
              </a:rPr>
              <a:t>2018</a:t>
            </a:r>
            <a:r>
              <a:rPr lang="zh-CN" altLang="zh-CN" sz="2100" dirty="0" smtClean="0"/>
              <a:t>卷Ⅰ</a:t>
            </a:r>
            <a:r>
              <a:rPr kumimoji="0" lang="zh-CN" altLang="en-US" sz="2100" b="0" i="1" u="none" strike="noStrike" kern="1200" cap="none" spc="0" normalizeH="0" baseline="0" noProof="0" dirty="0" smtClean="0">
                <a:ln>
                  <a:noFill/>
                </a:ln>
                <a:solidFill>
                  <a:schemeClr val="tx1"/>
                </a:solidFill>
                <a:effectLst/>
                <a:uLnTx/>
                <a:uFillTx/>
                <a:latin typeface="+mj-lt"/>
                <a:ea typeface="+mj-ea"/>
                <a:cs typeface="+mj-cs"/>
              </a:rPr>
              <a:t>）</a:t>
            </a:r>
            <a:endParaRPr kumimoji="0" lang="zh-CN" altLang="en-US" sz="2100" b="0" i="1" u="none" strike="noStrike" kern="1200" cap="none" spc="0" normalizeH="0" baseline="0" noProof="0" dirty="0">
              <a:ln>
                <a:noFill/>
              </a:ln>
              <a:solidFill>
                <a:schemeClr val="tx1"/>
              </a:solidFill>
              <a:effectLst/>
              <a:uLnTx/>
              <a:uFillTx/>
              <a:latin typeface="+mj-lt"/>
              <a:ea typeface="+mj-ea"/>
              <a:cs typeface="+mj-cs"/>
            </a:endParaRPr>
          </a:p>
        </p:txBody>
      </p:sp>
      <p:sp>
        <p:nvSpPr>
          <p:cNvPr id="8" name="TextBox 7"/>
          <p:cNvSpPr txBox="1"/>
          <p:nvPr/>
        </p:nvSpPr>
        <p:spPr>
          <a:xfrm>
            <a:off x="1385089" y="573628"/>
            <a:ext cx="5779653" cy="2630170"/>
          </a:xfrm>
          <a:prstGeom prst="rect">
            <a:avLst/>
          </a:prstGeom>
          <a:noFill/>
        </p:spPr>
        <p:txBody>
          <a:bodyPr wrap="square" rtlCol="0">
            <a:spAutoFit/>
          </a:bodyPr>
          <a:lstStyle/>
          <a:p>
            <a:pPr algn="just"/>
            <a:r>
              <a:rPr lang="en-US" altLang="zh-CN" sz="1500" b="1" dirty="0" smtClean="0">
                <a:latin typeface="Times New Roman" panose="02020603050405020304" pitchFamily="18" charset="0"/>
                <a:cs typeface="Times New Roman" panose="02020603050405020304" pitchFamily="18" charset="0"/>
              </a:rPr>
              <a:t>…</a:t>
            </a:r>
            <a:endParaRPr lang="en-US" altLang="zh-CN" sz="1500" b="1" dirty="0" smtClean="0">
              <a:latin typeface="Times New Roman" panose="02020603050405020304" pitchFamily="18" charset="0"/>
              <a:cs typeface="Times New Roman" panose="02020603050405020304" pitchFamily="18" charset="0"/>
            </a:endParaRPr>
          </a:p>
          <a:p>
            <a:pPr algn="just"/>
            <a:r>
              <a:rPr lang="zh-CN" altLang="zh-CN" sz="1500" b="1" dirty="0" smtClean="0">
                <a:latin typeface="Times New Roman" panose="02020603050405020304" pitchFamily="18" charset="0"/>
                <a:cs typeface="Times New Roman" panose="02020603050405020304" pitchFamily="18" charset="0"/>
              </a:rPr>
              <a:t>At present, the world has about 6,800 languages. The distribution of these languages is hugely uneven. The general rule is that mild zones have relatively few languages, often spoken by many people, while hot, wet zones have lots, often spoken by small numbers. Europe has only around 200 languages; the Americas about 1,000; Africa 2,400; and Asia and the Pacific perhaps 3,200, of which Papua</a:t>
            </a:r>
            <a:r>
              <a:rPr lang="en-US" altLang="zh-CN" sz="1500" b="1" dirty="0" smtClean="0">
                <a:latin typeface="Times New Roman" panose="02020603050405020304" pitchFamily="18" charset="0"/>
                <a:cs typeface="Times New Roman" panose="02020603050405020304" pitchFamily="18" charset="0"/>
              </a:rPr>
              <a:t> </a:t>
            </a:r>
            <a:r>
              <a:rPr lang="zh-CN" altLang="zh-CN" sz="1500" b="1" dirty="0" smtClean="0">
                <a:latin typeface="Times New Roman" panose="02020603050405020304" pitchFamily="18" charset="0"/>
                <a:cs typeface="Times New Roman" panose="02020603050405020304" pitchFamily="18" charset="0"/>
              </a:rPr>
              <a:t>New Guinea alone accounts for well over 800. The median number （中位数）of speakers is a mere 6,000, which means that half the world's languages are spoken by fewer people than that.</a:t>
            </a:r>
            <a:endParaRPr lang="zh-CN" altLang="zh-CN" sz="1500" b="1" dirty="0" smtClean="0">
              <a:latin typeface="Times New Roman" panose="02020603050405020304" pitchFamily="18" charset="0"/>
              <a:cs typeface="Times New Roman" panose="02020603050405020304" pitchFamily="18" charset="0"/>
            </a:endParaRPr>
          </a:p>
          <a:p>
            <a:endParaRPr lang="zh-CN" altLang="en-US" sz="1500" b="1" dirty="0">
              <a:latin typeface="Times New Roman" panose="02020603050405020304" pitchFamily="18" charset="0"/>
              <a:cs typeface="Times New Roman" panose="02020603050405020304" pitchFamily="18" charset="0"/>
            </a:endParaRPr>
          </a:p>
        </p:txBody>
      </p:sp>
      <p:sp>
        <p:nvSpPr>
          <p:cNvPr id="9" name="TextBox 8"/>
          <p:cNvSpPr txBox="1"/>
          <p:nvPr/>
        </p:nvSpPr>
        <p:spPr>
          <a:xfrm>
            <a:off x="1493119" y="3004323"/>
            <a:ext cx="5617607" cy="112966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lnSpc>
                <a:spcPct val="150000"/>
              </a:lnSpc>
            </a:pPr>
            <a:r>
              <a:rPr lang="zh-CN" altLang="zh-CN" sz="1500" dirty="0" smtClean="0">
                <a:latin typeface="Times New Roman" panose="02020603050405020304" pitchFamily="18" charset="0"/>
                <a:cs typeface="Times New Roman" panose="02020603050405020304" pitchFamily="18" charset="0"/>
              </a:rPr>
              <a:t>How many languages are spoken by less than 6,000 people at present?</a:t>
            </a:r>
            <a:endParaRPr lang="zh-CN" altLang="zh-CN" sz="1500" dirty="0" smtClean="0">
              <a:latin typeface="Times New Roman" panose="02020603050405020304" pitchFamily="18" charset="0"/>
              <a:cs typeface="Times New Roman" panose="02020603050405020304" pitchFamily="18" charset="0"/>
            </a:endParaRPr>
          </a:p>
          <a:p>
            <a:pPr marL="457200" indent="-457200">
              <a:lnSpc>
                <a:spcPct val="150000"/>
              </a:lnSpc>
              <a:buAutoNum type="alphaUcPeriod"/>
            </a:pPr>
            <a:r>
              <a:rPr lang="zh-CN" altLang="zh-CN" sz="1500" dirty="0" smtClean="0">
                <a:latin typeface="Times New Roman" panose="02020603050405020304" pitchFamily="18" charset="0"/>
                <a:cs typeface="Times New Roman" panose="02020603050405020304" pitchFamily="18" charset="0"/>
              </a:rPr>
              <a:t>About 6,800.		B. About 3,400.</a:t>
            </a:r>
            <a:endParaRPr lang="en-US" altLang="zh-CN" sz="1500" dirty="0" smtClean="0">
              <a:latin typeface="Times New Roman" panose="02020603050405020304" pitchFamily="18" charset="0"/>
              <a:cs typeface="Times New Roman" panose="02020603050405020304" pitchFamily="18" charset="0"/>
            </a:endParaRPr>
          </a:p>
          <a:p>
            <a:pPr marL="457200" indent="-457200">
              <a:lnSpc>
                <a:spcPct val="150000"/>
              </a:lnSpc>
            </a:pPr>
            <a:r>
              <a:rPr lang="en-US" altLang="zh-CN" sz="1500" dirty="0" smtClean="0">
                <a:latin typeface="Times New Roman" panose="02020603050405020304" pitchFamily="18" charset="0"/>
                <a:cs typeface="Times New Roman" panose="02020603050405020304" pitchFamily="18" charset="0"/>
              </a:rPr>
              <a:t>C.   </a:t>
            </a:r>
            <a:r>
              <a:rPr lang="zh-CN" altLang="zh-CN" sz="1500" dirty="0" smtClean="0">
                <a:latin typeface="Times New Roman" panose="02020603050405020304" pitchFamily="18" charset="0"/>
                <a:cs typeface="Times New Roman" panose="02020603050405020304" pitchFamily="18" charset="0"/>
              </a:rPr>
              <a:t>About 2,400.	</a:t>
            </a:r>
            <a:r>
              <a:rPr lang="en-US" altLang="zh-CN" sz="1500" dirty="0" smtClean="0">
                <a:latin typeface="Times New Roman" panose="02020603050405020304" pitchFamily="18" charset="0"/>
                <a:cs typeface="Times New Roman" panose="02020603050405020304" pitchFamily="18" charset="0"/>
              </a:rPr>
              <a:t>	</a:t>
            </a:r>
            <a:r>
              <a:rPr lang="zh-CN" altLang="zh-CN" sz="1500" dirty="0" smtClean="0">
                <a:latin typeface="Times New Roman" panose="02020603050405020304" pitchFamily="18" charset="0"/>
                <a:cs typeface="Times New Roman" panose="02020603050405020304" pitchFamily="18" charset="0"/>
              </a:rPr>
              <a:t>D. About 1,200.</a:t>
            </a:r>
            <a:endParaRPr lang="zh-CN" altLang="zh-CN" sz="1500" dirty="0" smtClean="0">
              <a:latin typeface="Times New Roman" panose="02020603050405020304" pitchFamily="18" charset="0"/>
              <a:cs typeface="Times New Roman" panose="02020603050405020304" pitchFamily="18" charset="0"/>
            </a:endParaRPr>
          </a:p>
        </p:txBody>
      </p:sp>
      <p:cxnSp>
        <p:nvCxnSpPr>
          <p:cNvPr id="5" name="直接连接符 4"/>
          <p:cNvCxnSpPr/>
          <p:nvPr/>
        </p:nvCxnSpPr>
        <p:spPr>
          <a:xfrm>
            <a:off x="1439104" y="1059767"/>
            <a:ext cx="3997143"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
        <p:nvSpPr>
          <p:cNvPr id="11" name="五角星 10"/>
          <p:cNvSpPr/>
          <p:nvPr/>
        </p:nvSpPr>
        <p:spPr>
          <a:xfrm>
            <a:off x="4280996" y="3436447"/>
            <a:ext cx="283418" cy="275083"/>
          </a:xfrm>
          <a:prstGeom prst="star5">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51452" tIns="25725" rIns="51452" bIns="25725" anchor="ctr"/>
          <a:lstStyle/>
          <a:p>
            <a:pPr algn="ctr" fontAlgn="auto">
              <a:spcBef>
                <a:spcPts val="0"/>
              </a:spcBef>
              <a:spcAft>
                <a:spcPts val="0"/>
              </a:spcAft>
              <a:defRPr/>
            </a:pPr>
            <a:endParaRPr lang="zh-CN" altLang="en-US" sz="1575"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down)">
                                      <p:cBhvr>
                                        <p:cTn id="1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11"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249552" y="160746"/>
            <a:ext cx="6644896" cy="4769321"/>
          </a:xfrm>
        </p:spPr>
        <p:txBody>
          <a:bodyPr>
            <a:normAutofit/>
          </a:bodyPr>
          <a:lstStyle/>
          <a:p>
            <a:pPr>
              <a:buFont typeface="Wingdings" panose="05000000000000000000" pitchFamily="2" charset="2"/>
              <a:buChar char="Ø"/>
            </a:pPr>
            <a:r>
              <a:rPr lang="en-US" b="1" dirty="0" smtClean="0">
                <a:solidFill>
                  <a:srgbClr val="C00000"/>
                </a:solidFill>
              </a:rPr>
              <a:t> 2. </a:t>
            </a:r>
            <a:r>
              <a:rPr lang="zh-CN" altLang="en-US" b="1" dirty="0" smtClean="0">
                <a:solidFill>
                  <a:srgbClr val="C00000"/>
                </a:solidFill>
              </a:rPr>
              <a:t>生词词义判断题</a:t>
            </a:r>
            <a:endParaRPr lang="zh-CN" altLang="en-US" b="1" dirty="0" smtClean="0">
              <a:solidFill>
                <a:srgbClr val="C00000"/>
              </a:solidFill>
            </a:endParaRPr>
          </a:p>
          <a:p>
            <a:pPr>
              <a:buNone/>
            </a:pPr>
            <a:r>
              <a:rPr lang="zh-CN" altLang="en-US" dirty="0" smtClean="0"/>
              <a:t>   </a:t>
            </a:r>
            <a:r>
              <a:rPr lang="zh-CN" altLang="en-US" sz="1800" dirty="0" smtClean="0">
                <a:latin typeface="Times New Roman" panose="02020603050405020304" pitchFamily="18" charset="0"/>
                <a:cs typeface="Times New Roman" panose="02020603050405020304" pitchFamily="18" charset="0"/>
              </a:rPr>
              <a:t>说明文为了把自然规律，事物的性质等介绍清楚或把事理阐述明白，因此学术性强的生词较多，所以常进行生词词义判断题的考查。</a:t>
            </a:r>
            <a:endParaRPr lang="en-US" altLang="zh-CN" sz="1800" dirty="0" smtClean="0">
              <a:latin typeface="Times New Roman" panose="02020603050405020304" pitchFamily="18" charset="0"/>
              <a:cs typeface="Times New Roman" panose="02020603050405020304" pitchFamily="18" charset="0"/>
            </a:endParaRPr>
          </a:p>
          <a:p>
            <a:pPr>
              <a:buNone/>
            </a:pPr>
            <a:r>
              <a:rPr lang="zh-CN" altLang="en-US" sz="1800" dirty="0" smtClean="0">
                <a:latin typeface="Times New Roman" panose="02020603050405020304" pitchFamily="18" charset="0"/>
                <a:cs typeface="Times New Roman" panose="02020603050405020304" pitchFamily="18" charset="0"/>
              </a:rPr>
              <a:t>    命题方式多以以下几种方式为设问方式：</a:t>
            </a:r>
            <a:endParaRPr lang="en-US" altLang="zh-CN" sz="1800" dirty="0" smtClean="0">
              <a:latin typeface="Times New Roman" panose="02020603050405020304" pitchFamily="18" charset="0"/>
              <a:cs typeface="Times New Roman" panose="02020603050405020304" pitchFamily="18" charset="0"/>
            </a:endParaRPr>
          </a:p>
          <a:p>
            <a:pPr marL="742950" indent="-742950">
              <a:buFont typeface="+mj-ea"/>
              <a:buAutoNum type="circleNumDbPlain"/>
            </a:pPr>
            <a:r>
              <a:rPr lang="en-US" sz="1800" dirty="0" smtClean="0">
                <a:solidFill>
                  <a:srgbClr val="FF0000"/>
                </a:solidFill>
                <a:latin typeface="Times New Roman" panose="02020603050405020304" pitchFamily="18" charset="0"/>
                <a:ea typeface="MBST-MGT" pitchFamily="66" charset="-122"/>
                <a:cs typeface="Times New Roman" panose="02020603050405020304" pitchFamily="18" charset="0"/>
              </a:rPr>
              <a:t>The underlined part “…” in Paragraph…refers to….</a:t>
            </a:r>
            <a:endParaRPr lang="en-US" sz="1800" dirty="0" smtClean="0">
              <a:solidFill>
                <a:srgbClr val="FF0000"/>
              </a:solidFill>
              <a:latin typeface="Times New Roman" panose="02020603050405020304" pitchFamily="18" charset="0"/>
              <a:ea typeface="MBST-MGT" pitchFamily="66" charset="-122"/>
              <a:cs typeface="Times New Roman" panose="02020603050405020304" pitchFamily="18" charset="0"/>
            </a:endParaRPr>
          </a:p>
          <a:p>
            <a:pPr marL="742950" indent="-742950">
              <a:buFont typeface="+mj-ea"/>
              <a:buAutoNum type="circleNumDbPlain"/>
            </a:pPr>
            <a:r>
              <a:rPr lang="en-US" sz="1800" dirty="0" smtClean="0">
                <a:solidFill>
                  <a:srgbClr val="FF0000"/>
                </a:solidFill>
                <a:latin typeface="Times New Roman" panose="02020603050405020304" pitchFamily="18" charset="0"/>
                <a:ea typeface="MBST-MGT" pitchFamily="66" charset="-122"/>
                <a:cs typeface="Times New Roman" panose="02020603050405020304" pitchFamily="18" charset="0"/>
              </a:rPr>
              <a:t>What does the underlined word mean?</a:t>
            </a:r>
            <a:endParaRPr lang="en-US" sz="1800" dirty="0" smtClean="0">
              <a:solidFill>
                <a:srgbClr val="FF0000"/>
              </a:solidFill>
              <a:latin typeface="Times New Roman" panose="02020603050405020304" pitchFamily="18" charset="0"/>
              <a:ea typeface="MBST-MGT" pitchFamily="66" charset="-122"/>
              <a:cs typeface="Times New Roman" panose="02020603050405020304" pitchFamily="18" charset="0"/>
            </a:endParaRPr>
          </a:p>
          <a:p>
            <a:pPr marL="742950" indent="-742950">
              <a:buFont typeface="+mj-ea"/>
              <a:buAutoNum type="circleNumDbPlain"/>
            </a:pPr>
            <a:r>
              <a:rPr lang="en-US" altLang="zh-CN" sz="1800" dirty="0" smtClean="0">
                <a:solidFill>
                  <a:srgbClr val="FF0000"/>
                </a:solidFill>
                <a:latin typeface="Times New Roman" panose="02020603050405020304" pitchFamily="18" charset="0"/>
                <a:ea typeface="MBST-MGT" pitchFamily="66" charset="-122"/>
                <a:cs typeface="Times New Roman" panose="02020603050405020304" pitchFamily="18" charset="0"/>
              </a:rPr>
              <a:t>What </a:t>
            </a:r>
            <a:r>
              <a:rPr lang="en-US" sz="1800" dirty="0" smtClean="0">
                <a:solidFill>
                  <a:srgbClr val="FF0000"/>
                </a:solidFill>
                <a:latin typeface="Times New Roman" panose="02020603050405020304" pitchFamily="18" charset="0"/>
                <a:ea typeface="MBST-MGT" pitchFamily="66" charset="-122"/>
                <a:cs typeface="Times New Roman" panose="02020603050405020304" pitchFamily="18" charset="0"/>
              </a:rPr>
              <a:t>is the meaning of the underlined word?</a:t>
            </a:r>
            <a:r>
              <a:rPr lang="zh-CN" altLang="en-US" sz="1800" dirty="0" smtClean="0">
                <a:solidFill>
                  <a:srgbClr val="FF0000"/>
                </a:solidFill>
                <a:latin typeface="Times New Roman" panose="02020603050405020304" pitchFamily="18" charset="0"/>
                <a:ea typeface="MBST-MGT" pitchFamily="66" charset="-122"/>
                <a:cs typeface="Times New Roman" panose="02020603050405020304" pitchFamily="18" charset="0"/>
              </a:rPr>
              <a:t> </a:t>
            </a:r>
            <a:endParaRPr lang="zh-CN" altLang="en-US" sz="1800" dirty="0">
              <a:solidFill>
                <a:srgbClr val="FF0000"/>
              </a:solidFill>
              <a:latin typeface="Times New Roman" panose="02020603050405020304" pitchFamily="18" charset="0"/>
              <a:ea typeface="MBST-MGT" pitchFamily="66"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linds(horizontal)">
                                      <p:cBhvr>
                                        <p:cTn id="10" dur="500"/>
                                        <p:tgtEl>
                                          <p:spTgt spid="3">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blinds(horizontal)">
                                      <p:cBhvr>
                                        <p:cTn id="13" dur="500"/>
                                        <p:tgtEl>
                                          <p:spTgt spid="3">
                                            <p:txEl>
                                              <p:pRg st="4" end="4"/>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blinds(horizontal)">
                                      <p:cBhvr>
                                        <p:cTn id="1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439104" y="951736"/>
            <a:ext cx="6211776" cy="2061210"/>
          </a:xfrm>
          <a:prstGeom prst="rect">
            <a:avLst/>
          </a:prstGeom>
          <a:noFill/>
        </p:spPr>
        <p:txBody>
          <a:bodyPr wrap="square" rtlCol="0">
            <a:spAutoFit/>
          </a:bodyPr>
          <a:lstStyle/>
          <a:p>
            <a:pPr algn="just"/>
            <a:r>
              <a:rPr lang="zh-CN" altLang="zh-CN" sz="1600" b="1" dirty="0" smtClean="0">
                <a:latin typeface="Times New Roman" panose="02020603050405020304" pitchFamily="18" charset="0"/>
                <a:cs typeface="Times New Roman" panose="02020603050405020304" pitchFamily="18" charset="0"/>
              </a:rPr>
              <a:t>Soon afterwards, many of those people started settling down to become farmers, and their languages too became more settled and fewer in number. In recent centuries, trade, industrialisation, the development of the nation-state and the spread of universal compulsory education, especially globalisation and better communications in the past few decades, all have caused many languages to disappear, and </a:t>
            </a:r>
            <a:r>
              <a:rPr lang="zh-CN" altLang="zh-CN" sz="1600" b="1" u="sng" dirty="0" smtClean="0">
                <a:latin typeface="Times New Roman" panose="02020603050405020304" pitchFamily="18" charset="0"/>
                <a:cs typeface="Times New Roman" panose="02020603050405020304" pitchFamily="18" charset="0"/>
              </a:rPr>
              <a:t>dominant</a:t>
            </a:r>
            <a:r>
              <a:rPr lang="zh-CN" altLang="zh-CN" sz="1600" b="1" dirty="0" smtClean="0">
                <a:latin typeface="Times New Roman" panose="02020603050405020304" pitchFamily="18" charset="0"/>
                <a:cs typeface="Times New Roman" panose="02020603050405020304" pitchFamily="18" charset="0"/>
              </a:rPr>
              <a:t> languages such as English, Spanish and Chinese are</a:t>
            </a:r>
            <a:r>
              <a:rPr lang="en-US" altLang="zh-CN" sz="1600" b="1" dirty="0" smtClean="0">
                <a:latin typeface="Times New Roman" panose="02020603050405020304" pitchFamily="18" charset="0"/>
                <a:cs typeface="Times New Roman" panose="02020603050405020304" pitchFamily="18" charset="0"/>
              </a:rPr>
              <a:t> </a:t>
            </a:r>
            <a:r>
              <a:rPr lang="zh-CN" altLang="zh-CN" sz="1600" b="1" dirty="0" smtClean="0">
                <a:latin typeface="Times New Roman" panose="02020603050405020304" pitchFamily="18" charset="0"/>
                <a:cs typeface="Times New Roman" panose="02020603050405020304" pitchFamily="18" charset="0"/>
              </a:rPr>
              <a:t>increasingly taking over.</a:t>
            </a:r>
            <a:endParaRPr lang="zh-CN" altLang="zh-CN" sz="1600" b="1" dirty="0">
              <a:latin typeface="Times New Roman" panose="02020603050405020304" pitchFamily="18" charset="0"/>
              <a:cs typeface="Times New Roman" panose="02020603050405020304" pitchFamily="18" charset="0"/>
            </a:endParaRPr>
          </a:p>
        </p:txBody>
      </p:sp>
      <p:sp>
        <p:nvSpPr>
          <p:cNvPr id="4" name="标题 1"/>
          <p:cNvSpPr txBox="1">
            <a:spLocks noGrp="1"/>
          </p:cNvSpPr>
          <p:nvPr>
            <p:ph type="title"/>
          </p:nvPr>
        </p:nvSpPr>
        <p:spPr>
          <a:xfrm>
            <a:off x="1439104" y="195520"/>
            <a:ext cx="2862819" cy="421629"/>
          </a:xfrm>
          <a:prstGeom prst="rect">
            <a:avLst/>
          </a:prstGeom>
        </p:spPr>
        <p:style>
          <a:lnRef idx="1">
            <a:schemeClr val="accent4"/>
          </a:lnRef>
          <a:fillRef idx="2">
            <a:schemeClr val="accent4"/>
          </a:fillRef>
          <a:effectRef idx="1">
            <a:schemeClr val="accent4"/>
          </a:effectRef>
          <a:fontRef idx="minor">
            <a:schemeClr val="dk1"/>
          </a:fontRef>
        </p:style>
        <p:txBody>
          <a:bodyPr vert="horz" lIns="68591" tIns="34295" rIns="68591" bIns="34295" rtlCol="0" anchor="ctr">
            <a:noAutofit/>
          </a:bodyPr>
          <a:lstStyle/>
          <a:p>
            <a:pPr lvl="0" algn="l"/>
            <a:r>
              <a:rPr kumimoji="0" lang="en-US" altLang="zh-CN" sz="2100" b="0" i="0" u="none" strike="noStrike" kern="1200" cap="none" spc="0" normalizeH="0" baseline="0" noProof="0" dirty="0" smtClean="0">
                <a:ln>
                  <a:noFill/>
                </a:ln>
                <a:solidFill>
                  <a:schemeClr val="tx1"/>
                </a:solidFill>
                <a:effectLst/>
                <a:uLnTx/>
                <a:uFillTx/>
                <a:latin typeface="+mj-lt"/>
                <a:ea typeface="+mj-ea"/>
                <a:cs typeface="+mj-cs"/>
              </a:rPr>
              <a:t>Exercise</a:t>
            </a:r>
            <a:r>
              <a:rPr kumimoji="0" lang="zh-CN" altLang="en-US" sz="2100" b="0" i="0" u="none" strike="noStrike" kern="1200" cap="none" spc="0" normalizeH="0" baseline="0" noProof="0" dirty="0" smtClean="0">
                <a:ln>
                  <a:noFill/>
                </a:ln>
                <a:solidFill>
                  <a:schemeClr val="tx1"/>
                </a:solidFill>
                <a:effectLst/>
                <a:uLnTx/>
                <a:uFillTx/>
                <a:latin typeface="+mj-lt"/>
                <a:ea typeface="+mj-ea"/>
                <a:cs typeface="+mj-cs"/>
              </a:rPr>
              <a:t> </a:t>
            </a:r>
            <a:r>
              <a:rPr kumimoji="0" lang="en-US" altLang="zh-CN" sz="2100" b="0" i="0" u="none" strike="noStrike" kern="1200" cap="none" spc="0" normalizeH="0" baseline="0" noProof="0" dirty="0" smtClean="0">
                <a:ln>
                  <a:noFill/>
                </a:ln>
                <a:solidFill>
                  <a:schemeClr val="tx1"/>
                </a:solidFill>
                <a:effectLst/>
                <a:uLnTx/>
                <a:uFillTx/>
                <a:latin typeface="+mj-lt"/>
                <a:ea typeface="+mj-ea"/>
                <a:cs typeface="+mj-cs"/>
              </a:rPr>
              <a:t>3</a:t>
            </a:r>
            <a:r>
              <a:rPr lang="en-US" altLang="zh-CN" sz="2100" i="1" dirty="0" smtClean="0">
                <a:latin typeface="+mj-ea"/>
              </a:rPr>
              <a:t> (</a:t>
            </a:r>
            <a:r>
              <a:rPr lang="en-US" altLang="zh-CN" sz="2100" i="1" dirty="0" smtClean="0"/>
              <a:t>2018</a:t>
            </a:r>
            <a:r>
              <a:rPr lang="zh-CN" altLang="zh-CN" sz="2100" dirty="0" smtClean="0"/>
              <a:t>卷Ⅰ</a:t>
            </a:r>
            <a:r>
              <a:rPr lang="zh-CN" altLang="en-US" sz="2100" i="1" dirty="0" smtClean="0"/>
              <a:t>）</a:t>
            </a:r>
            <a:endParaRPr kumimoji="0" lang="zh-CN" altLang="en-US" sz="2100" b="0" i="1" u="none" strike="noStrike" kern="1200" cap="none" spc="0" normalizeH="0" baseline="0" noProof="0" dirty="0">
              <a:ln>
                <a:noFill/>
              </a:ln>
              <a:solidFill>
                <a:schemeClr val="tx1"/>
              </a:solidFill>
              <a:effectLst/>
              <a:uLnTx/>
              <a:uFillTx/>
              <a:latin typeface="+mj-lt"/>
              <a:ea typeface="+mj-ea"/>
              <a:cs typeface="+mj-cs"/>
            </a:endParaRPr>
          </a:p>
        </p:txBody>
      </p:sp>
      <p:sp>
        <p:nvSpPr>
          <p:cNvPr id="7" name="TextBox 6"/>
          <p:cNvSpPr txBox="1"/>
          <p:nvPr/>
        </p:nvSpPr>
        <p:spPr>
          <a:xfrm>
            <a:off x="1439104" y="3328416"/>
            <a:ext cx="6049730" cy="6680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zh-CN" altLang="zh-CN" sz="1500" dirty="0" smtClean="0">
                <a:latin typeface="Times New Roman" panose="02020603050405020304" pitchFamily="18" charset="0"/>
                <a:cs typeface="Times New Roman" panose="02020603050405020304" pitchFamily="18" charset="0"/>
              </a:rPr>
              <a:t>Which of the following best explains "dominant" underlined in paragraph 2?</a:t>
            </a:r>
            <a:endParaRPr lang="zh-CN" altLang="zh-CN" sz="1500" dirty="0" smtClean="0">
              <a:latin typeface="Times New Roman" panose="02020603050405020304" pitchFamily="18" charset="0"/>
              <a:cs typeface="Times New Roman" panose="02020603050405020304" pitchFamily="18" charset="0"/>
            </a:endParaRPr>
          </a:p>
          <a:p>
            <a:pPr>
              <a:lnSpc>
                <a:spcPct val="150000"/>
              </a:lnSpc>
            </a:pPr>
            <a:r>
              <a:rPr lang="zh-CN" altLang="zh-CN" sz="1500" dirty="0" smtClean="0">
                <a:latin typeface="Times New Roman" panose="02020603050405020304" pitchFamily="18" charset="0"/>
                <a:cs typeface="Times New Roman" panose="02020603050405020304" pitchFamily="18" charset="0"/>
              </a:rPr>
              <a:t> A. Complex.	B. Advanced</a:t>
            </a:r>
            <a:r>
              <a:rPr lang="en-US" altLang="zh-CN" sz="1500" dirty="0" smtClean="0">
                <a:latin typeface="Times New Roman" panose="02020603050405020304" pitchFamily="18" charset="0"/>
                <a:cs typeface="Times New Roman" panose="02020603050405020304" pitchFamily="18" charset="0"/>
              </a:rPr>
              <a:t>          </a:t>
            </a:r>
            <a:r>
              <a:rPr lang="zh-CN" altLang="zh-CN" sz="1500" dirty="0" smtClean="0">
                <a:latin typeface="Times New Roman" panose="02020603050405020304" pitchFamily="18" charset="0"/>
                <a:cs typeface="Times New Roman" panose="02020603050405020304" pitchFamily="18" charset="0"/>
              </a:rPr>
              <a:t>C. Powerful.	D. Modern.</a:t>
            </a:r>
            <a:endParaRPr lang="zh-CN" altLang="zh-CN" sz="1500" dirty="0">
              <a:latin typeface="Times New Roman" panose="02020603050405020304" pitchFamily="18" charset="0"/>
              <a:cs typeface="Times New Roman" panose="02020603050405020304" pitchFamily="18" charset="0"/>
            </a:endParaRPr>
          </a:p>
        </p:txBody>
      </p:sp>
      <p:cxnSp>
        <p:nvCxnSpPr>
          <p:cNvPr id="8" name="直接连接符 7"/>
          <p:cNvCxnSpPr/>
          <p:nvPr/>
        </p:nvCxnSpPr>
        <p:spPr>
          <a:xfrm>
            <a:off x="1547135" y="2984990"/>
            <a:ext cx="4645328"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
        <p:nvSpPr>
          <p:cNvPr id="11" name="五角星 10"/>
          <p:cNvSpPr/>
          <p:nvPr/>
        </p:nvSpPr>
        <p:spPr>
          <a:xfrm>
            <a:off x="4750192" y="3652509"/>
            <a:ext cx="283418" cy="275083"/>
          </a:xfrm>
          <a:prstGeom prst="star5">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51452" tIns="25725" rIns="51452" bIns="25725" anchor="ctr"/>
          <a:lstStyle/>
          <a:p>
            <a:pPr algn="ctr" fontAlgn="auto">
              <a:spcBef>
                <a:spcPts val="0"/>
              </a:spcBef>
              <a:spcAft>
                <a:spcPts val="0"/>
              </a:spcAft>
              <a:defRPr/>
            </a:pPr>
            <a:endParaRPr lang="zh-CN" altLang="en-US" sz="1575"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wipe(down)">
                                      <p:cBhvr>
                                        <p:cTn id="1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1347806" y="2301326"/>
            <a:ext cx="972278" cy="2700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5" name="TextBox 4"/>
          <p:cNvSpPr txBox="1"/>
          <p:nvPr/>
        </p:nvSpPr>
        <p:spPr>
          <a:xfrm>
            <a:off x="1439104" y="897721"/>
            <a:ext cx="5887684" cy="1960880"/>
          </a:xfrm>
          <a:prstGeom prst="rect">
            <a:avLst/>
          </a:prstGeom>
          <a:noFill/>
        </p:spPr>
        <p:txBody>
          <a:bodyPr wrap="square" rtlCol="0">
            <a:spAutoFit/>
          </a:bodyPr>
          <a:lstStyle/>
          <a:p>
            <a:pPr algn="just"/>
            <a:r>
              <a:rPr lang="zh-CN" altLang="zh-CN" b="1" dirty="0" smtClean="0">
                <a:latin typeface="Times New Roman" panose="02020603050405020304" pitchFamily="18" charset="0"/>
                <a:cs typeface="Times New Roman" panose="02020603050405020304" pitchFamily="18" charset="0"/>
              </a:rPr>
              <a:t>If you have </a:t>
            </a:r>
            <a:r>
              <a:rPr lang="zh-CN" altLang="zh-CN" b="1" u="sng" dirty="0" smtClean="0">
                <a:latin typeface="Times New Roman" panose="02020603050405020304" pitchFamily="18" charset="0"/>
                <a:cs typeface="Times New Roman" panose="02020603050405020304" pitchFamily="18" charset="0"/>
              </a:rPr>
              <a:t>a juicer</a:t>
            </a:r>
            <a:r>
              <a:rPr lang="zh-CN" altLang="zh-CN" b="1" dirty="0" smtClean="0">
                <a:latin typeface="Times New Roman" panose="02020603050405020304" pitchFamily="18" charset="0"/>
                <a:cs typeface="Times New Roman" panose="02020603050405020304" pitchFamily="18" charset="0"/>
              </a:rPr>
              <a:t>, you can simply feed in frozen bananas and some berries or</a:t>
            </a:r>
            <a:r>
              <a:rPr lang="en-US" altLang="zh-CN" b="1" dirty="0" smtClean="0">
                <a:latin typeface="Times New Roman" panose="02020603050405020304" pitchFamily="18" charset="0"/>
                <a:cs typeface="Times New Roman" panose="02020603050405020304" pitchFamily="18" charset="0"/>
              </a:rPr>
              <a:t> </a:t>
            </a:r>
            <a:r>
              <a:rPr lang="zh-CN" altLang="zh-CN" b="1" dirty="0" smtClean="0">
                <a:latin typeface="Times New Roman" panose="02020603050405020304" pitchFamily="18" charset="0"/>
                <a:cs typeface="Times New Roman" panose="02020603050405020304" pitchFamily="18" charset="0"/>
              </a:rPr>
              <a:t>sliced fruit. Out comes a "soft-serve" creamy dessert, to be eaten right away. This makes a fun activity for a children's party; they love feeding the fruit and frozen bananas into the top of the machine and watching the ice cream come out below.</a:t>
            </a:r>
            <a:endParaRPr lang="zh-CN" altLang="zh-CN" b="1" dirty="0" smtClean="0">
              <a:latin typeface="Times New Roman" panose="02020603050405020304" pitchFamily="18" charset="0"/>
              <a:cs typeface="Times New Roman" panose="02020603050405020304" pitchFamily="18" charset="0"/>
            </a:endParaRPr>
          </a:p>
          <a:p>
            <a:pPr algn="just"/>
            <a:endParaRPr lang="zh-CN" altLang="en-US" sz="1350" dirty="0"/>
          </a:p>
        </p:txBody>
      </p:sp>
      <p:sp>
        <p:nvSpPr>
          <p:cNvPr id="2" name="标题 1"/>
          <p:cNvSpPr>
            <a:spLocks noGrp="1"/>
          </p:cNvSpPr>
          <p:nvPr>
            <p:ph type="title"/>
          </p:nvPr>
        </p:nvSpPr>
        <p:spPr>
          <a:xfrm>
            <a:off x="1331073" y="195520"/>
            <a:ext cx="2808803" cy="465597"/>
          </a:xfrm>
        </p:spPr>
        <p:style>
          <a:lnRef idx="1">
            <a:schemeClr val="accent4"/>
          </a:lnRef>
          <a:fillRef idx="2">
            <a:schemeClr val="accent4"/>
          </a:fillRef>
          <a:effectRef idx="1">
            <a:schemeClr val="accent4"/>
          </a:effectRef>
          <a:fontRef idx="minor">
            <a:schemeClr val="dk1"/>
          </a:fontRef>
        </p:style>
        <p:txBody>
          <a:bodyPr>
            <a:normAutofit fontScale="90000"/>
          </a:bodyPr>
          <a:lstStyle/>
          <a:p>
            <a:pPr lvl="0" algn="l"/>
            <a:br>
              <a:rPr lang="en-US" altLang="zh-CN" sz="2100" dirty="0" smtClean="0"/>
            </a:br>
            <a:r>
              <a:rPr lang="en-US" altLang="zh-CN" sz="2100" dirty="0" smtClean="0"/>
              <a:t>Exercise</a:t>
            </a:r>
            <a:r>
              <a:rPr lang="zh-CN" altLang="en-US" sz="2100" dirty="0" smtClean="0"/>
              <a:t> </a:t>
            </a:r>
            <a:r>
              <a:rPr lang="en-US" altLang="zh-CN" sz="2100" dirty="0" smtClean="0"/>
              <a:t>4 </a:t>
            </a:r>
            <a:r>
              <a:rPr lang="en-US" altLang="zh-CN" sz="2100" i="1" dirty="0" smtClean="0"/>
              <a:t>(2018</a:t>
            </a:r>
            <a:r>
              <a:rPr lang="zh-CN" altLang="zh-CN" sz="2100" dirty="0" smtClean="0"/>
              <a:t>卷Ⅱ</a:t>
            </a:r>
            <a:r>
              <a:rPr lang="zh-CN" altLang="en-US" sz="2100" i="1" dirty="0" smtClean="0"/>
              <a:t>）</a:t>
            </a:r>
            <a:br>
              <a:rPr lang="zh-CN" altLang="en-US" sz="2100" i="1" dirty="0" smtClean="0"/>
            </a:br>
            <a:endParaRPr lang="zh-CN" altLang="en-US" sz="2100" dirty="0"/>
          </a:p>
        </p:txBody>
      </p:sp>
      <p:sp>
        <p:nvSpPr>
          <p:cNvPr id="7" name="TextBox 6"/>
          <p:cNvSpPr txBox="1"/>
          <p:nvPr/>
        </p:nvSpPr>
        <p:spPr>
          <a:xfrm>
            <a:off x="1493119" y="2734247"/>
            <a:ext cx="6265792" cy="124523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zh-CN" altLang="zh-CN" sz="1500" dirty="0" smtClean="0">
                <a:latin typeface="Times New Roman" panose="02020603050405020304" pitchFamily="18" charset="0"/>
                <a:cs typeface="Times New Roman" panose="02020603050405020304" pitchFamily="18" charset="0"/>
              </a:rPr>
              <a:t>What is "a juicer" in the last paragraph?</a:t>
            </a:r>
            <a:endParaRPr lang="en-US" altLang="zh-CN" sz="1500" dirty="0" smtClean="0">
              <a:latin typeface="Times New Roman" panose="02020603050405020304" pitchFamily="18" charset="0"/>
              <a:cs typeface="Times New Roman" panose="02020603050405020304" pitchFamily="18" charset="0"/>
            </a:endParaRPr>
          </a:p>
          <a:p>
            <a:r>
              <a:rPr lang="zh-CN" altLang="zh-CN" sz="1500" dirty="0" smtClean="0">
                <a:latin typeface="Times New Roman" panose="02020603050405020304" pitchFamily="18" charset="0"/>
                <a:cs typeface="Times New Roman" panose="02020603050405020304" pitchFamily="18" charset="0"/>
              </a:rPr>
              <a:t> </a:t>
            </a:r>
            <a:r>
              <a:rPr lang="en-US" altLang="zh-CN" sz="1500" dirty="0" smtClean="0">
                <a:latin typeface="Times New Roman" panose="02020603050405020304" pitchFamily="18" charset="0"/>
                <a:cs typeface="Times New Roman" panose="02020603050405020304" pitchFamily="18" charset="0"/>
              </a:rPr>
              <a:t>A. </a:t>
            </a:r>
            <a:r>
              <a:rPr lang="zh-CN" altLang="zh-CN" sz="1500" dirty="0" smtClean="0">
                <a:latin typeface="Times New Roman" panose="02020603050405020304" pitchFamily="18" charset="0"/>
                <a:cs typeface="Times New Roman" panose="02020603050405020304" pitchFamily="18" charset="0"/>
              </a:rPr>
              <a:t>A dessert.	</a:t>
            </a:r>
            <a:r>
              <a:rPr lang="en-US" altLang="zh-CN" sz="1500" dirty="0" smtClean="0">
                <a:latin typeface="Times New Roman" panose="02020603050405020304" pitchFamily="18" charset="0"/>
                <a:cs typeface="Times New Roman" panose="02020603050405020304" pitchFamily="18" charset="0"/>
              </a:rPr>
              <a:t>        </a:t>
            </a:r>
            <a:r>
              <a:rPr lang="zh-CN" altLang="zh-CN" sz="1500" dirty="0" smtClean="0">
                <a:latin typeface="Times New Roman" panose="02020603050405020304" pitchFamily="18" charset="0"/>
                <a:cs typeface="Times New Roman" panose="02020603050405020304" pitchFamily="18" charset="0"/>
              </a:rPr>
              <a:t>B. A drink.</a:t>
            </a:r>
            <a:r>
              <a:rPr lang="en-US" altLang="zh-CN" sz="1500" dirty="0" smtClean="0">
                <a:latin typeface="Times New Roman" panose="02020603050405020304" pitchFamily="18" charset="0"/>
                <a:cs typeface="Times New Roman" panose="02020603050405020304" pitchFamily="18" charset="0"/>
              </a:rPr>
              <a:t>  </a:t>
            </a:r>
            <a:endParaRPr lang="en-US" altLang="zh-CN" sz="1500" dirty="0" smtClean="0">
              <a:latin typeface="Times New Roman" panose="02020603050405020304" pitchFamily="18" charset="0"/>
              <a:cs typeface="Times New Roman" panose="02020603050405020304" pitchFamily="18" charset="0"/>
            </a:endParaRPr>
          </a:p>
          <a:p>
            <a:r>
              <a:rPr lang="zh-CN" altLang="zh-CN" sz="1500" dirty="0" smtClean="0">
                <a:latin typeface="Times New Roman" panose="02020603050405020304" pitchFamily="18" charset="0"/>
                <a:cs typeface="Times New Roman" panose="02020603050405020304" pitchFamily="18" charset="0"/>
              </a:rPr>
              <a:t> C. A container.</a:t>
            </a:r>
            <a:r>
              <a:rPr lang="en-US" altLang="zh-CN" sz="1500" dirty="0" smtClean="0">
                <a:latin typeface="Times New Roman" panose="02020603050405020304" pitchFamily="18" charset="0"/>
                <a:cs typeface="Times New Roman" panose="02020603050405020304" pitchFamily="18" charset="0"/>
              </a:rPr>
              <a:t>                     </a:t>
            </a:r>
            <a:r>
              <a:rPr lang="zh-CN" altLang="zh-CN" sz="1500" dirty="0" smtClean="0">
                <a:latin typeface="Times New Roman" panose="02020603050405020304" pitchFamily="18" charset="0"/>
                <a:cs typeface="Times New Roman" panose="02020603050405020304" pitchFamily="18" charset="0"/>
              </a:rPr>
              <a:t>D. A machine.</a:t>
            </a:r>
            <a:endParaRPr lang="zh-CN" altLang="zh-CN" sz="1500" dirty="0" smtClean="0">
              <a:latin typeface="Times New Roman" panose="02020603050405020304" pitchFamily="18" charset="0"/>
              <a:cs typeface="Times New Roman" panose="02020603050405020304" pitchFamily="18" charset="0"/>
            </a:endParaRPr>
          </a:p>
          <a:p>
            <a:r>
              <a:rPr lang="zh-CN" altLang="zh-CN" sz="1500" dirty="0" smtClean="0">
                <a:latin typeface="Times New Roman" panose="02020603050405020304" pitchFamily="18" charset="0"/>
                <a:cs typeface="Times New Roman" panose="02020603050405020304" pitchFamily="18" charset="0"/>
              </a:rPr>
              <a:t> </a:t>
            </a:r>
            <a:endParaRPr lang="zh-CN" altLang="zh-CN" sz="1500" dirty="0" smtClean="0">
              <a:latin typeface="Times New Roman" panose="02020603050405020304" pitchFamily="18" charset="0"/>
              <a:cs typeface="Times New Roman" panose="02020603050405020304" pitchFamily="18" charset="0"/>
            </a:endParaRPr>
          </a:p>
          <a:p>
            <a:endParaRPr lang="zh-CN" altLang="en-US" sz="15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1439104" y="4012081"/>
            <a:ext cx="6103746" cy="922020"/>
          </a:xfrm>
          <a:prstGeom prst="rect">
            <a:avLst/>
          </a:prstGeom>
          <a:noFill/>
        </p:spPr>
        <p:txBody>
          <a:bodyPr wrap="square" rtlCol="0">
            <a:spAutoFit/>
          </a:bodyPr>
          <a:lstStyle/>
          <a:p>
            <a:r>
              <a:rPr lang="zh-CN" altLang="en-US" sz="1350" b="1" dirty="0" smtClean="0">
                <a:solidFill>
                  <a:srgbClr val="FF0000"/>
                </a:solidFill>
              </a:rPr>
              <a:t>分析：</a:t>
            </a:r>
            <a:r>
              <a:rPr lang="zh-CN" altLang="zh-CN" sz="1350" b="1" dirty="0" smtClean="0">
                <a:solidFill>
                  <a:srgbClr val="FF0000"/>
                </a:solidFill>
              </a:rPr>
              <a:t>词义猜测。A.甜点；B .饮料；C.容器；D.机器。句意：如果你有……，你可以只把冰冻香蕉和一些浆果或切片的水果喂进去，出来的一道软冰淇淋甜 点，可以立马吃起来。所以可以推断 juicer 应该是“榨汁机”，另外根据最后一句中的“the machine”可知答案为 D。</a:t>
            </a:r>
            <a:endParaRPr lang="zh-CN" altLang="en-US" sz="1350" b="1" dirty="0">
              <a:solidFill>
                <a:srgbClr val="FF0000"/>
              </a:solidFill>
            </a:endParaRPr>
          </a:p>
        </p:txBody>
      </p:sp>
      <p:sp>
        <p:nvSpPr>
          <p:cNvPr id="9" name="五角星 8"/>
          <p:cNvSpPr/>
          <p:nvPr/>
        </p:nvSpPr>
        <p:spPr>
          <a:xfrm>
            <a:off x="3716518" y="3165573"/>
            <a:ext cx="283418" cy="275083"/>
          </a:xfrm>
          <a:prstGeom prst="star5">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51452" tIns="25725" rIns="51452" bIns="25725" anchor="ctr"/>
          <a:lstStyle/>
          <a:p>
            <a:pPr algn="ctr" fontAlgn="auto">
              <a:spcBef>
                <a:spcPts val="0"/>
              </a:spcBef>
              <a:spcAft>
                <a:spcPts val="0"/>
              </a:spcAft>
              <a:defRPr/>
            </a:pPr>
            <a:endParaRPr lang="zh-CN" altLang="en-US" sz="1575"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down)">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6" grpId="0"/>
      <p:bldP spid="9"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39104" y="141505"/>
            <a:ext cx="2862819" cy="432124"/>
          </a:xfrm>
        </p:spPr>
        <p:style>
          <a:lnRef idx="1">
            <a:schemeClr val="accent4"/>
          </a:lnRef>
          <a:fillRef idx="2">
            <a:schemeClr val="accent4"/>
          </a:fillRef>
          <a:effectRef idx="1">
            <a:schemeClr val="accent4"/>
          </a:effectRef>
          <a:fontRef idx="minor">
            <a:schemeClr val="dk1"/>
          </a:fontRef>
        </p:style>
        <p:txBody>
          <a:bodyPr>
            <a:normAutofit fontScale="90000"/>
          </a:bodyPr>
          <a:lstStyle/>
          <a:p>
            <a:pPr lvl="0" algn="l"/>
            <a:br>
              <a:rPr lang="en-US" altLang="zh-CN" sz="2100" dirty="0" smtClean="0"/>
            </a:br>
            <a:r>
              <a:rPr lang="en-US" altLang="zh-CN" sz="2100" dirty="0" smtClean="0"/>
              <a:t>Exercise</a:t>
            </a:r>
            <a:r>
              <a:rPr lang="zh-CN" altLang="en-US" sz="2100" dirty="0" smtClean="0"/>
              <a:t> </a:t>
            </a:r>
            <a:r>
              <a:rPr lang="en-US" altLang="zh-CN" sz="2100" dirty="0" smtClean="0"/>
              <a:t>5 </a:t>
            </a:r>
            <a:r>
              <a:rPr lang="en-US" altLang="zh-CN" sz="2100" dirty="0" smtClean="0">
                <a:latin typeface="+mj-ea"/>
              </a:rPr>
              <a:t>(</a:t>
            </a:r>
            <a:r>
              <a:rPr lang="en-US" altLang="zh-CN" sz="2100" dirty="0" smtClean="0"/>
              <a:t>2017 </a:t>
            </a:r>
            <a:r>
              <a:rPr lang="zh-CN" altLang="zh-CN" sz="2100" dirty="0" smtClean="0"/>
              <a:t>卷Ⅰ</a:t>
            </a:r>
            <a:r>
              <a:rPr lang="zh-CN" altLang="en-US" sz="2100" dirty="0" smtClean="0"/>
              <a:t>）</a:t>
            </a:r>
            <a:br>
              <a:rPr lang="zh-CN" altLang="en-US" sz="2100" dirty="0" smtClean="0"/>
            </a:br>
            <a:endParaRPr lang="zh-CN" altLang="en-US" sz="2100" dirty="0"/>
          </a:p>
        </p:txBody>
      </p:sp>
      <p:sp>
        <p:nvSpPr>
          <p:cNvPr id="4" name="TextBox 3"/>
          <p:cNvSpPr txBox="1"/>
          <p:nvPr/>
        </p:nvSpPr>
        <p:spPr>
          <a:xfrm>
            <a:off x="1385089" y="789690"/>
            <a:ext cx="6077119" cy="2607310"/>
          </a:xfrm>
          <a:prstGeom prst="rect">
            <a:avLst/>
          </a:prstGeom>
          <a:noFill/>
        </p:spPr>
        <p:txBody>
          <a:bodyPr wrap="square" rtlCol="0">
            <a:spAutoFit/>
          </a:bodyPr>
          <a:lstStyle/>
          <a:p>
            <a:pPr algn="just"/>
            <a:r>
              <a:rPr lang="en-US" altLang="zh-CN" sz="1500" b="1" dirty="0" smtClean="0">
                <a:solidFill>
                  <a:srgbClr val="0070C0"/>
                </a:solidFill>
              </a:rPr>
              <a:t>   A build-it-yourself solar </a:t>
            </a:r>
            <a:r>
              <a:rPr lang="en-US" altLang="zh-CN" sz="1500" b="1" dirty="0" err="1" smtClean="0">
                <a:solidFill>
                  <a:srgbClr val="0070C0"/>
                </a:solidFill>
              </a:rPr>
              <a:t>still（蒸馏器</a:t>
            </a:r>
            <a:r>
              <a:rPr lang="en-US" altLang="zh-CN" sz="1500" b="1" dirty="0" smtClean="0">
                <a:solidFill>
                  <a:srgbClr val="0070C0"/>
                </a:solidFill>
              </a:rPr>
              <a:t>） is one of the best ways to obtain drinking water in areas where the liquid is not readily available…</a:t>
            </a:r>
            <a:endParaRPr lang="zh-CN" altLang="zh-CN" sz="1500" b="1" dirty="0" smtClean="0">
              <a:solidFill>
                <a:srgbClr val="0070C0"/>
              </a:solidFill>
            </a:endParaRPr>
          </a:p>
          <a:p>
            <a:pPr algn="just"/>
            <a:r>
              <a:rPr lang="en-US" altLang="zh-CN" sz="1500" b="1" dirty="0" smtClean="0">
                <a:solidFill>
                  <a:srgbClr val="0070C0"/>
                </a:solidFill>
              </a:rPr>
              <a:t>    To construct a working still, use a sharp stick or rock to dig a hole four feet across and three feet deep. Try to make the hole in a damp area to increase</a:t>
            </a:r>
            <a:r>
              <a:rPr lang="en-US" altLang="zh-CN" sz="1500" b="1" u="sng" dirty="0" smtClean="0">
                <a:solidFill>
                  <a:srgbClr val="0070C0"/>
                </a:solidFill>
              </a:rPr>
              <a:t> the water catcher’s </a:t>
            </a:r>
            <a:r>
              <a:rPr lang="en-US" altLang="zh-CN" sz="1500" b="1" dirty="0" smtClean="0">
                <a:solidFill>
                  <a:srgbClr val="0070C0"/>
                </a:solidFill>
              </a:rPr>
              <a:t> productivity. Place your cup in the deepest part of the hole. Then lay the tube in place so that one end rests all the way in the cup and the rest of the line runs up — and out — the side of the hole.</a:t>
            </a:r>
            <a:endParaRPr lang="zh-CN" altLang="zh-CN" sz="1500" b="1" dirty="0" smtClean="0">
              <a:solidFill>
                <a:srgbClr val="0070C0"/>
              </a:solidFill>
            </a:endParaRPr>
          </a:p>
          <a:p>
            <a:pPr algn="just"/>
            <a:r>
              <a:rPr lang="en-US" altLang="zh-CN" sz="1500" b="1" dirty="0" smtClean="0">
                <a:solidFill>
                  <a:srgbClr val="0070C0"/>
                </a:solidFill>
              </a:rPr>
              <a:t>   Next, cover the hole with the plastic sheet, securing the edges of the plastic with dirt and weighting the sheet’s center down with a rock…</a:t>
            </a:r>
            <a:endParaRPr lang="zh-CN" altLang="zh-CN" sz="1500" b="1" dirty="0" smtClean="0">
              <a:solidFill>
                <a:srgbClr val="0070C0"/>
              </a:solidFill>
            </a:endParaRPr>
          </a:p>
          <a:p>
            <a:endParaRPr lang="zh-CN" altLang="en-US" sz="1350" dirty="0"/>
          </a:p>
        </p:txBody>
      </p:sp>
      <p:sp>
        <p:nvSpPr>
          <p:cNvPr id="5" name="TextBox 4"/>
          <p:cNvSpPr txBox="1"/>
          <p:nvPr/>
        </p:nvSpPr>
        <p:spPr>
          <a:xfrm>
            <a:off x="1331073" y="3328416"/>
            <a:ext cx="6265792" cy="99123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altLang="zh-CN" sz="1500" dirty="0" smtClean="0">
                <a:latin typeface="Times New Roman" panose="02020603050405020304" pitchFamily="18" charset="0"/>
                <a:cs typeface="Times New Roman" panose="02020603050405020304" pitchFamily="18" charset="0"/>
              </a:rPr>
              <a:t>What does the underlined phrase “</a:t>
            </a:r>
            <a:r>
              <a:rPr lang="en-US" altLang="zh-CN" sz="1500" u="sng" dirty="0" smtClean="0">
                <a:latin typeface="Times New Roman" panose="02020603050405020304" pitchFamily="18" charset="0"/>
                <a:cs typeface="Times New Roman" panose="02020603050405020304" pitchFamily="18" charset="0"/>
              </a:rPr>
              <a:t>the water catcher</a:t>
            </a:r>
            <a:r>
              <a:rPr lang="en-US" altLang="zh-CN" sz="1500" dirty="0" smtClean="0">
                <a:latin typeface="Times New Roman" panose="02020603050405020304" pitchFamily="18" charset="0"/>
                <a:cs typeface="Times New Roman" panose="02020603050405020304" pitchFamily="18" charset="0"/>
              </a:rPr>
              <a:t>” in paragraph 2 refer to?</a:t>
            </a:r>
            <a:endParaRPr lang="zh-CN" altLang="zh-CN" sz="1500" dirty="0" smtClean="0">
              <a:latin typeface="Times New Roman" panose="02020603050405020304" pitchFamily="18" charset="0"/>
              <a:cs typeface="Times New Roman" panose="02020603050405020304" pitchFamily="18" charset="0"/>
            </a:endParaRPr>
          </a:p>
          <a:p>
            <a:r>
              <a:rPr lang="en-US" altLang="zh-CN" sz="1500" dirty="0" smtClean="0">
                <a:latin typeface="Times New Roman" panose="02020603050405020304" pitchFamily="18" charset="0"/>
                <a:cs typeface="Times New Roman" panose="02020603050405020304" pitchFamily="18" charset="0"/>
              </a:rPr>
              <a:t>A. The tube                         B. The still</a:t>
            </a:r>
            <a:endParaRPr lang="zh-CN" altLang="zh-CN" sz="1500" dirty="0" smtClean="0">
              <a:latin typeface="Times New Roman" panose="02020603050405020304" pitchFamily="18" charset="0"/>
              <a:cs typeface="Times New Roman" panose="02020603050405020304" pitchFamily="18" charset="0"/>
            </a:endParaRPr>
          </a:p>
          <a:p>
            <a:r>
              <a:rPr lang="en-US" altLang="zh-CN" sz="1500" dirty="0" smtClean="0">
                <a:latin typeface="Times New Roman" panose="02020603050405020304" pitchFamily="18" charset="0"/>
                <a:cs typeface="Times New Roman" panose="02020603050405020304" pitchFamily="18" charset="0"/>
              </a:rPr>
              <a:t>C. The hole                         D. The cup</a:t>
            </a:r>
            <a:endParaRPr lang="zh-CN" altLang="zh-CN" sz="1500" dirty="0" smtClean="0">
              <a:latin typeface="Times New Roman" panose="02020603050405020304" pitchFamily="18" charset="0"/>
              <a:cs typeface="Times New Roman" panose="02020603050405020304" pitchFamily="18" charset="0"/>
            </a:endParaRPr>
          </a:p>
          <a:p>
            <a:endParaRPr lang="zh-CN" altLang="en-US" sz="1350" dirty="0"/>
          </a:p>
        </p:txBody>
      </p:sp>
      <p:cxnSp>
        <p:nvCxnSpPr>
          <p:cNvPr id="6" name="直接连接符 5"/>
          <p:cNvCxnSpPr/>
          <p:nvPr/>
        </p:nvCxnSpPr>
        <p:spPr>
          <a:xfrm>
            <a:off x="1601150" y="1491891"/>
            <a:ext cx="5833668"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8" name="直接连接符 7"/>
          <p:cNvCxnSpPr/>
          <p:nvPr/>
        </p:nvCxnSpPr>
        <p:spPr>
          <a:xfrm>
            <a:off x="1385089" y="1707953"/>
            <a:ext cx="2646757"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
        <p:nvSpPr>
          <p:cNvPr id="10" name="五角星 9"/>
          <p:cNvSpPr/>
          <p:nvPr/>
        </p:nvSpPr>
        <p:spPr>
          <a:xfrm>
            <a:off x="3383660" y="3544478"/>
            <a:ext cx="283418" cy="275083"/>
          </a:xfrm>
          <a:prstGeom prst="star5">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51452" tIns="25725" rIns="51452" bIns="25725" anchor="ctr"/>
          <a:lstStyle/>
          <a:p>
            <a:pPr algn="ctr" fontAlgn="auto">
              <a:spcBef>
                <a:spcPts val="0"/>
              </a:spcBef>
              <a:spcAft>
                <a:spcPts val="0"/>
              </a:spcAft>
              <a:defRPr/>
            </a:pPr>
            <a:endParaRPr lang="zh-CN" altLang="en-US" sz="1575"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down)">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385089" y="519613"/>
            <a:ext cx="6173280" cy="857400"/>
          </a:xfrm>
        </p:spPr>
        <p:txBody>
          <a:bodyPr>
            <a:normAutofit fontScale="90000"/>
          </a:bodyPr>
          <a:lstStyle/>
          <a:p>
            <a:pPr>
              <a:lnSpc>
                <a:spcPct val="120000"/>
              </a:lnSpc>
              <a:tabLst>
                <a:tab pos="1028700" algn="l"/>
                <a:tab pos="1847850" algn="l"/>
                <a:tab pos="2536825" algn="l"/>
                <a:tab pos="3219450" algn="l"/>
              </a:tabLst>
            </a:pPr>
            <a:r>
              <a:rPr lang="en-US" altLang="zh-CN" sz="2700" b="1" dirty="0" smtClean="0">
                <a:solidFill>
                  <a:srgbClr val="0070C0"/>
                </a:solidFill>
                <a:latin typeface="Times New Roman" panose="02020603050405020304" pitchFamily="18" charset="0"/>
                <a:cs typeface="Times New Roman" panose="02020603050405020304" pitchFamily="18" charset="0"/>
              </a:rPr>
              <a:t>2017—2019</a:t>
            </a:r>
            <a:r>
              <a:rPr lang="zh-CN" altLang="zh-CN" sz="2700" b="1" dirty="0" smtClean="0">
                <a:solidFill>
                  <a:srgbClr val="0070C0"/>
                </a:solidFill>
                <a:latin typeface="Calibri" panose="020F0502020204030204" pitchFamily="34" charset="0"/>
                <a:ea typeface="黑体" panose="02010609060101010101" pitchFamily="49" charset="-122"/>
                <a:cs typeface="Times New Roman" panose="02020603050405020304" pitchFamily="18" charset="0"/>
              </a:rPr>
              <a:t>年高考全国卷</a:t>
            </a:r>
            <a:br>
              <a:rPr lang="en-US" altLang="zh-CN" sz="2700" b="1" dirty="0" smtClean="0">
                <a:solidFill>
                  <a:srgbClr val="0070C0"/>
                </a:solidFill>
                <a:latin typeface="Calibri" panose="020F0502020204030204" pitchFamily="34" charset="0"/>
                <a:ea typeface="黑体" panose="02010609060101010101" pitchFamily="49" charset="-122"/>
                <a:cs typeface="Times New Roman" panose="02020603050405020304" pitchFamily="18" charset="0"/>
              </a:rPr>
            </a:br>
            <a:r>
              <a:rPr lang="zh-CN" altLang="zh-CN" sz="2700" b="1" dirty="0" smtClean="0">
                <a:solidFill>
                  <a:srgbClr val="0070C0"/>
                </a:solidFill>
                <a:latin typeface="Calibri" panose="020F0502020204030204" pitchFamily="34" charset="0"/>
                <a:ea typeface="黑体" panose="02010609060101010101" pitchFamily="49" charset="-122"/>
              </a:rPr>
              <a:t>阅读理</a:t>
            </a:r>
            <a:r>
              <a:rPr lang="zh-CN" altLang="en-US" sz="2700" b="1" dirty="0" smtClean="0">
                <a:solidFill>
                  <a:srgbClr val="0070C0"/>
                </a:solidFill>
                <a:latin typeface="Calibri" panose="020F0502020204030204" pitchFamily="34" charset="0"/>
                <a:ea typeface="黑体" panose="02010609060101010101" pitchFamily="49" charset="-122"/>
              </a:rPr>
              <a:t>解</a:t>
            </a:r>
            <a:r>
              <a:rPr lang="zh-CN" altLang="zh-CN" sz="2700" b="1" dirty="0" smtClean="0">
                <a:solidFill>
                  <a:srgbClr val="0070C0"/>
                </a:solidFill>
                <a:latin typeface="Calibri" panose="020F0502020204030204" pitchFamily="34" charset="0"/>
                <a:ea typeface="黑体" panose="02010609060101010101" pitchFamily="49" charset="-122"/>
              </a:rPr>
              <a:t>体裁一览表</a:t>
            </a:r>
            <a:br>
              <a:rPr lang="zh-CN" altLang="zh-CN" b="1" dirty="0" smtClean="0">
                <a:solidFill>
                  <a:srgbClr val="0070C0"/>
                </a:solidFill>
                <a:latin typeface="NEU-BZ-S92"/>
                <a:ea typeface="方正书宋_GBK"/>
                <a:cs typeface="方正书宋_GBK"/>
              </a:rPr>
            </a:br>
            <a:endParaRPr lang="zh-CN" altLang="en-US" dirty="0">
              <a:solidFill>
                <a:srgbClr val="0070C0"/>
              </a:solidFill>
            </a:endParaRPr>
          </a:p>
        </p:txBody>
      </p:sp>
      <p:graphicFrame>
        <p:nvGraphicFramePr>
          <p:cNvPr id="4" name="表格 3"/>
          <p:cNvGraphicFramePr>
            <a:graphicFrameLocks noGrp="1"/>
          </p:cNvGraphicFramePr>
          <p:nvPr/>
        </p:nvGraphicFramePr>
        <p:xfrm>
          <a:off x="2087289" y="1329845"/>
          <a:ext cx="5076825" cy="3393440"/>
        </p:xfrm>
        <a:graphic>
          <a:graphicData uri="http://schemas.openxmlformats.org/drawingml/2006/table">
            <a:tbl>
              <a:tblPr>
                <a:tableStyleId>{69C7853C-536D-4A76-A0AE-DD22124D55A5}</a:tableStyleId>
              </a:tblPr>
              <a:tblGrid>
                <a:gridCol w="527050"/>
                <a:gridCol w="1030605"/>
                <a:gridCol w="880110"/>
                <a:gridCol w="879475"/>
                <a:gridCol w="880110"/>
                <a:gridCol w="879475"/>
              </a:tblGrid>
              <a:tr h="540385">
                <a:tc rowSpan="2">
                  <a:txBody>
                    <a:bodyPr/>
                    <a:lstStyle/>
                    <a:p>
                      <a:pPr>
                        <a:lnSpc>
                          <a:spcPts val="1100"/>
                        </a:lnSpc>
                        <a:spcAft>
                          <a:spcPts val="1000"/>
                        </a:spcAft>
                        <a:tabLst>
                          <a:tab pos="1029335" algn="l"/>
                          <a:tab pos="1850390" algn="l"/>
                          <a:tab pos="2538095" algn="l"/>
                          <a:tab pos="3221990" algn="l"/>
                        </a:tabLst>
                      </a:pPr>
                      <a:r>
                        <a:rPr lang="zh-CN" sz="1200" dirty="0"/>
                        <a:t>年份</a:t>
                      </a:r>
                      <a:endParaRPr lang="zh-CN" sz="1200" b="1" dirty="0">
                        <a:latin typeface="Tahoma" panose="020B0604030504040204"/>
                        <a:ea typeface="微软雅黑" panose="020B0503020204020204" pitchFamily="34" charset="-122"/>
                        <a:cs typeface="Times New Roman" panose="02020603050405020304"/>
                      </a:endParaRPr>
                    </a:p>
                  </a:txBody>
                  <a:tcPr marL="0" marR="0" marT="0" marB="0" anchor="ctr"/>
                </a:tc>
                <a:tc rowSpan="2">
                  <a:txBody>
                    <a:bodyPr/>
                    <a:lstStyle/>
                    <a:p>
                      <a:pPr algn="ctr">
                        <a:lnSpc>
                          <a:spcPts val="1100"/>
                        </a:lnSpc>
                        <a:spcAft>
                          <a:spcPts val="1000"/>
                        </a:spcAft>
                        <a:tabLst>
                          <a:tab pos="1029335" algn="l"/>
                          <a:tab pos="1850390" algn="l"/>
                          <a:tab pos="2538095" algn="l"/>
                          <a:tab pos="3221990" algn="l"/>
                        </a:tabLst>
                      </a:pPr>
                      <a:r>
                        <a:rPr lang="zh-CN" sz="1200"/>
                        <a:t>卷别</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gridSpan="4">
                  <a:txBody>
                    <a:bodyPr/>
                    <a:lstStyle/>
                    <a:p>
                      <a:pPr algn="ctr">
                        <a:lnSpc>
                          <a:spcPts val="1100"/>
                        </a:lnSpc>
                        <a:spcAft>
                          <a:spcPts val="1000"/>
                        </a:spcAft>
                        <a:tabLst>
                          <a:tab pos="1029335" algn="l"/>
                          <a:tab pos="1850390" algn="l"/>
                          <a:tab pos="2538095" algn="l"/>
                          <a:tab pos="3221990" algn="l"/>
                        </a:tabLst>
                      </a:pPr>
                      <a:r>
                        <a:rPr lang="zh-CN" sz="1200" dirty="0"/>
                        <a:t>体裁</a:t>
                      </a:r>
                      <a:endParaRPr lang="zh-CN" sz="1200" b="1" dirty="0">
                        <a:latin typeface="Tahoma" panose="020B0604030504040204"/>
                        <a:ea typeface="微软雅黑" panose="020B0503020204020204" pitchFamily="34" charset="-122"/>
                        <a:cs typeface="Times New Roman" panose="02020603050405020304"/>
                      </a:endParaRPr>
                    </a:p>
                  </a:txBody>
                  <a:tcPr marL="0" marR="0" marT="0" marB="0" anchor="ctr"/>
                </a:tc>
                <a:tc hMerge="1">
                  <a:tcPr/>
                </a:tc>
                <a:tc hMerge="1">
                  <a:tcPr/>
                </a:tc>
                <a:tc hMerge="1">
                  <a:tcPr/>
                </a:tc>
              </a:tr>
              <a:tr h="161925">
                <a:tc vMerge="1">
                  <a:tcPr/>
                </a:tc>
                <a:tc vMerge="1">
                  <a:tcPr/>
                </a:tc>
                <a:tc>
                  <a:txBody>
                    <a:bodyPr/>
                    <a:lstStyle/>
                    <a:p>
                      <a:pPr>
                        <a:lnSpc>
                          <a:spcPts val="1100"/>
                        </a:lnSpc>
                        <a:spcAft>
                          <a:spcPts val="1000"/>
                        </a:spcAft>
                        <a:tabLst>
                          <a:tab pos="1029335" algn="l"/>
                          <a:tab pos="1850390" algn="l"/>
                          <a:tab pos="2538095" algn="l"/>
                          <a:tab pos="3221990" algn="l"/>
                        </a:tabLst>
                      </a:pPr>
                      <a:r>
                        <a:rPr lang="zh-CN" sz="1200"/>
                        <a:t>应用文</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zh-CN" sz="1200"/>
                        <a:t>记叙文</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zh-CN" sz="1200" dirty="0"/>
                        <a:t>说明文</a:t>
                      </a:r>
                      <a:endParaRPr lang="zh-CN" sz="1200" b="1" dirty="0">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zh-CN" sz="1200"/>
                        <a:t>议论文</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r>
              <a:tr h="259715">
                <a:tc rowSpan="3">
                  <a:txBody>
                    <a:bodyPr/>
                    <a:lstStyle/>
                    <a:p>
                      <a:pPr>
                        <a:lnSpc>
                          <a:spcPts val="1100"/>
                        </a:lnSpc>
                        <a:spcAft>
                          <a:spcPts val="1000"/>
                        </a:spcAft>
                        <a:tabLst>
                          <a:tab pos="1029335" algn="l"/>
                          <a:tab pos="1850390" algn="l"/>
                          <a:tab pos="2538095" algn="l"/>
                          <a:tab pos="3221990" algn="l"/>
                        </a:tabLst>
                      </a:pPr>
                      <a:r>
                        <a:rPr lang="en-US" sz="1200"/>
                        <a:t>2017</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zh-CN" sz="1200"/>
                        <a:t>全国</a:t>
                      </a:r>
                      <a:r>
                        <a:rPr lang="en-US" sz="1200"/>
                        <a:t>1</a:t>
                      </a:r>
                      <a:r>
                        <a:rPr lang="zh-CN" sz="1200"/>
                        <a:t>卷</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a:t>1</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a:t>1</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b="1" dirty="0">
                          <a:solidFill>
                            <a:srgbClr val="FF0000"/>
                          </a:solidFill>
                        </a:rPr>
                        <a:t>2</a:t>
                      </a:r>
                      <a:endParaRPr lang="zh-CN" sz="1200" b="1" dirty="0">
                        <a:solidFill>
                          <a:srgbClr val="FF0000"/>
                        </a:solidFill>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a:t> </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r>
              <a:tr h="264795">
                <a:tc vMerge="1">
                  <a:tcPr/>
                </a:tc>
                <a:tc>
                  <a:txBody>
                    <a:bodyPr/>
                    <a:lstStyle/>
                    <a:p>
                      <a:pPr>
                        <a:lnSpc>
                          <a:spcPts val="1100"/>
                        </a:lnSpc>
                        <a:spcAft>
                          <a:spcPts val="1000"/>
                        </a:spcAft>
                        <a:tabLst>
                          <a:tab pos="1029335" algn="l"/>
                          <a:tab pos="1850390" algn="l"/>
                          <a:tab pos="2538095" algn="l"/>
                          <a:tab pos="3221990" algn="l"/>
                        </a:tabLst>
                      </a:pPr>
                      <a:r>
                        <a:rPr lang="zh-CN" sz="1200"/>
                        <a:t>全国</a:t>
                      </a:r>
                      <a:r>
                        <a:rPr lang="en-US" sz="1200"/>
                        <a:t>2</a:t>
                      </a:r>
                      <a:r>
                        <a:rPr lang="zh-CN" sz="1200"/>
                        <a:t>卷</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a:t>1</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a:t>1</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b="1" dirty="0">
                          <a:solidFill>
                            <a:srgbClr val="FF0000"/>
                          </a:solidFill>
                        </a:rPr>
                        <a:t>2</a:t>
                      </a:r>
                      <a:endParaRPr lang="zh-CN" sz="1200" b="1" dirty="0">
                        <a:solidFill>
                          <a:srgbClr val="FF0000"/>
                        </a:solidFill>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endParaRPr lang="en-US" sz="1200" b="1">
                        <a:latin typeface="Tahoma" panose="020B0604030504040204"/>
                        <a:ea typeface="微软雅黑" panose="020B0503020204020204" pitchFamily="34" charset="-122"/>
                        <a:cs typeface="Times New Roman" panose="02020603050405020304"/>
                      </a:endParaRPr>
                    </a:p>
                  </a:txBody>
                  <a:tcPr marL="0" marR="0" marT="0" marB="0" anchor="ctr"/>
                </a:tc>
              </a:tr>
              <a:tr h="264795">
                <a:tc vMerge="1">
                  <a:tcPr/>
                </a:tc>
                <a:tc>
                  <a:txBody>
                    <a:bodyPr/>
                    <a:lstStyle/>
                    <a:p>
                      <a:pPr>
                        <a:lnSpc>
                          <a:spcPts val="1100"/>
                        </a:lnSpc>
                        <a:spcAft>
                          <a:spcPts val="1000"/>
                        </a:spcAft>
                        <a:tabLst>
                          <a:tab pos="1029335" algn="l"/>
                          <a:tab pos="1850390" algn="l"/>
                          <a:tab pos="2538095" algn="l"/>
                          <a:tab pos="3221990" algn="l"/>
                        </a:tabLst>
                      </a:pPr>
                      <a:r>
                        <a:rPr lang="zh-CN" sz="1200"/>
                        <a:t>全国</a:t>
                      </a:r>
                      <a:r>
                        <a:rPr lang="en-US" sz="1200"/>
                        <a:t>3</a:t>
                      </a:r>
                      <a:r>
                        <a:rPr lang="zh-CN" sz="1200"/>
                        <a:t>卷</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a:t>1</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a:t>1</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b="1" dirty="0">
                          <a:solidFill>
                            <a:srgbClr val="FF0000"/>
                          </a:solidFill>
                        </a:rPr>
                        <a:t>2</a:t>
                      </a:r>
                      <a:endParaRPr lang="zh-CN" sz="1200" b="1" dirty="0">
                        <a:solidFill>
                          <a:srgbClr val="FF0000"/>
                        </a:solidFill>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endParaRPr lang="en-US" sz="1200" b="1">
                        <a:latin typeface="Tahoma" panose="020B0604030504040204"/>
                        <a:ea typeface="微软雅黑" panose="020B0503020204020204" pitchFamily="34" charset="-122"/>
                        <a:cs typeface="Times New Roman" panose="02020603050405020304"/>
                      </a:endParaRPr>
                    </a:p>
                  </a:txBody>
                  <a:tcPr marL="0" marR="0" marT="0" marB="0" anchor="ctr"/>
                </a:tc>
              </a:tr>
              <a:tr h="259715">
                <a:tc rowSpan="3">
                  <a:txBody>
                    <a:bodyPr/>
                    <a:lstStyle/>
                    <a:p>
                      <a:pPr>
                        <a:lnSpc>
                          <a:spcPts val="1100"/>
                        </a:lnSpc>
                        <a:spcAft>
                          <a:spcPts val="1000"/>
                        </a:spcAft>
                        <a:tabLst>
                          <a:tab pos="1029335" algn="l"/>
                          <a:tab pos="1850390" algn="l"/>
                          <a:tab pos="2538095" algn="l"/>
                          <a:tab pos="3221990" algn="l"/>
                        </a:tabLst>
                      </a:pPr>
                      <a:r>
                        <a:rPr lang="en-US" sz="1200"/>
                        <a:t>2018</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zh-CN" sz="1200"/>
                        <a:t>全国</a:t>
                      </a:r>
                      <a:r>
                        <a:rPr lang="en-US" sz="1200"/>
                        <a:t>1</a:t>
                      </a:r>
                      <a:r>
                        <a:rPr lang="zh-CN" sz="1200"/>
                        <a:t>卷</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a:t>1</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endParaRPr lang="en-US"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b="1" dirty="0">
                          <a:solidFill>
                            <a:srgbClr val="FF0000"/>
                          </a:solidFill>
                        </a:rPr>
                        <a:t>3</a:t>
                      </a:r>
                      <a:endParaRPr lang="zh-CN" sz="1200" b="1" dirty="0">
                        <a:solidFill>
                          <a:srgbClr val="FF0000"/>
                        </a:solidFill>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endParaRPr lang="en-US" sz="1200" b="1">
                        <a:latin typeface="Tahoma" panose="020B0604030504040204"/>
                        <a:ea typeface="微软雅黑" panose="020B0503020204020204" pitchFamily="34" charset="-122"/>
                        <a:cs typeface="Times New Roman" panose="02020603050405020304"/>
                      </a:endParaRPr>
                    </a:p>
                  </a:txBody>
                  <a:tcPr marL="0" marR="0" marT="0" marB="0" anchor="ctr"/>
                </a:tc>
              </a:tr>
              <a:tr h="264795">
                <a:tc vMerge="1">
                  <a:tcPr/>
                </a:tc>
                <a:tc>
                  <a:txBody>
                    <a:bodyPr/>
                    <a:lstStyle/>
                    <a:p>
                      <a:pPr>
                        <a:lnSpc>
                          <a:spcPts val="1100"/>
                        </a:lnSpc>
                        <a:spcAft>
                          <a:spcPts val="1000"/>
                        </a:spcAft>
                        <a:tabLst>
                          <a:tab pos="1029335" algn="l"/>
                          <a:tab pos="1850390" algn="l"/>
                          <a:tab pos="2538095" algn="l"/>
                          <a:tab pos="3221990" algn="l"/>
                        </a:tabLst>
                      </a:pPr>
                      <a:r>
                        <a:rPr lang="zh-CN" sz="1200"/>
                        <a:t>全国</a:t>
                      </a:r>
                      <a:r>
                        <a:rPr lang="en-US" sz="1200"/>
                        <a:t>2</a:t>
                      </a:r>
                      <a:r>
                        <a:rPr lang="zh-CN" sz="1200"/>
                        <a:t>卷</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a:t>1</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endParaRPr lang="en-US" sz="1200" b="1">
                        <a:latin typeface="Times New Roman" panose="02020603050405020304"/>
                        <a:ea typeface="宋体" panose="02010600030101010101" pitchFamily="2"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b="1" dirty="0">
                          <a:solidFill>
                            <a:srgbClr val="FF0000"/>
                          </a:solidFill>
                        </a:rPr>
                        <a:t>2</a:t>
                      </a:r>
                      <a:endParaRPr lang="zh-CN" sz="1200" b="1" dirty="0">
                        <a:solidFill>
                          <a:srgbClr val="FF0000"/>
                        </a:solidFill>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a:t>1</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r>
              <a:tr h="344170">
                <a:tc vMerge="1">
                  <a:tcPr/>
                </a:tc>
                <a:tc>
                  <a:txBody>
                    <a:bodyPr/>
                    <a:lstStyle/>
                    <a:p>
                      <a:pPr>
                        <a:lnSpc>
                          <a:spcPts val="1100"/>
                        </a:lnSpc>
                        <a:spcAft>
                          <a:spcPts val="1000"/>
                        </a:spcAft>
                        <a:tabLst>
                          <a:tab pos="1029335" algn="l"/>
                          <a:tab pos="1850390" algn="l"/>
                          <a:tab pos="2538095" algn="l"/>
                          <a:tab pos="3221990" algn="l"/>
                        </a:tabLst>
                      </a:pPr>
                      <a:r>
                        <a:rPr lang="zh-CN" sz="1200"/>
                        <a:t>全国</a:t>
                      </a:r>
                      <a:r>
                        <a:rPr lang="en-US" sz="1200"/>
                        <a:t>3</a:t>
                      </a:r>
                      <a:r>
                        <a:rPr lang="zh-CN" sz="1200"/>
                        <a:t>卷</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a:t>1</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endParaRPr lang="en-US"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b="1" dirty="0">
                          <a:solidFill>
                            <a:srgbClr val="FF0000"/>
                          </a:solidFill>
                        </a:rPr>
                        <a:t>3(</a:t>
                      </a:r>
                      <a:r>
                        <a:rPr lang="zh-CN" sz="1200" b="1" dirty="0">
                          <a:solidFill>
                            <a:srgbClr val="FF0000"/>
                          </a:solidFill>
                        </a:rPr>
                        <a:t>含</a:t>
                      </a:r>
                      <a:r>
                        <a:rPr lang="en-US" sz="1200" b="1" dirty="0">
                          <a:solidFill>
                            <a:srgbClr val="FF0000"/>
                          </a:solidFill>
                        </a:rPr>
                        <a:t>1</a:t>
                      </a:r>
                      <a:r>
                        <a:rPr lang="zh-CN" sz="1200" b="1" dirty="0">
                          <a:solidFill>
                            <a:srgbClr val="FF0000"/>
                          </a:solidFill>
                        </a:rPr>
                        <a:t>报道</a:t>
                      </a:r>
                      <a:r>
                        <a:rPr lang="en-US" sz="1200" b="1" dirty="0">
                          <a:solidFill>
                            <a:srgbClr val="FF0000"/>
                          </a:solidFill>
                        </a:rPr>
                        <a:t>)</a:t>
                      </a:r>
                      <a:endParaRPr lang="zh-CN" sz="1200" b="1" dirty="0">
                        <a:solidFill>
                          <a:srgbClr val="FF0000"/>
                        </a:solidFill>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endParaRPr lang="en-US" sz="1200" b="1">
                        <a:latin typeface="Tahoma" panose="020B0604030504040204"/>
                        <a:ea typeface="微软雅黑" panose="020B0503020204020204" pitchFamily="34" charset="-122"/>
                        <a:cs typeface="Times New Roman" panose="02020603050405020304"/>
                      </a:endParaRPr>
                    </a:p>
                  </a:txBody>
                  <a:tcPr marL="0" marR="0" marT="0" marB="0" anchor="ctr"/>
                </a:tc>
              </a:tr>
              <a:tr h="344170">
                <a:tc rowSpan="3">
                  <a:txBody>
                    <a:bodyPr/>
                    <a:lstStyle/>
                    <a:p>
                      <a:pPr>
                        <a:lnSpc>
                          <a:spcPts val="1100"/>
                        </a:lnSpc>
                        <a:spcAft>
                          <a:spcPts val="1000"/>
                        </a:spcAft>
                        <a:tabLst>
                          <a:tab pos="1029335" algn="l"/>
                          <a:tab pos="1850390" algn="l"/>
                          <a:tab pos="2538095" algn="l"/>
                          <a:tab pos="3221990" algn="l"/>
                        </a:tabLst>
                      </a:pPr>
                      <a:r>
                        <a:rPr lang="en-US" sz="1200"/>
                        <a:t>2019</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zh-CN" sz="1200"/>
                        <a:t>全国</a:t>
                      </a:r>
                      <a:r>
                        <a:rPr lang="en-US" sz="1200"/>
                        <a:t>1</a:t>
                      </a:r>
                      <a:r>
                        <a:rPr lang="zh-CN" sz="1200"/>
                        <a:t>卷</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a:t>1</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a:t>1</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b="1" dirty="0">
                          <a:solidFill>
                            <a:srgbClr val="FF0000"/>
                          </a:solidFill>
                        </a:rPr>
                        <a:t>2</a:t>
                      </a:r>
                      <a:endParaRPr lang="zh-CN" sz="1200" b="1" dirty="0">
                        <a:solidFill>
                          <a:srgbClr val="FF0000"/>
                        </a:solidFill>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endParaRPr lang="en-US" sz="1200" b="1">
                        <a:latin typeface="Times New Roman" panose="02020603050405020304"/>
                        <a:ea typeface="宋体" panose="02010600030101010101" pitchFamily="2" charset="-122"/>
                        <a:cs typeface="Times New Roman" panose="02020603050405020304"/>
                      </a:endParaRPr>
                    </a:p>
                  </a:txBody>
                  <a:tcPr marL="0" marR="0" marT="0" marB="0" anchor="ctr"/>
                </a:tc>
              </a:tr>
              <a:tr h="344805">
                <a:tc vMerge="1">
                  <a:tcPr/>
                </a:tc>
                <a:tc>
                  <a:txBody>
                    <a:bodyPr/>
                    <a:lstStyle/>
                    <a:p>
                      <a:pPr>
                        <a:lnSpc>
                          <a:spcPts val="1100"/>
                        </a:lnSpc>
                        <a:spcAft>
                          <a:spcPts val="1000"/>
                        </a:spcAft>
                        <a:tabLst>
                          <a:tab pos="1029335" algn="l"/>
                          <a:tab pos="1850390" algn="l"/>
                          <a:tab pos="2538095" algn="l"/>
                          <a:tab pos="3221990" algn="l"/>
                        </a:tabLst>
                      </a:pPr>
                      <a:r>
                        <a:rPr lang="zh-CN" sz="1200"/>
                        <a:t>全国</a:t>
                      </a:r>
                      <a:r>
                        <a:rPr lang="en-US" sz="1200"/>
                        <a:t>2</a:t>
                      </a:r>
                      <a:r>
                        <a:rPr lang="zh-CN" sz="1200"/>
                        <a:t>卷</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a:t>1</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a:t>1</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b="1" dirty="0">
                          <a:solidFill>
                            <a:srgbClr val="FF0000"/>
                          </a:solidFill>
                        </a:rPr>
                        <a:t>2</a:t>
                      </a:r>
                      <a:endParaRPr lang="zh-CN" sz="1200" b="1" dirty="0">
                        <a:solidFill>
                          <a:srgbClr val="FF0000"/>
                        </a:solidFill>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endParaRPr lang="en-US" sz="1200" b="1">
                        <a:latin typeface="Times New Roman" panose="02020603050405020304"/>
                        <a:ea typeface="宋体" panose="02010600030101010101" pitchFamily="2" charset="-122"/>
                        <a:cs typeface="Times New Roman" panose="02020603050405020304"/>
                      </a:endParaRPr>
                    </a:p>
                  </a:txBody>
                  <a:tcPr marL="0" marR="0" marT="0" marB="0" anchor="ctr"/>
                </a:tc>
              </a:tr>
              <a:tr h="344170">
                <a:tc vMerge="1">
                  <a:tcPr/>
                </a:tc>
                <a:tc>
                  <a:txBody>
                    <a:bodyPr/>
                    <a:lstStyle/>
                    <a:p>
                      <a:pPr>
                        <a:lnSpc>
                          <a:spcPts val="1100"/>
                        </a:lnSpc>
                        <a:spcAft>
                          <a:spcPts val="1000"/>
                        </a:spcAft>
                        <a:tabLst>
                          <a:tab pos="1029335" algn="l"/>
                          <a:tab pos="1850390" algn="l"/>
                          <a:tab pos="2538095" algn="l"/>
                          <a:tab pos="3221990" algn="l"/>
                        </a:tabLst>
                      </a:pPr>
                      <a:r>
                        <a:rPr lang="zh-CN" sz="1200" dirty="0"/>
                        <a:t>全国</a:t>
                      </a:r>
                      <a:r>
                        <a:rPr lang="en-US" sz="1200" dirty="0"/>
                        <a:t>3</a:t>
                      </a:r>
                      <a:r>
                        <a:rPr lang="zh-CN" sz="1200" dirty="0"/>
                        <a:t>卷</a:t>
                      </a:r>
                      <a:endParaRPr lang="zh-CN" sz="1200" b="1" dirty="0">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a:t>1</a:t>
                      </a:r>
                      <a:endParaRPr lang="zh-CN" sz="1200" b="1">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endParaRPr lang="en-US" sz="1200" b="1">
                        <a:latin typeface="Times New Roman" panose="02020603050405020304"/>
                        <a:ea typeface="宋体" panose="02010600030101010101" pitchFamily="2"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r>
                        <a:rPr lang="en-US" sz="1200" b="1" dirty="0">
                          <a:solidFill>
                            <a:srgbClr val="FF0000"/>
                          </a:solidFill>
                        </a:rPr>
                        <a:t>3(</a:t>
                      </a:r>
                      <a:r>
                        <a:rPr lang="zh-CN" sz="1200" b="1" dirty="0">
                          <a:solidFill>
                            <a:srgbClr val="FF0000"/>
                          </a:solidFill>
                        </a:rPr>
                        <a:t>含</a:t>
                      </a:r>
                      <a:r>
                        <a:rPr lang="en-US" sz="1200" b="1" dirty="0">
                          <a:solidFill>
                            <a:srgbClr val="FF0000"/>
                          </a:solidFill>
                        </a:rPr>
                        <a:t>1</a:t>
                      </a:r>
                      <a:r>
                        <a:rPr lang="zh-CN" sz="1200" b="1" dirty="0">
                          <a:solidFill>
                            <a:srgbClr val="FF0000"/>
                          </a:solidFill>
                        </a:rPr>
                        <a:t>报道</a:t>
                      </a:r>
                      <a:r>
                        <a:rPr lang="en-US" sz="1200" b="1" dirty="0">
                          <a:solidFill>
                            <a:srgbClr val="FF0000"/>
                          </a:solidFill>
                        </a:rPr>
                        <a:t>)</a:t>
                      </a:r>
                      <a:endParaRPr lang="zh-CN" sz="1200" b="1" dirty="0">
                        <a:solidFill>
                          <a:srgbClr val="FF0000"/>
                        </a:solidFill>
                        <a:latin typeface="Tahoma" panose="020B0604030504040204"/>
                        <a:ea typeface="微软雅黑" panose="020B0503020204020204" pitchFamily="34" charset="-122"/>
                        <a:cs typeface="Times New Roman" panose="02020603050405020304"/>
                      </a:endParaRPr>
                    </a:p>
                  </a:txBody>
                  <a:tcPr marL="0" marR="0" marT="0" marB="0" anchor="ctr"/>
                </a:tc>
                <a:tc>
                  <a:txBody>
                    <a:bodyPr/>
                    <a:lstStyle/>
                    <a:p>
                      <a:pPr>
                        <a:lnSpc>
                          <a:spcPts val="1100"/>
                        </a:lnSpc>
                        <a:spcAft>
                          <a:spcPts val="1000"/>
                        </a:spcAft>
                        <a:tabLst>
                          <a:tab pos="1029335" algn="l"/>
                          <a:tab pos="1850390" algn="l"/>
                          <a:tab pos="2538095" algn="l"/>
                          <a:tab pos="3221990" algn="l"/>
                        </a:tabLst>
                      </a:pPr>
                      <a:endParaRPr lang="en-US" sz="1200" b="1" dirty="0">
                        <a:latin typeface="Times New Roman" panose="02020603050405020304"/>
                        <a:ea typeface="宋体" panose="02010600030101010101" pitchFamily="2" charset="-122"/>
                        <a:cs typeface="Times New Roman" panose="02020603050405020304"/>
                      </a:endParaRPr>
                    </a:p>
                  </a:txBody>
                  <a:tcPr marL="0" marR="0" marT="0" marB="0" anchor="ct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356728" y="411582"/>
            <a:ext cx="6240137" cy="4625642"/>
          </a:xfrm>
        </p:spPr>
        <p:txBody>
          <a:bodyPr>
            <a:normAutofit/>
          </a:bodyPr>
          <a:lstStyle/>
          <a:p>
            <a:pPr marL="514350" indent="-514350">
              <a:buFont typeface="+mj-ea"/>
              <a:buAutoNum type="circleNumDbPlain"/>
            </a:pPr>
            <a:endParaRPr lang="en-US" altLang="zh-CN" sz="2100" dirty="0" smtClean="0"/>
          </a:p>
          <a:p>
            <a:pPr marL="514350" indent="-514350">
              <a:buFont typeface="+mj-ea"/>
              <a:buAutoNum type="circleNumDbPlain"/>
            </a:pPr>
            <a:r>
              <a:rPr lang="zh-CN" altLang="en-US" sz="2100" dirty="0" smtClean="0"/>
              <a:t>  认真阅读原文，分析其对某些科学原理是如何定义、如何解释的，并以此为突破口抽象概括出生词词义。</a:t>
            </a:r>
            <a:endParaRPr lang="en-US" altLang="zh-CN" sz="2100" dirty="0" smtClean="0"/>
          </a:p>
          <a:p>
            <a:pPr marL="514350" indent="-514350">
              <a:buFont typeface="+mj-ea"/>
              <a:buAutoNum type="circleNumDbPlain"/>
            </a:pPr>
            <a:r>
              <a:rPr lang="zh-CN" altLang="en-US" sz="2100" dirty="0" smtClean="0"/>
              <a:t>通过上下文来猜测某个陌生词语的语意。</a:t>
            </a:r>
            <a:endParaRPr lang="en-US" altLang="zh-CN" sz="2100" dirty="0" smtClean="0"/>
          </a:p>
          <a:p>
            <a:pPr marL="514350" indent="-514350">
              <a:buFont typeface="+mj-ea"/>
              <a:buAutoNum type="circleNumDbPlain"/>
            </a:pPr>
            <a:r>
              <a:rPr lang="zh-CN" altLang="en-US" sz="2100" dirty="0" smtClean="0"/>
              <a:t>找出某个词语在文章中的同义词。</a:t>
            </a:r>
            <a:endParaRPr lang="en-US" altLang="zh-CN" sz="2100" dirty="0" smtClean="0"/>
          </a:p>
          <a:p>
            <a:pPr marL="514350" indent="-514350">
              <a:buNone/>
            </a:pPr>
            <a:r>
              <a:rPr lang="zh-CN" altLang="en-US" sz="2100" dirty="0" smtClean="0"/>
              <a:t>      *要注意</a:t>
            </a:r>
            <a:r>
              <a:rPr lang="zh-CN" altLang="en-US" sz="2100" b="1" dirty="0" smtClean="0">
                <a:solidFill>
                  <a:srgbClr val="FF0000"/>
                </a:solidFill>
              </a:rPr>
              <a:t>破折号</a:t>
            </a:r>
            <a:r>
              <a:rPr lang="zh-CN" altLang="en-US" sz="2100" dirty="0" smtClean="0"/>
              <a:t>、同位语从句、定语从句、插入句等具有解释、说明作用的语言成分。</a:t>
            </a:r>
            <a:r>
              <a:rPr lang="zh-CN" altLang="en-US" sz="2100" u="sng" dirty="0" smtClean="0"/>
              <a:t>说明文在阐述说明对象时易发生动作变换、人称转变的现象，这类题目常以</a:t>
            </a:r>
            <a:r>
              <a:rPr lang="en-US" sz="2100" u="sng" dirty="0" smtClean="0"/>
              <a:t> </a:t>
            </a:r>
            <a:r>
              <a:rPr lang="en-US" sz="2100" u="sng" dirty="0" smtClean="0">
                <a:solidFill>
                  <a:srgbClr val="FF0000"/>
                </a:solidFill>
              </a:rPr>
              <a:t>it</a:t>
            </a:r>
            <a:r>
              <a:rPr lang="zh-CN" altLang="en-US" sz="2100" u="sng" dirty="0" smtClean="0">
                <a:solidFill>
                  <a:srgbClr val="FF0000"/>
                </a:solidFill>
              </a:rPr>
              <a:t>，</a:t>
            </a:r>
            <a:r>
              <a:rPr lang="en-US" sz="2100" u="sng" dirty="0" smtClean="0">
                <a:solidFill>
                  <a:srgbClr val="FF0000"/>
                </a:solidFill>
              </a:rPr>
              <a:t>they</a:t>
            </a:r>
            <a:r>
              <a:rPr lang="zh-CN" altLang="en-US" sz="2100" u="sng" dirty="0" smtClean="0">
                <a:solidFill>
                  <a:srgbClr val="FF0000"/>
                </a:solidFill>
              </a:rPr>
              <a:t>，</a:t>
            </a:r>
            <a:r>
              <a:rPr lang="en-US" sz="2100" u="sng" dirty="0" smtClean="0">
                <a:solidFill>
                  <a:srgbClr val="FF0000"/>
                </a:solidFill>
              </a:rPr>
              <a:t>them </a:t>
            </a:r>
            <a:r>
              <a:rPr lang="zh-CN" altLang="en-US" sz="2100" u="sng" dirty="0" smtClean="0"/>
              <a:t>等代词为命题点</a:t>
            </a:r>
            <a:r>
              <a:rPr lang="zh-CN" altLang="en-US" sz="2100" dirty="0" smtClean="0"/>
              <a:t>，因此考生要根据上下文语境，认真阅读原文，分析动作转换背景，弄清动作不同执行者，以便准确判断代词的其实际指代对象。</a:t>
            </a:r>
            <a:endParaRPr lang="zh-CN" altLang="en-US" sz="2100" dirty="0" smtClean="0"/>
          </a:p>
          <a:p>
            <a:pPr marL="514350" indent="-514350">
              <a:buNone/>
            </a:pPr>
            <a:endParaRPr lang="zh-CN" altLang="en-US" dirty="0"/>
          </a:p>
        </p:txBody>
      </p:sp>
      <p:sp>
        <p:nvSpPr>
          <p:cNvPr id="4" name="TextBox 3"/>
          <p:cNvSpPr txBox="1"/>
          <p:nvPr/>
        </p:nvSpPr>
        <p:spPr>
          <a:xfrm>
            <a:off x="1601150" y="141505"/>
            <a:ext cx="1134324" cy="553085"/>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r>
              <a:rPr lang="en-US" altLang="zh-CN" sz="3000" b="1" dirty="0" smtClean="0">
                <a:solidFill>
                  <a:srgbClr val="FF0000"/>
                </a:solidFill>
              </a:rPr>
              <a:t>Tips:</a:t>
            </a:r>
            <a:endParaRPr lang="zh-CN" altLang="en-US" sz="3000" b="1" dirty="0">
              <a:solidFill>
                <a:srgbClr val="FF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rgbClr val="0070C0"/>
                </a:solidFill>
                <a:latin typeface="Arial Black" panose="020B0A04020102020204" pitchFamily="34" charset="0"/>
              </a:rPr>
              <a:t>Homework</a:t>
            </a:r>
            <a:endParaRPr lang="zh-CN" altLang="en-US" dirty="0">
              <a:solidFill>
                <a:srgbClr val="0070C0"/>
              </a:solidFill>
              <a:latin typeface="Arial Black" panose="020B0A04020102020204" pitchFamily="34" charset="0"/>
            </a:endParaRPr>
          </a:p>
        </p:txBody>
      </p:sp>
      <p:sp>
        <p:nvSpPr>
          <p:cNvPr id="3" name="内容占位符 2"/>
          <p:cNvSpPr>
            <a:spLocks noGrp="1"/>
          </p:cNvSpPr>
          <p:nvPr>
            <p:ph idx="1"/>
          </p:nvPr>
        </p:nvSpPr>
        <p:spPr>
          <a:xfrm>
            <a:off x="1102995" y="1200360"/>
            <a:ext cx="8229600" cy="3395066"/>
          </a:xfrm>
        </p:spPr>
        <p:txBody>
          <a:bodyPr/>
          <a:lstStyle/>
          <a:p>
            <a:r>
              <a:rPr lang="zh-CN" altLang="en-US" dirty="0" smtClean="0"/>
              <a:t>完成说明文阅读专项训练（</a:t>
            </a:r>
            <a:r>
              <a:rPr lang="en-US" altLang="zh-CN" dirty="0" smtClean="0"/>
              <a:t>1</a:t>
            </a:r>
            <a:r>
              <a:rPr lang="zh-CN" altLang="en-US" dirty="0" smtClean="0"/>
              <a:t>）</a:t>
            </a:r>
            <a:endParaRPr lang="zh-CN" altLang="en-US" dirty="0"/>
          </a:p>
        </p:txBody>
      </p:sp>
      <p:pic>
        <p:nvPicPr>
          <p:cNvPr id="4" name="Picture 2" descr="C:\Users\Administrator\Desktop\下载.jpg"/>
          <p:cNvPicPr>
            <a:picLocks noChangeAspect="1" noChangeArrowheads="1"/>
          </p:cNvPicPr>
          <p:nvPr/>
        </p:nvPicPr>
        <p:blipFill>
          <a:blip r:embed="rId1" cstate="print"/>
          <a:srcRect/>
          <a:stretch>
            <a:fillRect/>
          </a:stretch>
        </p:blipFill>
        <p:spPr bwMode="auto">
          <a:xfrm>
            <a:off x="1142400" y="249536"/>
            <a:ext cx="5995715" cy="383725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9413" y="195520"/>
            <a:ext cx="4174708" cy="648185"/>
          </a:xfrm>
        </p:spPr>
        <p:style>
          <a:lnRef idx="1">
            <a:schemeClr val="accent3"/>
          </a:lnRef>
          <a:fillRef idx="2">
            <a:schemeClr val="accent3"/>
          </a:fillRef>
          <a:effectRef idx="1">
            <a:schemeClr val="accent3"/>
          </a:effectRef>
          <a:fontRef idx="minor">
            <a:schemeClr val="dk1"/>
          </a:fontRef>
        </p:style>
        <p:txBody>
          <a:bodyPr>
            <a:normAutofit fontScale="90000"/>
          </a:bodyPr>
          <a:lstStyle/>
          <a:p>
            <a:pPr lvl="0"/>
            <a:br>
              <a:rPr lang="en-US" altLang="zh-CN" b="1" dirty="0" smtClean="0">
                <a:solidFill>
                  <a:srgbClr val="FF0000"/>
                </a:solidFill>
              </a:rPr>
            </a:br>
            <a:r>
              <a:rPr lang="zh-CN" altLang="zh-CN" b="1" dirty="0" smtClean="0">
                <a:solidFill>
                  <a:srgbClr val="FF0000"/>
                </a:solidFill>
              </a:rPr>
              <a:t>说明文的特点</a:t>
            </a:r>
            <a:br>
              <a:rPr lang="zh-CN" altLang="zh-CN" b="1" dirty="0" smtClean="0">
                <a:solidFill>
                  <a:srgbClr val="FF0000"/>
                </a:solidFill>
              </a:rPr>
            </a:br>
            <a:endParaRPr lang="zh-CN" altLang="en-US" b="1" dirty="0">
              <a:solidFill>
                <a:srgbClr val="FF0000"/>
              </a:solidFill>
            </a:endParaRPr>
          </a:p>
        </p:txBody>
      </p:sp>
      <p:sp>
        <p:nvSpPr>
          <p:cNvPr id="3" name="内容占位符 2"/>
          <p:cNvSpPr>
            <a:spLocks noGrp="1"/>
          </p:cNvSpPr>
          <p:nvPr>
            <p:ph idx="1"/>
          </p:nvPr>
        </p:nvSpPr>
        <p:spPr/>
        <p:txBody>
          <a:bodyPr/>
          <a:lstStyle/>
          <a:p>
            <a:r>
              <a:rPr lang="zh-CN" altLang="zh-CN" dirty="0" smtClean="0"/>
              <a:t>说明文用平实的语言客观地解释或探讨各种问题，如</a:t>
            </a:r>
            <a:r>
              <a:rPr lang="zh-CN" altLang="zh-CN" dirty="0" smtClean="0">
                <a:solidFill>
                  <a:srgbClr val="0070C0"/>
                </a:solidFill>
              </a:rPr>
              <a:t>机器的制造过程</a:t>
            </a:r>
            <a:r>
              <a:rPr lang="zh-CN" altLang="zh-CN" dirty="0" smtClean="0"/>
              <a:t>、</a:t>
            </a:r>
            <a:r>
              <a:rPr lang="zh-CN" altLang="zh-CN" dirty="0" smtClean="0">
                <a:solidFill>
                  <a:srgbClr val="0070C0"/>
                </a:solidFill>
              </a:rPr>
              <a:t>自然或社会现象产生的原因</a:t>
            </a:r>
            <a:r>
              <a:rPr lang="zh-CN" altLang="zh-CN" dirty="0" smtClean="0"/>
              <a:t>、</a:t>
            </a:r>
            <a:r>
              <a:rPr lang="zh-CN" altLang="zh-CN" dirty="0" smtClean="0">
                <a:solidFill>
                  <a:srgbClr val="0070C0"/>
                </a:solidFill>
              </a:rPr>
              <a:t>工程项目的规划</a:t>
            </a:r>
            <a:r>
              <a:rPr lang="zh-CN" altLang="zh-CN" dirty="0" smtClean="0"/>
              <a:t>或</a:t>
            </a:r>
            <a:r>
              <a:rPr lang="zh-CN" altLang="zh-CN" dirty="0" smtClean="0">
                <a:solidFill>
                  <a:srgbClr val="0070C0"/>
                </a:solidFill>
              </a:rPr>
              <a:t>问题的解决方案</a:t>
            </a:r>
            <a:r>
              <a:rPr lang="zh-CN" altLang="zh-CN" dirty="0" smtClean="0"/>
              <a:t>等，介绍自然科学、社会科学领域的最新成果，社会经济发展过程中出现的新生事物等。</a:t>
            </a:r>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735475" y="206015"/>
            <a:ext cx="3186911" cy="857400"/>
          </a:xfrm>
        </p:spPr>
        <p:style>
          <a:lnRef idx="1">
            <a:schemeClr val="accent3"/>
          </a:lnRef>
          <a:fillRef idx="2">
            <a:schemeClr val="accent3"/>
          </a:fillRef>
          <a:effectRef idx="1">
            <a:schemeClr val="accent3"/>
          </a:effectRef>
          <a:fontRef idx="minor">
            <a:schemeClr val="dk1"/>
          </a:fontRef>
        </p:style>
        <p:txBody>
          <a:bodyPr>
            <a:normAutofit/>
          </a:bodyPr>
          <a:lstStyle/>
          <a:p>
            <a:r>
              <a:rPr lang="zh-CN" altLang="zh-CN" sz="3000" b="1" dirty="0" smtClean="0">
                <a:solidFill>
                  <a:srgbClr val="FF0000"/>
                </a:solidFill>
              </a:rPr>
              <a:t>说明顺序</a:t>
            </a:r>
            <a:endParaRPr lang="zh-CN" altLang="en-US" sz="3000" b="1" dirty="0">
              <a:solidFill>
                <a:srgbClr val="FF0000"/>
              </a:solidFill>
            </a:endParaRPr>
          </a:p>
        </p:txBody>
      </p:sp>
      <p:sp>
        <p:nvSpPr>
          <p:cNvPr id="5" name="Rectangle 25"/>
          <p:cNvSpPr>
            <a:spLocks noChangeArrowheads="1"/>
          </p:cNvSpPr>
          <p:nvPr/>
        </p:nvSpPr>
        <p:spPr bwMode="auto">
          <a:xfrm>
            <a:off x="1979259" y="1761968"/>
            <a:ext cx="4860290" cy="1198880"/>
          </a:xfrm>
          <a:prstGeom prst="rect">
            <a:avLst/>
          </a:prstGeom>
          <a:noFill/>
          <a:ln w="9525" cap="flat" algn="ctr">
            <a:noFill/>
            <a:prstDash val="solid"/>
            <a:miter lim="800000"/>
            <a:headEnd type="none" w="med" len="med"/>
            <a:tailEnd type="none" w="med" len="med"/>
          </a:ln>
          <a:effectLst/>
        </p:spPr>
        <p:txBody>
          <a:bodyPr wrap="none">
            <a:spAutoFit/>
          </a:bodyPr>
          <a:lstStyle/>
          <a:p>
            <a:pPr>
              <a:buFont typeface="Wingdings" panose="05000000000000000000" pitchFamily="2" charset="2"/>
              <a:buChar char="u"/>
            </a:pPr>
            <a:r>
              <a:rPr lang="en-US" altLang="zh-CN" sz="2400" b="1" dirty="0" smtClean="0">
                <a:solidFill>
                  <a:srgbClr val="FF0000"/>
                </a:solidFill>
              </a:rPr>
              <a:t>  </a:t>
            </a:r>
            <a:r>
              <a:rPr lang="ru-RU" altLang="zh-CN" sz="2400" b="1" dirty="0" smtClean="0">
                <a:solidFill>
                  <a:srgbClr val="FF0000"/>
                </a:solidFill>
              </a:rPr>
              <a:t> </a:t>
            </a:r>
            <a:r>
              <a:rPr lang="zh-CN" altLang="ru-RU" sz="2400" b="1" dirty="0" smtClean="0">
                <a:solidFill>
                  <a:srgbClr val="FF0000"/>
                </a:solidFill>
              </a:rPr>
              <a:t>时</a:t>
            </a:r>
            <a:r>
              <a:rPr lang="zh-CN" altLang="ru-RU" sz="2400" b="1" dirty="0">
                <a:solidFill>
                  <a:srgbClr val="FF0000"/>
                </a:solidFill>
              </a:rPr>
              <a:t>间</a:t>
            </a:r>
            <a:r>
              <a:rPr lang="zh-CN" altLang="ru-RU" sz="2400" b="1" dirty="0"/>
              <a:t>顺序</a:t>
            </a:r>
            <a:r>
              <a:rPr lang="ru-RU" altLang="zh-CN" sz="2400" b="1" dirty="0"/>
              <a:t>(</a:t>
            </a:r>
            <a:r>
              <a:rPr lang="zh-CN" altLang="ru-RU" sz="2400" b="1" dirty="0"/>
              <a:t>如事物的发展变化</a:t>
            </a:r>
            <a:r>
              <a:rPr lang="ru-RU" altLang="zh-CN" sz="2400" b="1" dirty="0" smtClean="0"/>
              <a:t>)</a:t>
            </a:r>
            <a:endParaRPr lang="zh-CN" altLang="ru-RU" sz="2400" b="1" dirty="0"/>
          </a:p>
          <a:p>
            <a:pPr>
              <a:buFont typeface="Wingdings" panose="05000000000000000000" pitchFamily="2" charset="2"/>
              <a:buChar char="u"/>
            </a:pPr>
            <a:r>
              <a:rPr lang="en-US" altLang="zh-CN" sz="2400" b="1" dirty="0" smtClean="0">
                <a:solidFill>
                  <a:srgbClr val="FF0000"/>
                </a:solidFill>
              </a:rPr>
              <a:t>  </a:t>
            </a:r>
            <a:r>
              <a:rPr lang="zh-CN" altLang="ru-RU" sz="2400" b="1" dirty="0" smtClean="0">
                <a:solidFill>
                  <a:srgbClr val="FF0000"/>
                </a:solidFill>
              </a:rPr>
              <a:t>空</a:t>
            </a:r>
            <a:r>
              <a:rPr lang="zh-CN" altLang="ru-RU" sz="2400" b="1" dirty="0">
                <a:solidFill>
                  <a:srgbClr val="FF0000"/>
                </a:solidFill>
              </a:rPr>
              <a:t>间</a:t>
            </a:r>
            <a:r>
              <a:rPr lang="zh-CN" altLang="ru-RU" sz="2400" b="1" dirty="0"/>
              <a:t>顺序</a:t>
            </a:r>
            <a:r>
              <a:rPr lang="ru-RU" altLang="zh-CN" sz="2400" b="1" dirty="0"/>
              <a:t>(</a:t>
            </a:r>
            <a:r>
              <a:rPr lang="zh-CN" altLang="ru-RU" sz="2400" b="1" dirty="0"/>
              <a:t>如建筑结构</a:t>
            </a:r>
            <a:r>
              <a:rPr lang="ru-RU" altLang="zh-CN" sz="2400" b="1" dirty="0" smtClean="0"/>
              <a:t>)</a:t>
            </a:r>
            <a:endParaRPr lang="zh-CN" altLang="ru-RU" sz="2400" b="1" dirty="0"/>
          </a:p>
          <a:p>
            <a:pPr>
              <a:buFont typeface="Wingdings" panose="05000000000000000000" pitchFamily="2" charset="2"/>
              <a:buChar char="u"/>
            </a:pPr>
            <a:r>
              <a:rPr lang="en-US" altLang="zh-CN" sz="2400" b="1" dirty="0" smtClean="0">
                <a:solidFill>
                  <a:srgbClr val="FF0000"/>
                </a:solidFill>
              </a:rPr>
              <a:t>   </a:t>
            </a:r>
            <a:r>
              <a:rPr lang="zh-CN" altLang="en-US" sz="2400" b="1" dirty="0" smtClean="0">
                <a:solidFill>
                  <a:srgbClr val="FF0000"/>
                </a:solidFill>
              </a:rPr>
              <a:t>逻</a:t>
            </a:r>
            <a:r>
              <a:rPr lang="zh-CN" altLang="ru-RU" sz="2400" b="1" dirty="0" smtClean="0">
                <a:solidFill>
                  <a:srgbClr val="FF0000"/>
                </a:solidFill>
              </a:rPr>
              <a:t>辑</a:t>
            </a:r>
            <a:r>
              <a:rPr lang="zh-CN" altLang="ru-RU" sz="2400" b="1" dirty="0"/>
              <a:t>顺序</a:t>
            </a:r>
            <a:r>
              <a:rPr lang="ru-RU" altLang="zh-CN" sz="2400" b="1" dirty="0"/>
              <a:t>(</a:t>
            </a:r>
            <a:r>
              <a:rPr lang="zh-CN" altLang="ru-RU" sz="2400" b="1" dirty="0"/>
              <a:t>如因果、现象与本质</a:t>
            </a:r>
            <a:r>
              <a:rPr lang="ru-RU" altLang="zh-CN" sz="2400" b="1" dirty="0" smtClean="0"/>
              <a:t>)</a:t>
            </a:r>
            <a:endParaRPr lang="zh-CN" altLang="ru-RU"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childTnLst>
                                    <p:set>
                                      <p:cBhvr additive="base">
                                        <p:cTn id="6" dur="1" fill="hold">
                                          <p:stCondLst>
                                            <p:cond delay="0"/>
                                          </p:stCondLst>
                                        </p:cTn>
                                        <p:tgtEl>
                                          <p:spTgt spid="5"/>
                                        </p:tgtEl>
                                        <p:attrNameLst>
                                          <p:attrName>style.visibility</p:attrName>
                                        </p:attrNameLst>
                                      </p:cBhvr>
                                      <p:to>
                                        <p:strVal val="visible"/>
                                      </p:to>
                                    </p:set>
                                    <p:animEffect transition="in" filter="blinds(horizontal)">
                                      <p:cBhvr additive="base">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0" name="Rectangle 32"/>
          <p:cNvSpPr>
            <a:spLocks noChangeArrowheads="1"/>
          </p:cNvSpPr>
          <p:nvPr/>
        </p:nvSpPr>
        <p:spPr bwMode="auto">
          <a:xfrm>
            <a:off x="1439104" y="1544412"/>
            <a:ext cx="6103746" cy="1947545"/>
          </a:xfrm>
          <a:prstGeom prst="rect">
            <a:avLst/>
          </a:prstGeom>
          <a:noFill/>
          <a:ln w="9525" cap="flat" algn="ctr">
            <a:noFill/>
            <a:prstDash val="solid"/>
            <a:miter lim="800000"/>
            <a:headEnd type="none" w="med" len="med"/>
            <a:tailEnd type="none" w="med" len="med"/>
          </a:ln>
          <a:effectLst/>
        </p:spPr>
        <p:txBody>
          <a:bodyPr wrap="square" anchor="ctr">
            <a:spAutoFit/>
          </a:bodyPr>
          <a:lstStyle/>
          <a:p>
            <a:pPr>
              <a:lnSpc>
                <a:spcPct val="115000"/>
              </a:lnSpc>
            </a:pPr>
            <a:r>
              <a:rPr lang="zh-CN" altLang="ru-RU" sz="2100" b="1" dirty="0" smtClean="0"/>
              <a:t>为</a:t>
            </a:r>
            <a:r>
              <a:rPr lang="zh-CN" altLang="ru-RU" sz="2100" b="1" dirty="0"/>
              <a:t>了把事物的本质特征说清楚</a:t>
            </a:r>
            <a:r>
              <a:rPr lang="ru-RU" altLang="zh-CN" sz="2100" b="1" dirty="0"/>
              <a:t>, </a:t>
            </a:r>
            <a:r>
              <a:rPr lang="zh-CN" altLang="ru-RU" sz="2100" b="1" dirty="0"/>
              <a:t>或者把事理阐述明白</a:t>
            </a:r>
            <a:r>
              <a:rPr lang="ru-RU" altLang="zh-CN" sz="2100" b="1" dirty="0"/>
              <a:t>, </a:t>
            </a:r>
            <a:r>
              <a:rPr lang="zh-CN" altLang="ru-RU" sz="2100" b="1" dirty="0"/>
              <a:t>常用下列说明方法：</a:t>
            </a:r>
            <a:r>
              <a:rPr lang="zh-CN" altLang="ru-RU" sz="2100" b="1" dirty="0">
                <a:solidFill>
                  <a:srgbClr val="FF0000"/>
                </a:solidFill>
              </a:rPr>
              <a:t>举例子、作比较、分类别、析因果、列数字、作诠释、打比方、下定义、列图表、作引用、作假设、对比说明相异、类比说明相似</a:t>
            </a:r>
            <a:r>
              <a:rPr lang="zh-CN" altLang="ru-RU" sz="2100" b="1" dirty="0"/>
              <a:t>等。</a:t>
            </a:r>
            <a:endParaRPr lang="zh-CN" altLang="ru-RU" sz="2100" b="1" dirty="0"/>
          </a:p>
        </p:txBody>
      </p:sp>
      <p:sp>
        <p:nvSpPr>
          <p:cNvPr id="4" name="标题 1"/>
          <p:cNvSpPr txBox="1"/>
          <p:nvPr/>
        </p:nvSpPr>
        <p:spPr>
          <a:xfrm>
            <a:off x="2411382" y="573628"/>
            <a:ext cx="3727066" cy="648185"/>
          </a:xfrm>
          <a:prstGeom prst="rect">
            <a:avLst/>
          </a:prstGeom>
        </p:spPr>
        <p:style>
          <a:lnRef idx="1">
            <a:schemeClr val="accent3"/>
          </a:lnRef>
          <a:fillRef idx="2">
            <a:schemeClr val="accent3"/>
          </a:fillRef>
          <a:effectRef idx="1">
            <a:schemeClr val="accent3"/>
          </a:effectRef>
          <a:fontRef idx="minor">
            <a:schemeClr val="dk1"/>
          </a:fontRef>
        </p:style>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zh-CN" sz="3000" b="1" i="0" u="none" strike="noStrike" kern="1200" cap="none" spc="0" normalizeH="0" baseline="0" noProof="0" dirty="0" smtClean="0">
                <a:ln>
                  <a:noFill/>
                </a:ln>
                <a:solidFill>
                  <a:srgbClr val="FF0000"/>
                </a:solidFill>
                <a:effectLst/>
                <a:uLnTx/>
                <a:uFillTx/>
                <a:latin typeface="+mn-lt"/>
                <a:ea typeface="+mn-ea"/>
                <a:cs typeface="+mn-cs"/>
              </a:rPr>
              <a:t>说明方法</a:t>
            </a:r>
            <a:endParaRPr kumimoji="0" lang="zh-CN" altLang="en-US" sz="3000" b="1" i="0" u="none" strike="noStrike" kern="1200" cap="none" spc="0" normalizeH="0" baseline="0" noProof="0" dirty="0">
              <a:ln>
                <a:noFill/>
              </a:ln>
              <a:solidFill>
                <a:srgbClr val="FF0000"/>
              </a:solidFill>
              <a:effectLst/>
              <a:uLnTx/>
              <a:uFillTx/>
              <a:latin typeface="+mn-lt"/>
              <a:ea typeface="+mn-ea"/>
              <a:cs typeface="+mn-cs"/>
            </a:endParaRPr>
          </a:p>
        </p:txBody>
      </p:sp>
    </p:spTree>
  </p:cSld>
  <p:clrMapOvr>
    <a:masterClrMapping/>
  </p:clrMapOvr>
  <p:transition>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547135" y="249536"/>
            <a:ext cx="6173280" cy="3395066"/>
          </a:xfrm>
        </p:spPr>
        <p:txBody>
          <a:bodyPr>
            <a:noAutofit/>
          </a:bodyPr>
          <a:lstStyle/>
          <a:p>
            <a:pPr>
              <a:buNone/>
            </a:pPr>
            <a:r>
              <a:rPr lang="en-US" altLang="zh-CN" sz="1800" b="1" dirty="0" smtClean="0">
                <a:solidFill>
                  <a:srgbClr val="FF0000"/>
                </a:solidFill>
                <a:latin typeface="Times New Roman" panose="02020603050405020304" pitchFamily="18" charset="0"/>
                <a:cs typeface="Times New Roman" panose="02020603050405020304" pitchFamily="18" charset="0"/>
              </a:rPr>
              <a:t>1. </a:t>
            </a:r>
            <a:r>
              <a:rPr lang="zh-CN" altLang="zh-CN" sz="1800" b="1" dirty="0" smtClean="0">
                <a:solidFill>
                  <a:srgbClr val="FF0000"/>
                </a:solidFill>
                <a:latin typeface="Times New Roman" panose="02020603050405020304" pitchFamily="18" charset="0"/>
                <a:cs typeface="Times New Roman" panose="02020603050405020304" pitchFamily="18" charset="0"/>
              </a:rPr>
              <a:t>定义法（</a:t>
            </a:r>
            <a:r>
              <a:rPr lang="en-US" altLang="zh-CN" sz="1800" b="1" dirty="0" smtClean="0">
                <a:solidFill>
                  <a:srgbClr val="FF0000"/>
                </a:solidFill>
                <a:latin typeface="Times New Roman" panose="02020603050405020304" pitchFamily="18" charset="0"/>
                <a:cs typeface="Times New Roman" panose="02020603050405020304" pitchFamily="18" charset="0"/>
              </a:rPr>
              <a:t>definition</a:t>
            </a:r>
            <a:r>
              <a:rPr lang="zh-CN" altLang="zh-CN" sz="1800" b="1" dirty="0" smtClean="0">
                <a:solidFill>
                  <a:srgbClr val="FF0000"/>
                </a:solidFill>
                <a:latin typeface="Times New Roman" panose="02020603050405020304" pitchFamily="18" charset="0"/>
                <a:cs typeface="Times New Roman" panose="02020603050405020304" pitchFamily="18" charset="0"/>
              </a:rPr>
              <a:t>）</a:t>
            </a:r>
            <a:endParaRPr lang="zh-CN" altLang="zh-CN" sz="1800" b="1" dirty="0" smtClean="0">
              <a:solidFill>
                <a:srgbClr val="FF0000"/>
              </a:solidFill>
              <a:latin typeface="Times New Roman" panose="02020603050405020304" pitchFamily="18" charset="0"/>
              <a:cs typeface="Times New Roman" panose="02020603050405020304" pitchFamily="18" charset="0"/>
            </a:endParaRPr>
          </a:p>
          <a:p>
            <a:pPr>
              <a:buNone/>
            </a:pPr>
            <a:r>
              <a:rPr lang="en-US" altLang="zh-CN" sz="1800" dirty="0" smtClean="0">
                <a:latin typeface="Times New Roman" panose="02020603050405020304" pitchFamily="18" charset="0"/>
                <a:cs typeface="Times New Roman" panose="02020603050405020304" pitchFamily="18" charset="0"/>
              </a:rPr>
              <a:t>      </a:t>
            </a:r>
            <a:r>
              <a:rPr lang="zh-CN" altLang="zh-CN" sz="1800" dirty="0" smtClean="0">
                <a:latin typeface="Times New Roman" panose="02020603050405020304" pitchFamily="18" charset="0"/>
                <a:cs typeface="Times New Roman" panose="02020603050405020304" pitchFamily="18" charset="0"/>
              </a:rPr>
              <a:t>定义法是用下定义的方式去揭示事物本质特征或概念内涵。它能使读者迅速抓住本质属性和基本特点。此法的句型： 　</a:t>
            </a:r>
            <a:endParaRPr lang="en-US" altLang="zh-CN" sz="1800" dirty="0" smtClean="0">
              <a:latin typeface="Times New Roman" panose="02020603050405020304" pitchFamily="18" charset="0"/>
              <a:cs typeface="Times New Roman" panose="02020603050405020304" pitchFamily="18" charset="0"/>
            </a:endParaRPr>
          </a:p>
          <a:p>
            <a:pPr>
              <a:buNone/>
            </a:pPr>
            <a:r>
              <a:rPr lang="zh-CN" altLang="zh-CN" sz="1800" dirty="0" smtClean="0">
                <a:latin typeface="Times New Roman" panose="02020603050405020304" pitchFamily="18" charset="0"/>
                <a:cs typeface="Times New Roman" panose="02020603050405020304" pitchFamily="18" charset="0"/>
              </a:rPr>
              <a:t>　① …</a:t>
            </a:r>
            <a:r>
              <a:rPr lang="en-US" altLang="zh-CN" sz="1800" dirty="0" smtClean="0">
                <a:latin typeface="Times New Roman" panose="02020603050405020304" pitchFamily="18" charset="0"/>
                <a:cs typeface="Times New Roman" panose="02020603050405020304" pitchFamily="18" charset="0"/>
              </a:rPr>
              <a:t> is a/the </a:t>
            </a:r>
            <a:r>
              <a:rPr lang="zh-CN" altLang="zh-CN" sz="1800" dirty="0" smtClean="0">
                <a:latin typeface="Times New Roman" panose="02020603050405020304" pitchFamily="18" charset="0"/>
                <a:cs typeface="Times New Roman" panose="02020603050405020304" pitchFamily="18" charset="0"/>
              </a:rPr>
              <a:t>…</a:t>
            </a:r>
            <a:r>
              <a:rPr lang="en-US" altLang="zh-CN" sz="1800" dirty="0" smtClean="0">
                <a:latin typeface="Times New Roman" panose="02020603050405020304" pitchFamily="18" charset="0"/>
                <a:cs typeface="Times New Roman" panose="02020603050405020304" pitchFamily="18" charset="0"/>
              </a:rPr>
              <a:t> of </a:t>
            </a:r>
            <a:r>
              <a:rPr lang="zh-CN" altLang="zh-CN" sz="1800" dirty="0" smtClean="0">
                <a:latin typeface="Times New Roman" panose="02020603050405020304" pitchFamily="18" charset="0"/>
                <a:cs typeface="Times New Roman" panose="02020603050405020304" pitchFamily="18" charset="0"/>
              </a:rPr>
              <a:t>…</a:t>
            </a:r>
            <a:r>
              <a:rPr lang="en-US" altLang="zh-CN" sz="1800" dirty="0" smtClean="0">
                <a:latin typeface="Times New Roman" panose="02020603050405020304" pitchFamily="18" charset="0"/>
                <a:cs typeface="Times New Roman" panose="02020603050405020304" pitchFamily="18" charset="0"/>
              </a:rPr>
              <a:t> which/that </a:t>
            </a:r>
            <a:r>
              <a:rPr lang="zh-CN" altLang="zh-CN" sz="1800" dirty="0" smtClean="0">
                <a:latin typeface="Times New Roman" panose="02020603050405020304" pitchFamily="18" charset="0"/>
                <a:cs typeface="Times New Roman" panose="02020603050405020304" pitchFamily="18" charset="0"/>
              </a:rPr>
              <a:t>…</a:t>
            </a:r>
            <a:endParaRPr lang="en-US" altLang="zh-CN" sz="1800" dirty="0" smtClean="0">
              <a:latin typeface="Times New Roman" panose="02020603050405020304" pitchFamily="18" charset="0"/>
              <a:cs typeface="Times New Roman" panose="02020603050405020304" pitchFamily="18" charset="0"/>
            </a:endParaRPr>
          </a:p>
          <a:p>
            <a:pPr>
              <a:buNone/>
            </a:pPr>
            <a:r>
              <a:rPr lang="en-US" altLang="zh-CN" sz="1800" dirty="0" smtClean="0">
                <a:latin typeface="Times New Roman" panose="02020603050405020304" pitchFamily="18" charset="0"/>
                <a:cs typeface="Times New Roman" panose="02020603050405020304" pitchFamily="18" charset="0"/>
              </a:rPr>
              <a:t>     </a:t>
            </a:r>
            <a:r>
              <a:rPr lang="zh-CN" altLang="zh-CN" sz="1800" dirty="0" smtClean="0">
                <a:latin typeface="Times New Roman" panose="02020603050405020304" pitchFamily="18" charset="0"/>
                <a:cs typeface="Times New Roman" panose="02020603050405020304" pitchFamily="18" charset="0"/>
              </a:rPr>
              <a:t>② …</a:t>
            </a:r>
            <a:r>
              <a:rPr lang="en-US" altLang="zh-CN" sz="1800" dirty="0" smtClean="0">
                <a:latin typeface="Times New Roman" panose="02020603050405020304" pitchFamily="18" charset="0"/>
                <a:cs typeface="Times New Roman" panose="02020603050405020304" pitchFamily="18" charset="0"/>
              </a:rPr>
              <a:t> relate to/involve/refer to </a:t>
            </a:r>
            <a:r>
              <a:rPr lang="zh-CN" altLang="zh-CN" sz="1800" dirty="0" smtClean="0">
                <a:latin typeface="Times New Roman" panose="02020603050405020304" pitchFamily="18" charset="0"/>
                <a:cs typeface="Times New Roman" panose="02020603050405020304" pitchFamily="18" charset="0"/>
              </a:rPr>
              <a:t>…</a:t>
            </a:r>
            <a:endParaRPr lang="zh-CN" altLang="zh-CN" sz="1800" dirty="0" smtClean="0">
              <a:latin typeface="Times New Roman" panose="02020603050405020304" pitchFamily="18" charset="0"/>
              <a:cs typeface="Times New Roman" panose="02020603050405020304" pitchFamily="18" charset="0"/>
            </a:endParaRPr>
          </a:p>
          <a:p>
            <a:pPr>
              <a:buNone/>
            </a:pPr>
            <a:r>
              <a:rPr lang="zh-CN" altLang="zh-CN" sz="1800" dirty="0" smtClean="0">
                <a:latin typeface="Times New Roman" panose="02020603050405020304" pitchFamily="18" charset="0"/>
                <a:cs typeface="Times New Roman" panose="02020603050405020304" pitchFamily="18" charset="0"/>
              </a:rPr>
              <a:t>【例】</a:t>
            </a:r>
            <a:endParaRPr lang="zh-CN" altLang="zh-CN" sz="1800" dirty="0" smtClean="0">
              <a:latin typeface="Times New Roman" panose="02020603050405020304" pitchFamily="18" charset="0"/>
              <a:cs typeface="Times New Roman" panose="02020603050405020304" pitchFamily="18" charset="0"/>
            </a:endParaRPr>
          </a:p>
          <a:p>
            <a:pPr>
              <a:buNone/>
            </a:pPr>
            <a:r>
              <a:rPr lang="zh-CN" altLang="zh-CN" sz="1800" dirty="0" smtClean="0">
                <a:latin typeface="Times New Roman" panose="02020603050405020304" pitchFamily="18" charset="0"/>
                <a:cs typeface="Times New Roman" panose="02020603050405020304" pitchFamily="18" charset="0"/>
              </a:rPr>
              <a:t>（</a:t>
            </a:r>
            <a:r>
              <a:rPr lang="en-US" altLang="zh-CN" sz="1800" dirty="0" smtClean="0">
                <a:latin typeface="Times New Roman" panose="02020603050405020304" pitchFamily="18" charset="0"/>
                <a:cs typeface="Times New Roman" panose="02020603050405020304" pitchFamily="18" charset="0"/>
              </a:rPr>
              <a:t>1</a:t>
            </a:r>
            <a:r>
              <a:rPr lang="zh-CN" altLang="zh-CN" sz="1800" dirty="0" smtClean="0">
                <a:latin typeface="Times New Roman" panose="02020603050405020304" pitchFamily="18" charset="0"/>
                <a:cs typeface="Times New Roman" panose="02020603050405020304" pitchFamily="18" charset="0"/>
              </a:rPr>
              <a:t>）</a:t>
            </a:r>
            <a:r>
              <a:rPr lang="en-US" altLang="zh-CN" sz="1800" dirty="0" smtClean="0">
                <a:latin typeface="Times New Roman" panose="02020603050405020304" pitchFamily="18" charset="0"/>
                <a:cs typeface="Times New Roman" panose="02020603050405020304" pitchFamily="18" charset="0"/>
              </a:rPr>
              <a:t>Language is a system of arbitrary vocal symbols which is used for human communication. </a:t>
            </a:r>
            <a:r>
              <a:rPr lang="zh-CN" altLang="zh-CN" sz="1800" dirty="0" smtClean="0">
                <a:latin typeface="Times New Roman" panose="02020603050405020304" pitchFamily="18" charset="0"/>
                <a:cs typeface="Times New Roman" panose="02020603050405020304" pitchFamily="18" charset="0"/>
              </a:rPr>
              <a:t>语言是人类用来交际的任意性的语音符号体系。</a:t>
            </a:r>
            <a:endParaRPr lang="zh-CN" altLang="zh-CN" sz="1800" dirty="0" smtClean="0">
              <a:latin typeface="Times New Roman" panose="02020603050405020304" pitchFamily="18" charset="0"/>
              <a:cs typeface="Times New Roman" panose="02020603050405020304" pitchFamily="18" charset="0"/>
            </a:endParaRPr>
          </a:p>
          <a:p>
            <a:pPr>
              <a:buNone/>
            </a:pPr>
            <a:r>
              <a:rPr lang="zh-CN" altLang="zh-CN" sz="1800" dirty="0" smtClean="0">
                <a:latin typeface="Times New Roman" panose="02020603050405020304" pitchFamily="18" charset="0"/>
                <a:cs typeface="Times New Roman" panose="02020603050405020304" pitchFamily="18" charset="0"/>
              </a:rPr>
              <a:t>（</a:t>
            </a:r>
            <a:r>
              <a:rPr lang="en-US" altLang="zh-CN" sz="1800" dirty="0" smtClean="0">
                <a:latin typeface="Times New Roman" panose="02020603050405020304" pitchFamily="18" charset="0"/>
                <a:cs typeface="Times New Roman" panose="02020603050405020304" pitchFamily="18" charset="0"/>
              </a:rPr>
              <a:t>2</a:t>
            </a:r>
            <a:r>
              <a:rPr lang="zh-CN" altLang="zh-CN" sz="1800" dirty="0" smtClean="0">
                <a:latin typeface="Times New Roman" panose="02020603050405020304" pitchFamily="18" charset="0"/>
                <a:cs typeface="Times New Roman" panose="02020603050405020304" pitchFamily="18" charset="0"/>
              </a:rPr>
              <a:t>）</a:t>
            </a:r>
            <a:r>
              <a:rPr lang="en-US" altLang="zh-CN" sz="1800" dirty="0" smtClean="0">
                <a:latin typeface="Times New Roman" panose="02020603050405020304" pitchFamily="18" charset="0"/>
                <a:cs typeface="Times New Roman" panose="02020603050405020304" pitchFamily="18" charset="0"/>
              </a:rPr>
              <a:t>Intermediate goals relate to outcomes during the next few years.</a:t>
            </a:r>
            <a:endParaRPr lang="zh-CN" altLang="zh-CN" sz="1800" dirty="0" smtClean="0">
              <a:latin typeface="Times New Roman" panose="02020603050405020304" pitchFamily="18" charset="0"/>
              <a:cs typeface="Times New Roman" panose="02020603050405020304" pitchFamily="18" charset="0"/>
            </a:endParaRPr>
          </a:p>
          <a:p>
            <a:pPr>
              <a:buNone/>
            </a:pPr>
            <a:r>
              <a:rPr lang="zh-CN" altLang="zh-CN" sz="1800" dirty="0" smtClean="0">
                <a:latin typeface="Times New Roman" panose="02020603050405020304" pitchFamily="18" charset="0"/>
                <a:cs typeface="Times New Roman" panose="02020603050405020304" pitchFamily="18" charset="0"/>
              </a:rPr>
              <a:t>（</a:t>
            </a:r>
            <a:r>
              <a:rPr lang="en-US" altLang="zh-CN" sz="1800" dirty="0" smtClean="0">
                <a:latin typeface="Times New Roman" panose="02020603050405020304" pitchFamily="18" charset="0"/>
                <a:cs typeface="Times New Roman" panose="02020603050405020304" pitchFamily="18" charset="0"/>
              </a:rPr>
              <a:t>3</a:t>
            </a:r>
            <a:r>
              <a:rPr lang="zh-CN" altLang="zh-CN" sz="1800" dirty="0" smtClean="0">
                <a:latin typeface="Times New Roman" panose="02020603050405020304" pitchFamily="18" charset="0"/>
                <a:cs typeface="Times New Roman" panose="02020603050405020304" pitchFamily="18" charset="0"/>
              </a:rPr>
              <a:t>）</a:t>
            </a:r>
            <a:r>
              <a:rPr lang="en-US" altLang="zh-CN" sz="1800" dirty="0" smtClean="0">
                <a:latin typeface="Times New Roman" panose="02020603050405020304" pitchFamily="18" charset="0"/>
                <a:cs typeface="Times New Roman" panose="02020603050405020304" pitchFamily="18" charset="0"/>
              </a:rPr>
              <a:t>Short-term goals involve outcomes expected during the next 12 months.</a:t>
            </a:r>
            <a:endParaRPr lang="zh-CN" altLang="zh-CN" sz="1800" dirty="0" smtClean="0">
              <a:latin typeface="Times New Roman" panose="02020603050405020304" pitchFamily="18" charset="0"/>
              <a:cs typeface="Times New Roman" panose="02020603050405020304" pitchFamily="18" charset="0"/>
            </a:endParaRPr>
          </a:p>
          <a:p>
            <a:endParaRPr lang="zh-CN" altLang="en-US" sz="1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 calcmode="lin" valueType="num">
                                      <p:cBhvr additive="base">
                                        <p:cTn id="1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485360" y="249536"/>
            <a:ext cx="6173280" cy="4345890"/>
          </a:xfrm>
        </p:spPr>
        <p:txBody>
          <a:bodyPr>
            <a:normAutofit/>
          </a:bodyPr>
          <a:lstStyle/>
          <a:p>
            <a:endParaRPr lang="en-US" altLang="zh-CN" dirty="0" smtClean="0"/>
          </a:p>
          <a:p>
            <a:pPr>
              <a:buNone/>
            </a:pPr>
            <a:r>
              <a:rPr lang="en-US" altLang="zh-CN" sz="1800" b="1" dirty="0" smtClean="0">
                <a:solidFill>
                  <a:srgbClr val="FF0000"/>
                </a:solidFill>
                <a:latin typeface="Times New Roman" panose="02020603050405020304" pitchFamily="18" charset="0"/>
                <a:cs typeface="Times New Roman" panose="02020603050405020304" pitchFamily="18" charset="0"/>
              </a:rPr>
              <a:t>2. </a:t>
            </a:r>
            <a:r>
              <a:rPr lang="zh-CN" altLang="zh-CN" sz="1800" b="1" dirty="0" smtClean="0">
                <a:solidFill>
                  <a:srgbClr val="FF0000"/>
                </a:solidFill>
                <a:latin typeface="Times New Roman" panose="02020603050405020304" pitchFamily="18" charset="0"/>
                <a:cs typeface="Times New Roman" panose="02020603050405020304" pitchFamily="18" charset="0"/>
              </a:rPr>
              <a:t>举例法（</a:t>
            </a:r>
            <a:r>
              <a:rPr lang="en-US" altLang="zh-CN" sz="1800" b="1" dirty="0" smtClean="0">
                <a:solidFill>
                  <a:srgbClr val="FF0000"/>
                </a:solidFill>
                <a:latin typeface="Times New Roman" panose="02020603050405020304" pitchFamily="18" charset="0"/>
                <a:cs typeface="Times New Roman" panose="02020603050405020304" pitchFamily="18" charset="0"/>
              </a:rPr>
              <a:t>illustration</a:t>
            </a:r>
            <a:r>
              <a:rPr lang="zh-CN" altLang="zh-CN" sz="1800" b="1" dirty="0" smtClean="0">
                <a:solidFill>
                  <a:srgbClr val="FF0000"/>
                </a:solidFill>
                <a:latin typeface="Times New Roman" panose="02020603050405020304" pitchFamily="18" charset="0"/>
                <a:cs typeface="Times New Roman" panose="02020603050405020304" pitchFamily="18" charset="0"/>
              </a:rPr>
              <a:t>） </a:t>
            </a:r>
            <a:r>
              <a:rPr lang="zh-CN" altLang="zh-CN" sz="1800" dirty="0" smtClean="0">
                <a:solidFill>
                  <a:srgbClr val="FF0000"/>
                </a:solidFill>
                <a:latin typeface="Times New Roman" panose="02020603050405020304" pitchFamily="18" charset="0"/>
                <a:cs typeface="Times New Roman" panose="02020603050405020304" pitchFamily="18" charset="0"/>
              </a:rPr>
              <a:t>　　</a:t>
            </a:r>
            <a:endParaRPr lang="en-US" altLang="zh-CN" sz="1800" dirty="0" smtClean="0">
              <a:solidFill>
                <a:srgbClr val="FF0000"/>
              </a:solidFill>
              <a:latin typeface="Times New Roman" panose="02020603050405020304" pitchFamily="18" charset="0"/>
              <a:cs typeface="Times New Roman" panose="02020603050405020304" pitchFamily="18" charset="0"/>
            </a:endParaRPr>
          </a:p>
          <a:p>
            <a:pPr>
              <a:buNone/>
            </a:pPr>
            <a:r>
              <a:rPr lang="en-US" altLang="zh-CN" sz="1800" dirty="0" smtClean="0">
                <a:latin typeface="Times New Roman" panose="02020603050405020304" pitchFamily="18" charset="0"/>
                <a:cs typeface="Times New Roman" panose="02020603050405020304" pitchFamily="18" charset="0"/>
              </a:rPr>
              <a:t>      </a:t>
            </a:r>
            <a:r>
              <a:rPr lang="zh-CN" altLang="zh-CN" sz="1800" dirty="0" smtClean="0">
                <a:latin typeface="Times New Roman" panose="02020603050405020304" pitchFamily="18" charset="0"/>
                <a:cs typeface="Times New Roman" panose="02020603050405020304" pitchFamily="18" charset="0"/>
              </a:rPr>
              <a:t>举例法就是举出实际事例来说明事物的方法，是最常见，往往也是最有效的阐释模式</a:t>
            </a:r>
            <a:r>
              <a:rPr lang="zh-CN" altLang="en-US" sz="1800" dirty="0" smtClean="0">
                <a:latin typeface="Times New Roman" panose="02020603050405020304" pitchFamily="18" charset="0"/>
                <a:cs typeface="Times New Roman" panose="02020603050405020304" pitchFamily="18" charset="0"/>
              </a:rPr>
              <a:t>。</a:t>
            </a:r>
            <a:r>
              <a:rPr lang="zh-CN" altLang="zh-CN" sz="1800" dirty="0" smtClean="0"/>
              <a:t>常用</a:t>
            </a:r>
            <a:r>
              <a:rPr lang="en-US" altLang="zh-CN" sz="1800" dirty="0" smtClean="0"/>
              <a:t>for example</a:t>
            </a:r>
            <a:r>
              <a:rPr lang="zh-CN" altLang="zh-CN" sz="1800" dirty="0" smtClean="0"/>
              <a:t>，</a:t>
            </a:r>
            <a:r>
              <a:rPr lang="en-US" altLang="zh-CN" sz="1800" dirty="0" smtClean="0"/>
              <a:t> for instance</a:t>
            </a:r>
            <a:r>
              <a:rPr lang="zh-CN" altLang="zh-CN" sz="1800" dirty="0" smtClean="0"/>
              <a:t>，</a:t>
            </a:r>
            <a:r>
              <a:rPr lang="en-US" altLang="zh-CN" sz="1800" dirty="0" smtClean="0"/>
              <a:t> still another example is…</a:t>
            </a:r>
            <a:r>
              <a:rPr lang="zh-CN" altLang="zh-CN" sz="1800" dirty="0" smtClean="0"/>
              <a:t>等词语引出</a:t>
            </a:r>
            <a:r>
              <a:rPr lang="zh-CN" altLang="en-US" sz="1800" dirty="0" smtClean="0"/>
              <a:t>。</a:t>
            </a:r>
            <a:endParaRPr lang="zh-CN" altLang="zh-CN" sz="1800" dirty="0" smtClean="0"/>
          </a:p>
          <a:p>
            <a:pPr>
              <a:buNone/>
            </a:pPr>
            <a:endParaRPr lang="zh-CN" altLang="zh-CN" sz="1800" dirty="0" smtClean="0">
              <a:latin typeface="Times New Roman" panose="02020603050405020304" pitchFamily="18" charset="0"/>
              <a:cs typeface="Times New Roman" panose="02020603050405020304" pitchFamily="18" charset="0"/>
            </a:endParaRPr>
          </a:p>
          <a:p>
            <a:pPr>
              <a:buNone/>
            </a:pPr>
            <a:r>
              <a:rPr lang="en-US" altLang="zh-CN" sz="1800" b="1" dirty="0" smtClean="0">
                <a:solidFill>
                  <a:srgbClr val="FF0000"/>
                </a:solidFill>
              </a:rPr>
              <a:t>3. </a:t>
            </a:r>
            <a:r>
              <a:rPr lang="zh-CN" altLang="zh-CN" sz="1800" b="1" dirty="0" smtClean="0">
                <a:solidFill>
                  <a:srgbClr val="FF0000"/>
                </a:solidFill>
              </a:rPr>
              <a:t>分类法（</a:t>
            </a:r>
            <a:r>
              <a:rPr lang="en-US" altLang="zh-CN" sz="1800" b="1" dirty="0" smtClean="0">
                <a:solidFill>
                  <a:srgbClr val="FF0000"/>
                </a:solidFill>
              </a:rPr>
              <a:t>classification</a:t>
            </a:r>
            <a:r>
              <a:rPr lang="zh-CN" altLang="zh-CN" sz="1800" b="1" dirty="0" smtClean="0">
                <a:solidFill>
                  <a:srgbClr val="FF0000"/>
                </a:solidFill>
              </a:rPr>
              <a:t>）</a:t>
            </a:r>
            <a:endParaRPr lang="zh-CN" altLang="zh-CN" sz="1800" b="1" dirty="0" smtClean="0">
              <a:solidFill>
                <a:srgbClr val="FF0000"/>
              </a:solidFill>
            </a:endParaRPr>
          </a:p>
          <a:p>
            <a:pPr>
              <a:buNone/>
            </a:pPr>
            <a:r>
              <a:rPr lang="en-US" altLang="zh-CN" sz="1800" dirty="0" smtClean="0"/>
              <a:t>      </a:t>
            </a:r>
            <a:r>
              <a:rPr lang="zh-CN" altLang="zh-CN" sz="1800" dirty="0" smtClean="0"/>
              <a:t>分类法就是把说明的对象，按一定的标准划分成不同类别分别加以说明的方法。</a:t>
            </a:r>
            <a:endParaRPr lang="en-US" altLang="zh-CN" sz="1800" dirty="0" smtClean="0"/>
          </a:p>
          <a:p>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85089" y="411582"/>
            <a:ext cx="6103746" cy="3900170"/>
          </a:xfrm>
          <a:prstGeom prst="rect">
            <a:avLst/>
          </a:prstGeom>
          <a:noFill/>
        </p:spPr>
        <p:txBody>
          <a:bodyPr wrap="square" rtlCol="0">
            <a:spAutoFit/>
          </a:bodyPr>
          <a:lstStyle/>
          <a:p>
            <a:pPr>
              <a:buNone/>
            </a:pPr>
            <a:r>
              <a:rPr lang="en-US" altLang="zh-CN" b="1" dirty="0" smtClean="0">
                <a:solidFill>
                  <a:srgbClr val="FF0000"/>
                </a:solidFill>
                <a:latin typeface="Times New Roman" panose="02020603050405020304" pitchFamily="18" charset="0"/>
                <a:cs typeface="Times New Roman" panose="02020603050405020304" pitchFamily="18" charset="0"/>
              </a:rPr>
              <a:t>4. </a:t>
            </a:r>
            <a:r>
              <a:rPr lang="zh-CN" altLang="zh-CN" b="1" dirty="0" smtClean="0">
                <a:solidFill>
                  <a:srgbClr val="FF0000"/>
                </a:solidFill>
                <a:latin typeface="Times New Roman" panose="02020603050405020304" pitchFamily="18" charset="0"/>
                <a:cs typeface="Times New Roman" panose="02020603050405020304" pitchFamily="18" charset="0"/>
              </a:rPr>
              <a:t>比较法（</a:t>
            </a:r>
            <a:r>
              <a:rPr lang="en-US" altLang="zh-CN" b="1" dirty="0" smtClean="0">
                <a:solidFill>
                  <a:srgbClr val="FF0000"/>
                </a:solidFill>
                <a:latin typeface="Times New Roman" panose="02020603050405020304" pitchFamily="18" charset="0"/>
                <a:cs typeface="Times New Roman" panose="02020603050405020304" pitchFamily="18" charset="0"/>
              </a:rPr>
              <a:t>comparison</a:t>
            </a:r>
            <a:r>
              <a:rPr lang="zh-CN" altLang="zh-CN" b="1" dirty="0" smtClean="0">
                <a:solidFill>
                  <a:srgbClr val="FF0000"/>
                </a:solidFill>
                <a:latin typeface="Times New Roman" panose="02020603050405020304" pitchFamily="18" charset="0"/>
                <a:cs typeface="Times New Roman" panose="02020603050405020304" pitchFamily="18" charset="0"/>
              </a:rPr>
              <a:t>）</a:t>
            </a:r>
            <a:endParaRPr lang="zh-CN" altLang="zh-CN" b="1" dirty="0" smtClean="0">
              <a:solidFill>
                <a:srgbClr val="FF0000"/>
              </a:solidFill>
              <a:latin typeface="Times New Roman" panose="02020603050405020304" pitchFamily="18" charset="0"/>
              <a:cs typeface="Times New Roman" panose="02020603050405020304" pitchFamily="18" charset="0"/>
            </a:endParaRPr>
          </a:p>
          <a:p>
            <a:pPr>
              <a:buNone/>
            </a:pPr>
            <a:r>
              <a:rPr lang="zh-CN" altLang="zh-CN" dirty="0" smtClean="0">
                <a:latin typeface="Times New Roman" panose="02020603050405020304" pitchFamily="18" charset="0"/>
                <a:cs typeface="Times New Roman" panose="02020603050405020304" pitchFamily="18" charset="0"/>
              </a:rPr>
              <a:t>比较法是用一个事物和与其有联系的其他事物加以对比的说明方法。</a:t>
            </a:r>
            <a:endParaRPr lang="en-US" altLang="zh-CN" dirty="0" smtClean="0">
              <a:latin typeface="Times New Roman" panose="02020603050405020304" pitchFamily="18" charset="0"/>
              <a:cs typeface="Times New Roman" panose="02020603050405020304" pitchFamily="18" charset="0"/>
            </a:endParaRPr>
          </a:p>
          <a:p>
            <a:pPr>
              <a:buNone/>
            </a:pPr>
            <a:r>
              <a:rPr lang="zh-CN" altLang="zh-CN" dirty="0" smtClean="0">
                <a:latin typeface="Times New Roman" panose="02020603050405020304" pitchFamily="18" charset="0"/>
                <a:cs typeface="Times New Roman" panose="02020603050405020304" pitchFamily="18" charset="0"/>
              </a:rPr>
              <a:t>比较法又可细分为比较</a:t>
            </a:r>
            <a:r>
              <a:rPr lang="zh-CN" altLang="zh-CN" dirty="0" smtClean="0">
                <a:solidFill>
                  <a:srgbClr val="FF0000"/>
                </a:solidFill>
                <a:latin typeface="Times New Roman" panose="02020603050405020304" pitchFamily="18" charset="0"/>
                <a:cs typeface="Times New Roman" panose="02020603050405020304" pitchFamily="18" charset="0"/>
              </a:rPr>
              <a:t>相同点（</a:t>
            </a:r>
            <a:r>
              <a:rPr lang="en-US" altLang="zh-CN" dirty="0" smtClean="0">
                <a:solidFill>
                  <a:srgbClr val="FF0000"/>
                </a:solidFill>
                <a:latin typeface="Times New Roman" panose="02020603050405020304" pitchFamily="18" charset="0"/>
                <a:cs typeface="Times New Roman" panose="02020603050405020304" pitchFamily="18" charset="0"/>
              </a:rPr>
              <a:t>comparison</a:t>
            </a:r>
            <a:r>
              <a:rPr lang="zh-CN" altLang="zh-CN" dirty="0" smtClean="0">
                <a:solidFill>
                  <a:srgbClr val="FF0000"/>
                </a:solidFill>
                <a:latin typeface="Times New Roman" panose="02020603050405020304" pitchFamily="18" charset="0"/>
                <a:cs typeface="Times New Roman" panose="02020603050405020304" pitchFamily="18" charset="0"/>
              </a:rPr>
              <a:t>）</a:t>
            </a:r>
            <a:r>
              <a:rPr lang="zh-CN" altLang="zh-CN" dirty="0" smtClean="0">
                <a:latin typeface="Times New Roman" panose="02020603050405020304" pitchFamily="18" charset="0"/>
                <a:cs typeface="Times New Roman" panose="02020603050405020304" pitchFamily="18" charset="0"/>
              </a:rPr>
              <a:t>和比较</a:t>
            </a:r>
            <a:r>
              <a:rPr lang="zh-CN" altLang="zh-CN" dirty="0" smtClean="0">
                <a:solidFill>
                  <a:srgbClr val="FF0000"/>
                </a:solidFill>
                <a:latin typeface="Times New Roman" panose="02020603050405020304" pitchFamily="18" charset="0"/>
                <a:cs typeface="Times New Roman" panose="02020603050405020304" pitchFamily="18" charset="0"/>
              </a:rPr>
              <a:t>不同点（</a:t>
            </a:r>
            <a:r>
              <a:rPr lang="en-US" altLang="zh-CN" dirty="0" smtClean="0">
                <a:solidFill>
                  <a:srgbClr val="FF0000"/>
                </a:solidFill>
                <a:latin typeface="Times New Roman" panose="02020603050405020304" pitchFamily="18" charset="0"/>
                <a:cs typeface="Times New Roman" panose="02020603050405020304" pitchFamily="18" charset="0"/>
              </a:rPr>
              <a:t>contrast</a:t>
            </a:r>
            <a:r>
              <a:rPr lang="zh-CN" altLang="zh-CN" dirty="0" smtClean="0">
                <a:solidFill>
                  <a:srgbClr val="FF0000"/>
                </a:solidFill>
                <a:latin typeface="Times New Roman" panose="02020603050405020304" pitchFamily="18" charset="0"/>
                <a:cs typeface="Times New Roman" panose="02020603050405020304" pitchFamily="18" charset="0"/>
              </a:rPr>
              <a:t>）</a:t>
            </a:r>
            <a:r>
              <a:rPr lang="zh-CN" altLang="zh-CN" dirty="0" smtClean="0">
                <a:latin typeface="Times New Roman" panose="02020603050405020304" pitchFamily="18" charset="0"/>
                <a:cs typeface="Times New Roman" panose="02020603050405020304" pitchFamily="18" charset="0"/>
              </a:rPr>
              <a:t>两种方法</a:t>
            </a:r>
            <a:r>
              <a:rPr lang="zh-CN" altLang="en-US" dirty="0" smtClean="0">
                <a:latin typeface="Times New Roman" panose="02020603050405020304" pitchFamily="18" charset="0"/>
                <a:cs typeface="Times New Roman" panose="02020603050405020304" pitchFamily="18" charset="0"/>
              </a:rPr>
              <a:t>。</a:t>
            </a:r>
            <a:endParaRPr lang="zh-CN" altLang="zh-CN" dirty="0" smtClean="0">
              <a:latin typeface="Times New Roman" panose="02020603050405020304" pitchFamily="18" charset="0"/>
              <a:cs typeface="Times New Roman" panose="02020603050405020304" pitchFamily="18" charset="0"/>
            </a:endParaRPr>
          </a:p>
          <a:p>
            <a:r>
              <a:rPr lang="zh-CN" altLang="zh-CN" dirty="0" smtClean="0">
                <a:latin typeface="Times New Roman" panose="02020603050405020304" pitchFamily="18" charset="0"/>
                <a:cs typeface="Times New Roman" panose="02020603050405020304" pitchFamily="18" charset="0"/>
              </a:rPr>
              <a:t>在比较相同点的时候，常用到</a:t>
            </a:r>
            <a:r>
              <a:rPr lang="en-US" altLang="zh-CN" dirty="0" smtClean="0">
                <a:solidFill>
                  <a:srgbClr val="FF0000"/>
                </a:solidFill>
                <a:latin typeface="Times New Roman" panose="02020603050405020304" pitchFamily="18" charset="0"/>
                <a:cs typeface="Times New Roman" panose="02020603050405020304" pitchFamily="18" charset="0"/>
              </a:rPr>
              <a:t>similarly</a:t>
            </a:r>
            <a:r>
              <a:rPr lang="zh-CN" altLang="zh-CN" dirty="0" smtClean="0">
                <a:solidFill>
                  <a:srgbClr val="FF0000"/>
                </a:solidFill>
                <a:latin typeface="Times New Roman" panose="02020603050405020304" pitchFamily="18" charset="0"/>
                <a:cs typeface="Times New Roman" panose="02020603050405020304" pitchFamily="18" charset="0"/>
              </a:rPr>
              <a:t>，</a:t>
            </a:r>
            <a:r>
              <a:rPr lang="en-US" altLang="zh-CN" dirty="0" smtClean="0">
                <a:solidFill>
                  <a:srgbClr val="FF0000"/>
                </a:solidFill>
                <a:latin typeface="Times New Roman" panose="02020603050405020304" pitchFamily="18" charset="0"/>
                <a:cs typeface="Times New Roman" panose="02020603050405020304" pitchFamily="18" charset="0"/>
              </a:rPr>
              <a:t>also</a:t>
            </a:r>
            <a:r>
              <a:rPr lang="zh-CN" altLang="zh-CN" dirty="0" smtClean="0">
                <a:solidFill>
                  <a:srgbClr val="FF0000"/>
                </a:solidFill>
                <a:latin typeface="Times New Roman" panose="02020603050405020304" pitchFamily="18" charset="0"/>
                <a:cs typeface="Times New Roman" panose="02020603050405020304" pitchFamily="18" charset="0"/>
              </a:rPr>
              <a:t>，</a:t>
            </a:r>
            <a:r>
              <a:rPr lang="en-US" altLang="zh-CN" dirty="0" smtClean="0">
                <a:solidFill>
                  <a:srgbClr val="FF0000"/>
                </a:solidFill>
                <a:latin typeface="Times New Roman" panose="02020603050405020304" pitchFamily="18" charset="0"/>
                <a:cs typeface="Times New Roman" panose="02020603050405020304" pitchFamily="18" charset="0"/>
              </a:rPr>
              <a:t>too</a:t>
            </a:r>
            <a:r>
              <a:rPr lang="zh-CN" altLang="zh-CN" dirty="0" smtClean="0">
                <a:solidFill>
                  <a:srgbClr val="FF0000"/>
                </a:solidFill>
                <a:latin typeface="Times New Roman" panose="02020603050405020304" pitchFamily="18" charset="0"/>
                <a:cs typeface="Times New Roman" panose="02020603050405020304" pitchFamily="18" charset="0"/>
              </a:rPr>
              <a:t>，</a:t>
            </a:r>
            <a:r>
              <a:rPr lang="en-US" altLang="zh-CN" dirty="0" smtClean="0">
                <a:solidFill>
                  <a:srgbClr val="FF0000"/>
                </a:solidFill>
                <a:latin typeface="Times New Roman" panose="02020603050405020304" pitchFamily="18" charset="0"/>
                <a:cs typeface="Times New Roman" panose="02020603050405020304" pitchFamily="18" charset="0"/>
              </a:rPr>
              <a:t>in the same case</a:t>
            </a:r>
            <a:r>
              <a:rPr lang="zh-CN" altLang="zh-CN" dirty="0" smtClean="0">
                <a:solidFill>
                  <a:srgbClr val="FF0000"/>
                </a:solidFill>
                <a:latin typeface="Times New Roman" panose="02020603050405020304" pitchFamily="18" charset="0"/>
                <a:cs typeface="Times New Roman" panose="02020603050405020304" pitchFamily="18" charset="0"/>
              </a:rPr>
              <a:t>，</a:t>
            </a:r>
            <a:r>
              <a:rPr lang="en-US" altLang="zh-CN" dirty="0" smtClean="0">
                <a:solidFill>
                  <a:srgbClr val="FF0000"/>
                </a:solidFill>
                <a:latin typeface="Times New Roman" panose="02020603050405020304" pitchFamily="18" charset="0"/>
                <a:cs typeface="Times New Roman" panose="02020603050405020304" pitchFamily="18" charset="0"/>
              </a:rPr>
              <a:t>in spite of the difference</a:t>
            </a:r>
            <a:r>
              <a:rPr lang="zh-CN" altLang="zh-CN" dirty="0" smtClean="0">
                <a:latin typeface="Times New Roman" panose="02020603050405020304" pitchFamily="18" charset="0"/>
                <a:cs typeface="Times New Roman" panose="02020603050405020304" pitchFamily="18" charset="0"/>
              </a:rPr>
              <a:t>等这样的词语。</a:t>
            </a:r>
            <a:endParaRPr lang="zh-CN" altLang="zh-CN" dirty="0" smtClean="0">
              <a:latin typeface="Times New Roman" panose="02020603050405020304" pitchFamily="18" charset="0"/>
              <a:cs typeface="Times New Roman" panose="02020603050405020304" pitchFamily="18" charset="0"/>
            </a:endParaRPr>
          </a:p>
          <a:p>
            <a:r>
              <a:rPr lang="en-US" altLang="zh-CN" dirty="0" smtClean="0">
                <a:solidFill>
                  <a:srgbClr val="FF0000"/>
                </a:solidFill>
                <a:latin typeface="Times New Roman" panose="02020603050405020304" pitchFamily="18" charset="0"/>
                <a:cs typeface="Times New Roman" panose="02020603050405020304" pitchFamily="18" charset="0"/>
              </a:rPr>
              <a:t>However</a:t>
            </a:r>
            <a:r>
              <a:rPr lang="zh-CN" altLang="zh-CN" dirty="0" smtClean="0">
                <a:solidFill>
                  <a:srgbClr val="FF0000"/>
                </a:solidFill>
                <a:latin typeface="Times New Roman" panose="02020603050405020304" pitchFamily="18" charset="0"/>
                <a:cs typeface="Times New Roman" panose="02020603050405020304" pitchFamily="18" charset="0"/>
              </a:rPr>
              <a:t>，</a:t>
            </a:r>
            <a:r>
              <a:rPr lang="en-US" altLang="zh-CN" dirty="0" smtClean="0">
                <a:solidFill>
                  <a:srgbClr val="FF0000"/>
                </a:solidFill>
                <a:latin typeface="Times New Roman" panose="02020603050405020304" pitchFamily="18" charset="0"/>
                <a:cs typeface="Times New Roman" panose="02020603050405020304" pitchFamily="18" charset="0"/>
              </a:rPr>
              <a:t>on the other hand</a:t>
            </a:r>
            <a:r>
              <a:rPr lang="zh-CN" altLang="zh-CN" dirty="0" smtClean="0">
                <a:solidFill>
                  <a:srgbClr val="FF0000"/>
                </a:solidFill>
                <a:latin typeface="Times New Roman" panose="02020603050405020304" pitchFamily="18" charset="0"/>
                <a:cs typeface="Times New Roman" panose="02020603050405020304" pitchFamily="18" charset="0"/>
              </a:rPr>
              <a:t>，</a:t>
            </a:r>
            <a:r>
              <a:rPr lang="en-US" altLang="zh-CN" dirty="0" smtClean="0">
                <a:solidFill>
                  <a:srgbClr val="FF0000"/>
                </a:solidFill>
                <a:latin typeface="Times New Roman" panose="02020603050405020304" pitchFamily="18" charset="0"/>
                <a:cs typeface="Times New Roman" panose="02020603050405020304" pitchFamily="18" charset="0"/>
              </a:rPr>
              <a:t>in contrast</a:t>
            </a:r>
            <a:r>
              <a:rPr lang="zh-CN" altLang="zh-CN" dirty="0" smtClean="0">
                <a:solidFill>
                  <a:srgbClr val="FF0000"/>
                </a:solidFill>
                <a:latin typeface="Times New Roman" panose="02020603050405020304" pitchFamily="18" charset="0"/>
                <a:cs typeface="Times New Roman" panose="02020603050405020304" pitchFamily="18" charset="0"/>
              </a:rPr>
              <a:t>，</a:t>
            </a:r>
            <a:r>
              <a:rPr lang="en-US" altLang="zh-CN" dirty="0" smtClean="0">
                <a:solidFill>
                  <a:srgbClr val="FF0000"/>
                </a:solidFill>
                <a:latin typeface="Times New Roman" panose="02020603050405020304" pitchFamily="18" charset="0"/>
                <a:cs typeface="Times New Roman" panose="02020603050405020304" pitchFamily="18" charset="0"/>
              </a:rPr>
              <a:t>but</a:t>
            </a:r>
            <a:r>
              <a:rPr lang="zh-CN" altLang="zh-CN" dirty="0" smtClean="0">
                <a:solidFill>
                  <a:srgbClr val="FF0000"/>
                </a:solidFill>
                <a:latin typeface="Times New Roman" panose="02020603050405020304" pitchFamily="18" charset="0"/>
                <a:cs typeface="Times New Roman" panose="02020603050405020304" pitchFamily="18" charset="0"/>
              </a:rPr>
              <a:t>，</a:t>
            </a:r>
            <a:r>
              <a:rPr lang="en-US" altLang="zh-CN" dirty="0" smtClean="0">
                <a:solidFill>
                  <a:srgbClr val="FF0000"/>
                </a:solidFill>
                <a:latin typeface="Times New Roman" panose="02020603050405020304" pitchFamily="18" charset="0"/>
                <a:cs typeface="Times New Roman" panose="02020603050405020304" pitchFamily="18" charset="0"/>
              </a:rPr>
              <a:t>nevertheless</a:t>
            </a:r>
            <a:r>
              <a:rPr lang="zh-CN" altLang="zh-CN" dirty="0" smtClean="0">
                <a:latin typeface="Times New Roman" panose="02020603050405020304" pitchFamily="18" charset="0"/>
                <a:cs typeface="Times New Roman" panose="02020603050405020304" pitchFamily="18" charset="0"/>
              </a:rPr>
              <a:t>等表示转折的词语常用来引导对不同点的比较。</a:t>
            </a:r>
            <a:endParaRPr lang="zh-CN" altLang="zh-CN" dirty="0" smtClean="0">
              <a:latin typeface="Times New Roman" panose="02020603050405020304" pitchFamily="18" charset="0"/>
              <a:cs typeface="Times New Roman" panose="02020603050405020304" pitchFamily="18" charset="0"/>
            </a:endParaRPr>
          </a:p>
          <a:p>
            <a:r>
              <a:rPr lang="en-US" altLang="zh-CN" dirty="0" smtClean="0">
                <a:latin typeface="Times New Roman" panose="02020603050405020304" pitchFamily="18" charset="0"/>
                <a:cs typeface="Times New Roman" panose="02020603050405020304" pitchFamily="18" charset="0"/>
              </a:rPr>
              <a:t> </a:t>
            </a:r>
            <a:endParaRPr lang="zh-CN" altLang="zh-CN" dirty="0" smtClean="0">
              <a:latin typeface="Times New Roman" panose="02020603050405020304" pitchFamily="18" charset="0"/>
              <a:cs typeface="Times New Roman" panose="02020603050405020304" pitchFamily="18" charset="0"/>
            </a:endParaRPr>
          </a:p>
          <a:p>
            <a:pPr>
              <a:buNone/>
            </a:pPr>
            <a:r>
              <a:rPr lang="en-US" altLang="zh-CN" b="1" dirty="0" smtClean="0">
                <a:solidFill>
                  <a:srgbClr val="FF0000"/>
                </a:solidFill>
                <a:latin typeface="Times New Roman" panose="02020603050405020304" pitchFamily="18" charset="0"/>
                <a:cs typeface="Times New Roman" panose="02020603050405020304" pitchFamily="18" charset="0"/>
              </a:rPr>
              <a:t>5. </a:t>
            </a:r>
            <a:r>
              <a:rPr lang="zh-CN" altLang="zh-CN" b="1" dirty="0" smtClean="0">
                <a:solidFill>
                  <a:srgbClr val="FF0000"/>
                </a:solidFill>
                <a:latin typeface="Times New Roman" panose="02020603050405020304" pitchFamily="18" charset="0"/>
                <a:cs typeface="Times New Roman" panose="02020603050405020304" pitchFamily="18" charset="0"/>
              </a:rPr>
              <a:t>数字法（</a:t>
            </a:r>
            <a:r>
              <a:rPr lang="en-US" altLang="zh-CN" b="1" dirty="0" smtClean="0">
                <a:solidFill>
                  <a:srgbClr val="FF0000"/>
                </a:solidFill>
                <a:latin typeface="Times New Roman" panose="02020603050405020304" pitchFamily="18" charset="0"/>
                <a:cs typeface="Times New Roman" panose="02020603050405020304" pitchFamily="18" charset="0"/>
              </a:rPr>
              <a:t>statistics</a:t>
            </a:r>
            <a:r>
              <a:rPr lang="zh-CN" altLang="zh-CN" b="1" dirty="0" smtClean="0">
                <a:solidFill>
                  <a:srgbClr val="FF0000"/>
                </a:solidFill>
                <a:latin typeface="Times New Roman" panose="02020603050405020304" pitchFamily="18" charset="0"/>
                <a:cs typeface="Times New Roman" panose="02020603050405020304" pitchFamily="18" charset="0"/>
              </a:rPr>
              <a:t>）</a:t>
            </a:r>
            <a:endParaRPr lang="zh-CN" altLang="zh-CN" b="1" dirty="0" smtClean="0">
              <a:solidFill>
                <a:srgbClr val="FF0000"/>
              </a:solidFill>
              <a:latin typeface="Times New Roman" panose="02020603050405020304" pitchFamily="18" charset="0"/>
              <a:cs typeface="Times New Roman" panose="02020603050405020304" pitchFamily="18" charset="0"/>
            </a:endParaRPr>
          </a:p>
          <a:p>
            <a:pPr>
              <a:buNone/>
            </a:pPr>
            <a:r>
              <a:rPr lang="zh-CN" altLang="zh-CN" dirty="0" smtClean="0">
                <a:latin typeface="Times New Roman" panose="02020603050405020304" pitchFamily="18" charset="0"/>
                <a:cs typeface="Times New Roman" panose="02020603050405020304" pitchFamily="18" charset="0"/>
              </a:rPr>
              <a:t>数字法是运用数据来表明事物的本质和特点，准确合理的数据使文章精确可信。</a:t>
            </a:r>
            <a:endParaRPr lang="zh-CN" altLang="zh-CN" dirty="0" smtClean="0">
              <a:latin typeface="Times New Roman" panose="02020603050405020304" pitchFamily="18" charset="0"/>
              <a:cs typeface="Times New Roman" panose="02020603050405020304" pitchFamily="18" charset="0"/>
            </a:endParaRPr>
          </a:p>
          <a:p>
            <a:endParaRPr lang="zh-CN" altLang="en-US" sz="135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box(in)">
                                      <p:cBhvr>
                                        <p:cTn id="7" dur="500"/>
                                        <p:tgtEl>
                                          <p:spTgt spid="4">
                                            <p:txEl>
                                              <p:pRg st="2" end="2"/>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box(in)">
                                      <p:cBhvr>
                                        <p:cTn id="10" dur="500"/>
                                        <p:tgtEl>
                                          <p:spTgt spid="4">
                                            <p:txEl>
                                              <p:pRg st="3" end="3"/>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box(in)">
                                      <p:cBhvr>
                                        <p:cTn id="13" dur="500"/>
                                        <p:tgtEl>
                                          <p:spTgt spid="4">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
                                            <p:txEl>
                                              <p:pRg st="6" end="6"/>
                                            </p:txEl>
                                          </p:spTgt>
                                        </p:tgtEl>
                                        <p:attrNameLst>
                                          <p:attrName>style.visibility</p:attrName>
                                        </p:attrNameLst>
                                      </p:cBhvr>
                                      <p:to>
                                        <p:strVal val="visible"/>
                                      </p:to>
                                    </p:set>
                                    <p:anim calcmode="lin" valueType="num">
                                      <p:cBhvr additive="base">
                                        <p:cTn id="18"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6" end="6"/>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4">
                                            <p:txEl>
                                              <p:pRg st="7" end="7"/>
                                            </p:txEl>
                                          </p:spTgt>
                                        </p:tgtEl>
                                        <p:attrNameLst>
                                          <p:attrName>style.visibility</p:attrName>
                                        </p:attrNameLst>
                                      </p:cBhvr>
                                      <p:to>
                                        <p:strVal val="visible"/>
                                      </p:to>
                                    </p:set>
                                    <p:anim calcmode="lin" valueType="num">
                                      <p:cBhvr additive="base">
                                        <p:cTn id="22"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3" name="Rectangle 35"/>
          <p:cNvSpPr>
            <a:spLocks noChangeArrowheads="1"/>
          </p:cNvSpPr>
          <p:nvPr/>
        </p:nvSpPr>
        <p:spPr bwMode="auto">
          <a:xfrm>
            <a:off x="1276965" y="942138"/>
            <a:ext cx="6724635" cy="1681480"/>
          </a:xfrm>
          <a:prstGeom prst="rect">
            <a:avLst/>
          </a:prstGeom>
          <a:noFill/>
          <a:ln w="9525" cap="flat" algn="ctr">
            <a:noFill/>
            <a:prstDash val="solid"/>
            <a:miter lim="800000"/>
            <a:headEnd type="none" w="med" len="med"/>
            <a:tailEnd type="none" w="med" len="med"/>
          </a:ln>
          <a:effectLst/>
        </p:spPr>
        <p:txBody>
          <a:bodyPr wrap="square" anchor="ctr">
            <a:spAutoFit/>
          </a:bodyPr>
          <a:lstStyle/>
          <a:p>
            <a:pPr>
              <a:lnSpc>
                <a:spcPct val="115000"/>
              </a:lnSpc>
            </a:pPr>
            <a:r>
              <a:rPr lang="zh-CN" altLang="ru-RU" b="1" dirty="0" smtClean="0"/>
              <a:t>说</a:t>
            </a:r>
            <a:r>
              <a:rPr lang="zh-CN" altLang="ru-RU" b="1" dirty="0"/>
              <a:t>明文的大体结构有：</a:t>
            </a:r>
            <a:endParaRPr lang="zh-CN" altLang="ru-RU" b="1" dirty="0"/>
          </a:p>
          <a:p>
            <a:pPr>
              <a:lnSpc>
                <a:spcPct val="115000"/>
              </a:lnSpc>
            </a:pPr>
            <a:r>
              <a:rPr lang="ru-RU" altLang="zh-CN" b="1" dirty="0"/>
              <a:t>(1)</a:t>
            </a:r>
            <a:r>
              <a:rPr lang="zh-CN" altLang="ru-RU" b="1" dirty="0"/>
              <a:t>总体叙述</a:t>
            </a:r>
            <a:r>
              <a:rPr lang="ru-RU" altLang="zh-CN" b="1" dirty="0"/>
              <a:t>+</a:t>
            </a:r>
            <a:r>
              <a:rPr lang="zh-CN" altLang="ru-RU" b="1" dirty="0"/>
              <a:t>细节或过程说明</a:t>
            </a:r>
            <a:r>
              <a:rPr lang="ru-RU" altLang="zh-CN" b="1" dirty="0"/>
              <a:t>+</a:t>
            </a:r>
            <a:r>
              <a:rPr lang="zh-CN" altLang="ru-RU" b="1" dirty="0"/>
              <a:t>概括评述</a:t>
            </a:r>
            <a:endParaRPr lang="zh-CN" altLang="ru-RU" b="1" dirty="0"/>
          </a:p>
          <a:p>
            <a:pPr>
              <a:lnSpc>
                <a:spcPct val="115000"/>
              </a:lnSpc>
            </a:pPr>
            <a:r>
              <a:rPr lang="zh-CN" altLang="ru-RU" b="1" dirty="0"/>
              <a:t>     </a:t>
            </a:r>
            <a:r>
              <a:rPr lang="ru-RU" altLang="zh-CN" b="1" dirty="0">
                <a:solidFill>
                  <a:srgbClr val="FF0000"/>
                </a:solidFill>
              </a:rPr>
              <a:t>(</a:t>
            </a:r>
            <a:r>
              <a:rPr lang="zh-CN" altLang="ru-RU" b="1" dirty="0">
                <a:solidFill>
                  <a:srgbClr val="FF0000"/>
                </a:solidFill>
              </a:rPr>
              <a:t>总</a:t>
            </a:r>
            <a:r>
              <a:rPr lang="ru-RU" altLang="zh-CN" b="1" dirty="0">
                <a:solidFill>
                  <a:srgbClr val="FF0000"/>
                </a:solidFill>
              </a:rPr>
              <a:t>—</a:t>
            </a:r>
            <a:r>
              <a:rPr lang="zh-CN" altLang="ru-RU" b="1" dirty="0">
                <a:solidFill>
                  <a:srgbClr val="FF0000"/>
                </a:solidFill>
              </a:rPr>
              <a:t>分</a:t>
            </a:r>
            <a:r>
              <a:rPr lang="ru-RU" altLang="zh-CN" b="1" dirty="0">
                <a:solidFill>
                  <a:srgbClr val="FF0000"/>
                </a:solidFill>
              </a:rPr>
              <a:t>—</a:t>
            </a:r>
            <a:r>
              <a:rPr lang="zh-CN" altLang="ru-RU" b="1" dirty="0">
                <a:solidFill>
                  <a:srgbClr val="FF0000"/>
                </a:solidFill>
              </a:rPr>
              <a:t>总</a:t>
            </a:r>
            <a:r>
              <a:rPr lang="ru-RU" altLang="zh-CN" b="1" dirty="0">
                <a:solidFill>
                  <a:srgbClr val="FF0000"/>
                </a:solidFill>
              </a:rPr>
              <a:t>)</a:t>
            </a:r>
            <a:r>
              <a:rPr lang="zh-CN" altLang="ru-RU" b="1" dirty="0"/>
              <a:t>；</a:t>
            </a:r>
            <a:endParaRPr lang="zh-CN" altLang="ru-RU" b="1" dirty="0"/>
          </a:p>
          <a:p>
            <a:pPr>
              <a:lnSpc>
                <a:spcPct val="115000"/>
              </a:lnSpc>
            </a:pPr>
            <a:r>
              <a:rPr lang="ru-RU" altLang="zh-CN" b="1" dirty="0"/>
              <a:t>(2)</a:t>
            </a:r>
            <a:r>
              <a:rPr lang="zh-CN" altLang="ru-RU" b="1" dirty="0"/>
              <a:t>现象或变化</a:t>
            </a:r>
            <a:r>
              <a:rPr lang="ru-RU" altLang="zh-CN" b="1" dirty="0"/>
              <a:t>+</a:t>
            </a:r>
            <a:r>
              <a:rPr lang="zh-CN" altLang="ru-RU" b="1" dirty="0"/>
              <a:t>细节或原因阐述</a:t>
            </a:r>
            <a:r>
              <a:rPr lang="ru-RU" altLang="zh-CN" b="1" dirty="0"/>
              <a:t>+</a:t>
            </a:r>
            <a:r>
              <a:rPr lang="zh-CN" altLang="ru-RU" b="1" dirty="0"/>
              <a:t>引发的后果和相关启示。</a:t>
            </a:r>
            <a:endParaRPr lang="zh-CN" altLang="ru-RU" b="1" dirty="0"/>
          </a:p>
          <a:p>
            <a:pPr>
              <a:lnSpc>
                <a:spcPct val="115000"/>
              </a:lnSpc>
            </a:pPr>
            <a:endParaRPr lang="zh-CN" altLang="ru-RU" b="1" dirty="0"/>
          </a:p>
        </p:txBody>
      </p:sp>
      <p:sp>
        <p:nvSpPr>
          <p:cNvPr id="3" name="TextBox 2"/>
          <p:cNvSpPr txBox="1"/>
          <p:nvPr/>
        </p:nvSpPr>
        <p:spPr>
          <a:xfrm>
            <a:off x="1331073" y="195520"/>
            <a:ext cx="3078881" cy="55308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zh-CN" altLang="ru-RU" sz="3000" b="1" dirty="0" smtClean="0">
                <a:solidFill>
                  <a:srgbClr val="6600FF"/>
                </a:solidFill>
                <a:latin typeface="微软雅黑" panose="020B0503020204020204" pitchFamily="34" charset="-122"/>
                <a:ea typeface="微软雅黑" panose="020B0503020204020204" pitchFamily="34" charset="-122"/>
              </a:rPr>
              <a:t>结构特点：</a:t>
            </a:r>
            <a:endParaRPr lang="zh-CN" altLang="en-US" sz="3000" dirty="0">
              <a:latin typeface="微软雅黑" panose="020B0503020204020204" pitchFamily="34" charset="-122"/>
              <a:ea typeface="微软雅黑" panose="020B0503020204020204" pitchFamily="34" charset="-122"/>
            </a:endParaRPr>
          </a:p>
        </p:txBody>
      </p:sp>
      <p:sp>
        <p:nvSpPr>
          <p:cNvPr id="4" name="TextBox 3"/>
          <p:cNvSpPr txBox="1"/>
          <p:nvPr/>
        </p:nvSpPr>
        <p:spPr>
          <a:xfrm>
            <a:off x="1385089" y="3382432"/>
            <a:ext cx="5995715" cy="1129665"/>
          </a:xfrm>
          <a:prstGeom prst="rect">
            <a:avLst/>
          </a:prstGeom>
          <a:noFill/>
        </p:spPr>
        <p:txBody>
          <a:bodyPr wrap="square" rtlCol="0">
            <a:spAutoFit/>
          </a:bodyPr>
          <a:lstStyle/>
          <a:p>
            <a:r>
              <a:rPr lang="zh-CN" altLang="en-US" b="1" dirty="0" smtClean="0">
                <a:solidFill>
                  <a:srgbClr val="6600FF"/>
                </a:solidFill>
              </a:rPr>
              <a:t>文章多为现在时、被动语态</a:t>
            </a:r>
            <a:r>
              <a:rPr lang="ru-RU" altLang="zh-CN" b="1" dirty="0" smtClean="0"/>
              <a:t>, </a:t>
            </a:r>
            <a:r>
              <a:rPr lang="zh-CN" altLang="ru-RU" b="1" dirty="0" smtClean="0"/>
              <a:t>文中常包含有结构复杂、句意深奥的长句难句。因</a:t>
            </a:r>
            <a:r>
              <a:rPr lang="zh-CN" altLang="ru-RU" b="1" u="sng" dirty="0" smtClean="0">
                <a:solidFill>
                  <a:srgbClr val="FF0000"/>
                </a:solidFill>
              </a:rPr>
              <a:t>学术性强、抽象度高</a:t>
            </a:r>
            <a:r>
              <a:rPr lang="ru-RU" altLang="zh-CN" b="1" dirty="0" smtClean="0"/>
              <a:t>, </a:t>
            </a:r>
            <a:r>
              <a:rPr lang="zh-CN" altLang="ru-RU" b="1" dirty="0" smtClean="0"/>
              <a:t>解题的难度相对较大。</a:t>
            </a:r>
            <a:endParaRPr lang="zh-CN" altLang="ru-RU" b="1" dirty="0" smtClean="0"/>
          </a:p>
          <a:p>
            <a:endParaRPr lang="zh-CN" altLang="en-US" sz="1350" dirty="0"/>
          </a:p>
        </p:txBody>
      </p:sp>
      <p:sp>
        <p:nvSpPr>
          <p:cNvPr id="5" name="TextBox 4"/>
          <p:cNvSpPr txBox="1"/>
          <p:nvPr/>
        </p:nvSpPr>
        <p:spPr>
          <a:xfrm>
            <a:off x="1331073" y="2518184"/>
            <a:ext cx="3078881" cy="55308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zh-CN" altLang="ru-RU" sz="3000" b="1" dirty="0" smtClean="0">
                <a:solidFill>
                  <a:srgbClr val="6600FF"/>
                </a:solidFill>
                <a:latin typeface="微软雅黑" panose="020B0503020204020204" pitchFamily="34" charset="-122"/>
                <a:ea typeface="微软雅黑" panose="020B0503020204020204" pitchFamily="34" charset="-122"/>
              </a:rPr>
              <a:t>语言特点：</a:t>
            </a:r>
            <a:endParaRPr lang="zh-CN" altLang="en-US" sz="3000" dirty="0">
              <a:latin typeface="微软雅黑" panose="020B0503020204020204" pitchFamily="34" charset="-122"/>
              <a:ea typeface="微软雅黑" panose="020B0503020204020204" pitchFamily="34" charset="-122"/>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childTnLst>
                                    <p:set>
                                      <p:cBhvr additive="base">
                                        <p:cTn id="6" dur="1" fill="hold">
                                          <p:stCondLst>
                                            <p:cond delay="0"/>
                                          </p:stCondLst>
                                        </p:cTn>
                                        <p:tgtEl>
                                          <p:spTgt spid="2083">
                                            <p:txEl>
                                              <p:pRg st="1" end="1"/>
                                            </p:txEl>
                                          </p:spTgt>
                                        </p:tgtEl>
                                        <p:attrNameLst>
                                          <p:attrName>style.visibility</p:attrName>
                                        </p:attrNameLst>
                                      </p:cBhvr>
                                      <p:to>
                                        <p:strVal val="visible"/>
                                      </p:to>
                                    </p:set>
                                    <p:animEffect transition="in" filter="blinds(horizontal)">
                                      <p:cBhvr additive="base">
                                        <p:cTn id="7" dur="500"/>
                                        <p:tgtEl>
                                          <p:spTgt spid="208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childTnLst>
                                    <p:set>
                                      <p:cBhvr additive="base">
                                        <p:cTn id="11" dur="1" fill="hold">
                                          <p:stCondLst>
                                            <p:cond delay="0"/>
                                          </p:stCondLst>
                                        </p:cTn>
                                        <p:tgtEl>
                                          <p:spTgt spid="2083">
                                            <p:txEl>
                                              <p:pRg st="2" end="2"/>
                                            </p:txEl>
                                          </p:spTgt>
                                        </p:tgtEl>
                                        <p:attrNameLst>
                                          <p:attrName>style.visibility</p:attrName>
                                        </p:attrNameLst>
                                      </p:cBhvr>
                                      <p:to>
                                        <p:strVal val="visible"/>
                                      </p:to>
                                    </p:set>
                                    <p:anim calcmode="lin" valueType="num">
                                      <p:cBhvr additive="base">
                                        <p:cTn id="12" dur="500" fill="hold"/>
                                        <p:tgtEl>
                                          <p:spTgt spid="208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childTnLst>
                                    <p:set>
                                      <p:cBhvr additive="base">
                                        <p:cTn id="17" dur="1" fill="hold">
                                          <p:stCondLst>
                                            <p:cond delay="0"/>
                                          </p:stCondLst>
                                        </p:cTn>
                                        <p:tgtEl>
                                          <p:spTgt spid="2083">
                                            <p:txEl>
                                              <p:pRg st="3" end="3"/>
                                            </p:txEl>
                                          </p:spTgt>
                                        </p:tgtEl>
                                        <p:attrNameLst>
                                          <p:attrName>style.visibility</p:attrName>
                                        </p:attrNameLst>
                                      </p:cBhvr>
                                      <p:to>
                                        <p:strVal val="visible"/>
                                      </p:to>
                                    </p:set>
                                    <p:animEffect transition="in" filter="blinds(horizontal)">
                                      <p:cBhvr additive="base">
                                        <p:cTn id="18" dur="500"/>
                                        <p:tgtEl>
                                          <p:spTgt spid="208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ppt_x"/>
                                          </p:val>
                                        </p:tav>
                                        <p:tav tm="100000">
                                          <p:val>
                                            <p:strVal val="#ppt_x"/>
                                          </p:val>
                                        </p:tav>
                                      </p:tavLst>
                                    </p:anim>
                                    <p:anim calcmode="lin" valueType="num">
                                      <p:cBhvr additive="base">
                                        <p:cTn id="2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 calcmode="lin" valueType="num">
                                      <p:cBhvr additive="base">
                                        <p:cTn id="29" dur="500" fill="hold"/>
                                        <p:tgtEl>
                                          <p:spTgt spid="4"/>
                                        </p:tgtEl>
                                        <p:attrNameLst>
                                          <p:attrName>ppt_x</p:attrName>
                                        </p:attrNameLst>
                                      </p:cBhvr>
                                      <p:tavLst>
                                        <p:tav tm="0">
                                          <p:val>
                                            <p:strVal val="#ppt_x"/>
                                          </p:val>
                                        </p:tav>
                                        <p:tav tm="100000">
                                          <p:val>
                                            <p:strVal val="#ppt_x"/>
                                          </p:val>
                                        </p:tav>
                                      </p:tavLst>
                                    </p:anim>
                                    <p:anim calcmode="lin" valueType="num">
                                      <p:cBhvr additive="base">
                                        <p:cTn id="3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ldLvl="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6786</Words>
  <Application>WPS 演示</Application>
  <PresentationFormat>全屏显示(4:3)</PresentationFormat>
  <Paragraphs>274</Paragraphs>
  <Slides>21</Slides>
  <Notes>1</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21</vt:i4>
      </vt:variant>
    </vt:vector>
  </HeadingPairs>
  <TitlesOfParts>
    <vt:vector size="40" baseType="lpstr">
      <vt:lpstr>Arial</vt:lpstr>
      <vt:lpstr>宋体</vt:lpstr>
      <vt:lpstr>Wingdings</vt:lpstr>
      <vt:lpstr>方正粗黑宋简体</vt:lpstr>
      <vt:lpstr>Comic Sans MS</vt:lpstr>
      <vt:lpstr>楷体</vt:lpstr>
      <vt:lpstr>微软雅黑</vt:lpstr>
      <vt:lpstr>Arial Black</vt:lpstr>
      <vt:lpstr>Times New Roman</vt:lpstr>
      <vt:lpstr>Calibri</vt:lpstr>
      <vt:lpstr>黑体</vt:lpstr>
      <vt:lpstr>NEU-BZ-S92</vt:lpstr>
      <vt:lpstr>Segoe Print</vt:lpstr>
      <vt:lpstr>方正书宋_GBK</vt:lpstr>
      <vt:lpstr>Tahoma</vt:lpstr>
      <vt:lpstr>Times New Roman</vt:lpstr>
      <vt:lpstr>Arial Unicode MS</vt:lpstr>
      <vt:lpstr>MBST-MGT</vt:lpstr>
      <vt:lpstr>Office 主题</vt:lpstr>
      <vt:lpstr>说明文阅读专项训练 (The first period）</vt:lpstr>
      <vt:lpstr>2017—2019年高考全国卷 阅读理解体裁一览表 </vt:lpstr>
      <vt:lpstr> 说明文的特点 </vt:lpstr>
      <vt:lpstr>说明顺序</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Exercise 1 (2019卷Ⅰ ）</vt:lpstr>
      <vt:lpstr>PowerPoint 演示文稿</vt:lpstr>
      <vt:lpstr>PowerPoint 演示文稿</vt:lpstr>
      <vt:lpstr>PowerPoint 演示文稿</vt:lpstr>
      <vt:lpstr>Exercise 3 (2018卷Ⅰ）</vt:lpstr>
      <vt:lpstr> Exercise 4 (2018卷Ⅱ） </vt:lpstr>
      <vt:lpstr> Exercise 5 (2017 卷Ⅰ） </vt:lpstr>
      <vt:lpstr>PowerPoint 演示文稿</vt:lpstr>
      <vt:lpstr>Homework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说明文阅读专项训练</dc:title>
  <dc:creator/>
  <cp:lastModifiedBy>Administrator</cp:lastModifiedBy>
  <cp:revision>170</cp:revision>
  <dcterms:created xsi:type="dcterms:W3CDTF">2020-02-19T00:19:17Z</dcterms:created>
  <dcterms:modified xsi:type="dcterms:W3CDTF">2020-02-19T01:14:41Z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2052-11.3.0.8632</vt:lpwstr>
  </property>
</Properties>
</file>