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wmf" ContentType="image/x-wmf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3"/>
  </p:handoutMasterIdLst>
  <p:sldIdLst>
    <p:sldId id="256" r:id="rId3"/>
    <p:sldId id="257" r:id="rId5"/>
    <p:sldId id="258" r:id="rId6"/>
    <p:sldId id="299" r:id="rId7"/>
    <p:sldId id="260" r:id="rId8"/>
    <p:sldId id="298" r:id="rId9"/>
    <p:sldId id="262" r:id="rId10"/>
    <p:sldId id="263" r:id="rId11"/>
    <p:sldId id="300" r:id="rId12"/>
    <p:sldId id="317" r:id="rId13"/>
    <p:sldId id="319" r:id="rId14"/>
    <p:sldId id="320" r:id="rId15"/>
    <p:sldId id="310" r:id="rId16"/>
    <p:sldId id="311" r:id="rId17"/>
    <p:sldId id="312" r:id="rId18"/>
    <p:sldId id="314" r:id="rId19"/>
    <p:sldId id="316" r:id="rId20"/>
    <p:sldId id="315" r:id="rId21"/>
    <p:sldId id="323" r:id="rId22"/>
  </p:sldIdLst>
  <p:sldSz cx="12192000" cy="6858000"/>
  <p:notesSz cx="6858000" cy="9144000"/>
  <p:embeddedFontLst>
    <p:embeddedFont>
      <p:font typeface="微软雅黑" panose="020B0503020204020204" charset="-122"/>
      <p:regular r:id="rId27"/>
    </p:embeddedFont>
    <p:embeddedFont>
      <p:font typeface="黑体" panose="02010609060101010101" pitchFamily="49" charset="-122"/>
      <p:regular r:id="rId28"/>
    </p:embeddedFont>
    <p:embeddedFont>
      <p:font typeface="义启粗楷体" panose="02010601030101010101" charset="-128"/>
      <p:regular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60"/>
        <p:guide pos="36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5" Type="http://schemas.openxmlformats.org/officeDocument/2006/relationships/image" Target="../media/image7.wmf"/><Relationship Id="rId4" Type="http://schemas.openxmlformats.org/officeDocument/2006/relationships/image" Target="../media/image6.wmf"/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7" Type="http://schemas.openxmlformats.org/officeDocument/2006/relationships/image" Target="../media/image17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4" Type="http://schemas.openxmlformats.org/officeDocument/2006/relationships/image" Target="../media/image25.wmf"/><Relationship Id="rId3" Type="http://schemas.openxmlformats.org/officeDocument/2006/relationships/image" Target="../media/image24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tags" Target="../tags/tag56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wmf"/><Relationship Id="rId8" Type="http://schemas.openxmlformats.org/officeDocument/2006/relationships/oleObject" Target="../embeddings/oleObject32.bin"/><Relationship Id="rId7" Type="http://schemas.openxmlformats.org/officeDocument/2006/relationships/image" Target="../media/image24.wmf"/><Relationship Id="rId6" Type="http://schemas.openxmlformats.org/officeDocument/2006/relationships/oleObject" Target="../embeddings/oleObject31.bin"/><Relationship Id="rId5" Type="http://schemas.openxmlformats.org/officeDocument/2006/relationships/image" Target="../media/image23.png"/><Relationship Id="rId4" Type="http://schemas.openxmlformats.org/officeDocument/2006/relationships/image" Target="../media/image22.wmf"/><Relationship Id="rId3" Type="http://schemas.openxmlformats.org/officeDocument/2006/relationships/oleObject" Target="../embeddings/oleObject30.bin"/><Relationship Id="rId2" Type="http://schemas.openxmlformats.org/officeDocument/2006/relationships/image" Target="../media/image21.wmf"/><Relationship Id="rId11" Type="http://schemas.openxmlformats.org/officeDocument/2006/relationships/vmlDrawing" Target="../drawings/vmlDrawing7.vml"/><Relationship Id="rId10" Type="http://schemas.openxmlformats.org/officeDocument/2006/relationships/slideLayout" Target="../slideLayouts/slideLayout2.xml"/><Relationship Id="rId1" Type="http://schemas.openxmlformats.org/officeDocument/2006/relationships/oleObject" Target="../embeddings/oleObject29.bin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8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wmf"/><Relationship Id="rId3" Type="http://schemas.openxmlformats.org/officeDocument/2006/relationships/oleObject" Target="../embeddings/oleObject33.bin"/><Relationship Id="rId2" Type="http://schemas.openxmlformats.org/officeDocument/2006/relationships/image" Target="../media/image26.png"/><Relationship Id="rId1" Type="http://schemas.openxmlformats.org/officeDocument/2006/relationships/tags" Target="../tags/tag6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9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29.wmf"/><Relationship Id="rId3" Type="http://schemas.openxmlformats.org/officeDocument/2006/relationships/oleObject" Target="../embeddings/oleObject35.bin"/><Relationship Id="rId2" Type="http://schemas.openxmlformats.org/officeDocument/2006/relationships/image" Target="../media/image28.wmf"/><Relationship Id="rId1" Type="http://schemas.openxmlformats.org/officeDocument/2006/relationships/oleObject" Target="../embeddings/oleObject34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0.v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32.wmf"/><Relationship Id="rId3" Type="http://schemas.openxmlformats.org/officeDocument/2006/relationships/oleObject" Target="../embeddings/oleObject38.bin"/><Relationship Id="rId2" Type="http://schemas.openxmlformats.org/officeDocument/2006/relationships/image" Target="../media/image31.wmf"/><Relationship Id="rId1" Type="http://schemas.openxmlformats.org/officeDocument/2006/relationships/oleObject" Target="../embeddings/oleObject37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1.v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34.wmf"/><Relationship Id="rId3" Type="http://schemas.openxmlformats.org/officeDocument/2006/relationships/oleObject" Target="../embeddings/oleObject40.bin"/><Relationship Id="rId2" Type="http://schemas.openxmlformats.org/officeDocument/2006/relationships/image" Target="../media/image33.wmf"/><Relationship Id="rId1" Type="http://schemas.openxmlformats.org/officeDocument/2006/relationships/oleObject" Target="../embeddings/oleObject39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7.bin"/><Relationship Id="rId8" Type="http://schemas.openxmlformats.org/officeDocument/2006/relationships/oleObject" Target="../embeddings/oleObject6.bin"/><Relationship Id="rId7" Type="http://schemas.openxmlformats.org/officeDocument/2006/relationships/image" Target="../media/image2.wmf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Relationship Id="rId3" Type="http://schemas.openxmlformats.org/officeDocument/2006/relationships/oleObject" Target="../embeddings/oleObject2.bin"/><Relationship Id="rId2" Type="http://schemas.openxmlformats.org/officeDocument/2006/relationships/image" Target="../media/image1.wmf"/><Relationship Id="rId15" Type="http://schemas.openxmlformats.org/officeDocument/2006/relationships/vmlDrawing" Target="../drawings/vmlDrawing1.vml"/><Relationship Id="rId14" Type="http://schemas.openxmlformats.org/officeDocument/2006/relationships/slideLayout" Target="../slideLayouts/slideLayout10.xml"/><Relationship Id="rId13" Type="http://schemas.openxmlformats.org/officeDocument/2006/relationships/oleObject" Target="../embeddings/oleObject10.bin"/><Relationship Id="rId12" Type="http://schemas.openxmlformats.org/officeDocument/2006/relationships/image" Target="../media/image3.wmf"/><Relationship Id="rId11" Type="http://schemas.openxmlformats.org/officeDocument/2006/relationships/oleObject" Target="../embeddings/oleObject9.bin"/><Relationship Id="rId10" Type="http://schemas.openxmlformats.org/officeDocument/2006/relationships/oleObject" Target="../embeddings/oleObject8.bin"/><Relationship Id="rId1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wmf"/><Relationship Id="rId8" Type="http://schemas.openxmlformats.org/officeDocument/2006/relationships/oleObject" Target="../embeddings/oleObject15.bin"/><Relationship Id="rId7" Type="http://schemas.openxmlformats.org/officeDocument/2006/relationships/image" Target="../media/image5.wmf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13.bin"/><Relationship Id="rId3" Type="http://schemas.openxmlformats.org/officeDocument/2006/relationships/oleObject" Target="../embeddings/oleObject12.bin"/><Relationship Id="rId2" Type="http://schemas.openxmlformats.org/officeDocument/2006/relationships/image" Target="../media/image1.wmf"/><Relationship Id="rId13" Type="http://schemas.openxmlformats.org/officeDocument/2006/relationships/vmlDrawing" Target="../drawings/vmlDrawing2.v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7.wmf"/><Relationship Id="rId10" Type="http://schemas.openxmlformats.org/officeDocument/2006/relationships/oleObject" Target="../embeddings/oleObject16.bin"/><Relationship Id="rId1" Type="http://schemas.openxmlformats.org/officeDocument/2006/relationships/oleObject" Target="../embeddings/oleObject11.bin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wmf"/><Relationship Id="rId1" Type="http://schemas.openxmlformats.org/officeDocument/2006/relationships/oleObject" Target="../embeddings/oleObject17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4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0.wmf"/><Relationship Id="rId3" Type="http://schemas.openxmlformats.org/officeDocument/2006/relationships/oleObject" Target="../embeddings/oleObject19.bin"/><Relationship Id="rId2" Type="http://schemas.openxmlformats.org/officeDocument/2006/relationships/image" Target="../media/image9.wmf"/><Relationship Id="rId1" Type="http://schemas.openxmlformats.org/officeDocument/2006/relationships/oleObject" Target="../embeddings/oleObject18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wmf"/><Relationship Id="rId1" Type="http://schemas.openxmlformats.org/officeDocument/2006/relationships/oleObject" Target="../embeddings/oleObject21.bin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6.bin"/><Relationship Id="rId8" Type="http://schemas.openxmlformats.org/officeDocument/2006/relationships/image" Target="../media/image14.wmf"/><Relationship Id="rId7" Type="http://schemas.openxmlformats.org/officeDocument/2006/relationships/oleObject" Target="../embeddings/oleObject25.bin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12.wmf"/><Relationship Id="rId3" Type="http://schemas.openxmlformats.org/officeDocument/2006/relationships/oleObject" Target="../embeddings/oleObject23.bin"/><Relationship Id="rId2" Type="http://schemas.openxmlformats.org/officeDocument/2006/relationships/image" Target="../media/image1.wmf"/><Relationship Id="rId16" Type="http://schemas.openxmlformats.org/officeDocument/2006/relationships/vmlDrawing" Target="../drawings/vmlDrawing6.vml"/><Relationship Id="rId15" Type="http://schemas.openxmlformats.org/officeDocument/2006/relationships/slideLayout" Target="../slideLayouts/slideLayout10.xml"/><Relationship Id="rId14" Type="http://schemas.openxmlformats.org/officeDocument/2006/relationships/image" Target="../media/image17.wmf"/><Relationship Id="rId13" Type="http://schemas.openxmlformats.org/officeDocument/2006/relationships/oleObject" Target="../embeddings/oleObject28.bin"/><Relationship Id="rId12" Type="http://schemas.openxmlformats.org/officeDocument/2006/relationships/image" Target="../media/image16.wmf"/><Relationship Id="rId11" Type="http://schemas.openxmlformats.org/officeDocument/2006/relationships/oleObject" Target="../embeddings/oleObject27.bin"/><Relationship Id="rId10" Type="http://schemas.openxmlformats.org/officeDocument/2006/relationships/image" Target="../media/image15.wmf"/><Relationship Id="rId1" Type="http://schemas.openxmlformats.org/officeDocument/2006/relationships/oleObject" Target="../embeddings/oleObject2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08940" y="3100705"/>
            <a:ext cx="10852150" cy="597535"/>
          </a:xfrm>
        </p:spPr>
        <p:txBody>
          <a:bodyPr/>
          <a:lstStyle/>
          <a:p>
            <a:r>
              <a:rPr lang="zh-CN" altLang="en-US" sz="3200"/>
              <a:t>铜陵市第一中学</a:t>
            </a:r>
            <a:endParaRPr lang="zh-CN" altLang="en-US" sz="320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299845" y="4215765"/>
            <a:ext cx="9070975" cy="576580"/>
          </a:xfrm>
        </p:spPr>
        <p:txBody>
          <a:bodyPr/>
          <a:lstStyle/>
          <a:p>
            <a:pPr algn="ctr"/>
            <a:r>
              <a:rPr lang="zh-CN" altLang="en-US"/>
              <a:t>徐言先</a:t>
            </a:r>
            <a:endParaRPr lang="zh-CN" altLang="en-US"/>
          </a:p>
        </p:txBody>
      </p:sp>
      <p:sp>
        <p:nvSpPr>
          <p:cNvPr id="45058" name="矩形 45057"/>
          <p:cNvSpPr/>
          <p:nvPr/>
        </p:nvSpPr>
        <p:spPr>
          <a:xfrm>
            <a:off x="2653348" y="1999615"/>
            <a:ext cx="63639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r>
              <a:rPr lang="zh-CN" altLang="en-US" sz="3200" b="1" dirty="0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带电粒子在圆形边界磁场中的运动</a:t>
            </a:r>
            <a:endParaRPr lang="zh-CN" altLang="en-US" sz="3200" b="1" dirty="0">
              <a:solidFill>
                <a:srgbClr val="FF3300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文本占位符 27649"/>
          <p:cNvSpPr>
            <a:spLocks noGrp="1"/>
          </p:cNvSpPr>
          <p:nvPr>
            <p:ph type="body" idx="1"/>
          </p:nvPr>
        </p:nvSpPr>
        <p:spPr>
          <a:xfrm>
            <a:off x="509270" y="398145"/>
            <a:ext cx="11009630" cy="5943600"/>
          </a:xfrm>
        </p:spPr>
        <p:txBody>
          <a:bodyPr/>
          <a:p>
            <a:pPr marL="0" indent="0" algn="just">
              <a:buNone/>
            </a:pPr>
            <a:r>
              <a:rPr lang="en-US" altLang="zh-CN" sz="2800" dirty="0">
                <a:solidFill>
                  <a:srgbClr val="0000CC"/>
                </a:solidFill>
                <a:ea typeface="黑体" panose="02010609060101010101" pitchFamily="49" charset="-122"/>
              </a:rPr>
              <a:t>4.</a:t>
            </a:r>
            <a:r>
              <a:rPr lang="zh-CN" altLang="en-US" sz="2800" dirty="0">
                <a:solidFill>
                  <a:srgbClr val="0000CC"/>
                </a:solidFill>
                <a:ea typeface="黑体" panose="02010609060101010101" pitchFamily="49" charset="-122"/>
              </a:rPr>
              <a:t>如图所示，在真空中半径</a:t>
            </a:r>
            <a:r>
              <a:rPr lang="en-US" altLang="zh-CN" sz="2800" i="1">
                <a:solidFill>
                  <a:srgbClr val="0000CC"/>
                </a:solidFill>
                <a:ea typeface="黑体" panose="02010609060101010101" pitchFamily="49" charset="-122"/>
              </a:rPr>
              <a:t>r</a:t>
            </a:r>
            <a:r>
              <a:rPr lang="zh-CN" altLang="en-US" sz="2800" dirty="0">
                <a:solidFill>
                  <a:srgbClr val="0000CC"/>
                </a:solidFill>
                <a:ea typeface="黑体" panose="02010609060101010101" pitchFamily="49" charset="-122"/>
              </a:rPr>
              <a:t>＝</a:t>
            </a:r>
            <a:r>
              <a:rPr lang="en-US" altLang="zh-CN" sz="2800">
                <a:solidFill>
                  <a:srgbClr val="0000CC"/>
                </a:solidFill>
                <a:ea typeface="黑体" panose="02010609060101010101" pitchFamily="49" charset="-122"/>
              </a:rPr>
              <a:t>3.0×10</a:t>
            </a:r>
            <a:r>
              <a:rPr lang="zh-CN" altLang="en-US" sz="2800" baseline="30000" dirty="0">
                <a:solidFill>
                  <a:srgbClr val="0000CC"/>
                </a:solidFill>
                <a:ea typeface="黑体" panose="02010609060101010101" pitchFamily="49" charset="-122"/>
              </a:rPr>
              <a:t>－</a:t>
            </a:r>
            <a:r>
              <a:rPr lang="en-US" altLang="zh-CN" sz="2800" baseline="30000">
                <a:solidFill>
                  <a:srgbClr val="0000CC"/>
                </a:solidFill>
                <a:ea typeface="黑体" panose="02010609060101010101" pitchFamily="49" charset="-122"/>
              </a:rPr>
              <a:t>2 </a:t>
            </a:r>
            <a:r>
              <a:rPr lang="en-US" altLang="zh-CN" sz="2800">
                <a:solidFill>
                  <a:srgbClr val="0000CC"/>
                </a:solidFill>
                <a:ea typeface="黑体" panose="02010609060101010101" pitchFamily="49" charset="-122"/>
              </a:rPr>
              <a:t>m</a:t>
            </a:r>
            <a:r>
              <a:rPr lang="zh-CN" altLang="en-US" sz="2800" dirty="0">
                <a:solidFill>
                  <a:srgbClr val="0000CC"/>
                </a:solidFill>
                <a:ea typeface="黑体" panose="02010609060101010101" pitchFamily="49" charset="-122"/>
              </a:rPr>
              <a:t>的圆形区域内，有磁感应强度</a:t>
            </a:r>
            <a:r>
              <a:rPr lang="en-US" altLang="zh-CN" sz="2800" i="1">
                <a:solidFill>
                  <a:srgbClr val="0000CC"/>
                </a:solidFill>
                <a:ea typeface="黑体" panose="02010609060101010101" pitchFamily="49" charset="-122"/>
              </a:rPr>
              <a:t>B</a:t>
            </a:r>
            <a:r>
              <a:rPr lang="zh-CN" altLang="en-US" sz="2800" dirty="0">
                <a:solidFill>
                  <a:srgbClr val="0000CC"/>
                </a:solidFill>
                <a:ea typeface="黑体" panose="02010609060101010101" pitchFamily="49" charset="-122"/>
              </a:rPr>
              <a:t>＝</a:t>
            </a:r>
            <a:r>
              <a:rPr lang="en-US" altLang="zh-CN" sz="2800" dirty="0">
                <a:solidFill>
                  <a:srgbClr val="0000CC"/>
                </a:solidFill>
                <a:ea typeface="黑体" panose="02010609060101010101" pitchFamily="49" charset="-122"/>
              </a:rPr>
              <a:t>0.2 T</a:t>
            </a:r>
            <a:r>
              <a:rPr lang="zh-CN" altLang="en-US" sz="2800" dirty="0">
                <a:solidFill>
                  <a:srgbClr val="0000CC"/>
                </a:solidFill>
                <a:ea typeface="黑体" panose="02010609060101010101" pitchFamily="49" charset="-122"/>
              </a:rPr>
              <a:t>，方向如图的匀强磁场，一批带正电的粒子以初速度</a:t>
            </a:r>
            <a:r>
              <a:rPr lang="en-US" altLang="zh-CN" sz="2800" i="1">
                <a:solidFill>
                  <a:srgbClr val="0000CC"/>
                </a:solidFill>
                <a:ea typeface="黑体" panose="02010609060101010101" pitchFamily="49" charset="-122"/>
              </a:rPr>
              <a:t>v</a:t>
            </a:r>
            <a:r>
              <a:rPr lang="en-US" altLang="zh-CN" sz="2800" baseline="-30000">
                <a:solidFill>
                  <a:srgbClr val="0000CC"/>
                </a:solidFill>
                <a:ea typeface="黑体" panose="02010609060101010101" pitchFamily="49" charset="-122"/>
              </a:rPr>
              <a:t>0</a:t>
            </a:r>
            <a:r>
              <a:rPr lang="zh-CN" altLang="en-US" sz="2800" dirty="0">
                <a:solidFill>
                  <a:srgbClr val="0000CC"/>
                </a:solidFill>
                <a:ea typeface="黑体" panose="02010609060101010101" pitchFamily="49" charset="-122"/>
              </a:rPr>
              <a:t>＝</a:t>
            </a:r>
            <a:r>
              <a:rPr lang="en-US" altLang="zh-CN" sz="2800">
                <a:solidFill>
                  <a:srgbClr val="0000CC"/>
                </a:solidFill>
                <a:ea typeface="黑体" panose="02010609060101010101" pitchFamily="49" charset="-122"/>
              </a:rPr>
              <a:t>1.0×10</a:t>
            </a:r>
            <a:r>
              <a:rPr lang="en-US" altLang="zh-CN" sz="2800" baseline="30000">
                <a:solidFill>
                  <a:srgbClr val="0000CC"/>
                </a:solidFill>
                <a:ea typeface="黑体" panose="02010609060101010101" pitchFamily="49" charset="-122"/>
              </a:rPr>
              <a:t>6</a:t>
            </a:r>
            <a:r>
              <a:rPr lang="en-US" altLang="zh-CN" sz="2800" dirty="0" err="1">
                <a:solidFill>
                  <a:srgbClr val="0000CC"/>
                </a:solidFill>
                <a:ea typeface="黑体" panose="02010609060101010101" pitchFamily="49" charset="-122"/>
              </a:rPr>
              <a:t>  m/s</a:t>
            </a:r>
            <a:r>
              <a:rPr lang="zh-CN" altLang="en-US" sz="2800" dirty="0">
                <a:solidFill>
                  <a:srgbClr val="0000CC"/>
                </a:solidFill>
                <a:ea typeface="黑体" panose="02010609060101010101" pitchFamily="49" charset="-122"/>
              </a:rPr>
              <a:t>，从磁场边界上直径</a:t>
            </a:r>
            <a:r>
              <a:rPr lang="en-US" altLang="zh-CN" sz="2800" i="1" dirty="0" err="1">
                <a:solidFill>
                  <a:srgbClr val="0000CC"/>
                </a:solidFill>
                <a:ea typeface="黑体" panose="02010609060101010101" pitchFamily="49" charset="-122"/>
              </a:rPr>
              <a:t>ab</a:t>
            </a:r>
            <a:r>
              <a:rPr lang="zh-CN" altLang="en-US" sz="2800" dirty="0">
                <a:solidFill>
                  <a:srgbClr val="0000CC"/>
                </a:solidFill>
                <a:ea typeface="黑体" panose="02010609060101010101" pitchFamily="49" charset="-122"/>
              </a:rPr>
              <a:t>的一端</a:t>
            </a:r>
            <a:r>
              <a:rPr lang="en-US" altLang="zh-CN" sz="2800" i="1">
                <a:solidFill>
                  <a:srgbClr val="0000CC"/>
                </a:solidFill>
                <a:ea typeface="黑体" panose="02010609060101010101" pitchFamily="49" charset="-122"/>
              </a:rPr>
              <a:t>a</a:t>
            </a:r>
            <a:r>
              <a:rPr lang="zh-CN" altLang="en-US" sz="2800" dirty="0">
                <a:solidFill>
                  <a:srgbClr val="0000CC"/>
                </a:solidFill>
                <a:ea typeface="黑体" panose="02010609060101010101" pitchFamily="49" charset="-122"/>
              </a:rPr>
              <a:t>沿着各个方向射入磁场，且初速度方向与磁场方向都垂直，该粒子的比荷为</a:t>
            </a:r>
            <a:r>
              <a:rPr lang="en-US" altLang="zh-CN" sz="2800" i="1" dirty="0" err="1">
                <a:solidFill>
                  <a:srgbClr val="0000CC"/>
                </a:solidFill>
                <a:ea typeface="黑体" panose="02010609060101010101" pitchFamily="49" charset="-122"/>
              </a:rPr>
              <a:t>q</a:t>
            </a:r>
            <a:r>
              <a:rPr lang="en-US" altLang="zh-CN" sz="2800" dirty="0" err="1">
                <a:solidFill>
                  <a:srgbClr val="0000CC"/>
                </a:solidFill>
                <a:ea typeface="黑体" panose="02010609060101010101" pitchFamily="49" charset="-122"/>
              </a:rPr>
              <a:t>/</a:t>
            </a:r>
            <a:r>
              <a:rPr lang="en-US" altLang="zh-CN" sz="2800" i="1" dirty="0" err="1">
                <a:solidFill>
                  <a:srgbClr val="0000CC"/>
                </a:solidFill>
                <a:ea typeface="黑体" panose="02010609060101010101" pitchFamily="49" charset="-122"/>
              </a:rPr>
              <a:t>m</a:t>
            </a:r>
            <a:r>
              <a:rPr lang="zh-CN" altLang="en-US" sz="2800" dirty="0">
                <a:solidFill>
                  <a:srgbClr val="0000CC"/>
                </a:solidFill>
                <a:ea typeface="黑体" panose="02010609060101010101" pitchFamily="49" charset="-122"/>
              </a:rPr>
              <a:t>＝</a:t>
            </a:r>
            <a:r>
              <a:rPr lang="en-US" altLang="zh-CN" sz="2800">
                <a:solidFill>
                  <a:srgbClr val="0000CC"/>
                </a:solidFill>
                <a:ea typeface="黑体" panose="02010609060101010101" pitchFamily="49" charset="-122"/>
              </a:rPr>
              <a:t>1.0×10</a:t>
            </a:r>
            <a:r>
              <a:rPr lang="en-US" altLang="zh-CN" sz="2800" baseline="30000">
                <a:solidFill>
                  <a:srgbClr val="0000CC"/>
                </a:solidFill>
                <a:ea typeface="黑体" panose="02010609060101010101" pitchFamily="49" charset="-122"/>
              </a:rPr>
              <a:t>8</a:t>
            </a:r>
            <a:r>
              <a:rPr lang="en-US" altLang="zh-CN" sz="2800" dirty="0">
                <a:solidFill>
                  <a:srgbClr val="0000CC"/>
                </a:solidFill>
                <a:ea typeface="黑体" panose="02010609060101010101" pitchFamily="49" charset="-122"/>
              </a:rPr>
              <a:t> C/kg</a:t>
            </a:r>
            <a:r>
              <a:rPr lang="zh-CN" altLang="en-US" sz="2800" dirty="0">
                <a:solidFill>
                  <a:srgbClr val="0000CC"/>
                </a:solidFill>
                <a:ea typeface="黑体" panose="02010609060101010101" pitchFamily="49" charset="-122"/>
              </a:rPr>
              <a:t>，不计粒子重力． </a:t>
            </a:r>
            <a:endParaRPr lang="zh-CN" altLang="en-US" sz="2800" dirty="0">
              <a:solidFill>
                <a:srgbClr val="0000CC"/>
              </a:solidFill>
              <a:ea typeface="黑体" panose="02010609060101010101" pitchFamily="49" charset="-122"/>
            </a:endParaRPr>
          </a:p>
          <a:p>
            <a:pPr marL="0" indent="0" algn="just">
              <a:buNone/>
            </a:pPr>
            <a:r>
              <a:rPr sz="2800">
                <a:solidFill>
                  <a:srgbClr val="0000CC"/>
                </a:solidFill>
                <a:cs typeface="Times New Roman" panose="02020603050405020304" pitchFamily="18" charset="0"/>
                <a:sym typeface="+mn-ea"/>
              </a:rPr>
              <a:t>求：</a:t>
            </a:r>
            <a:r>
              <a:rPr lang="en-US" altLang="zh-CN" sz="2800">
                <a:solidFill>
                  <a:srgbClr val="0000CC"/>
                </a:solidFill>
                <a:cs typeface="Times New Roman" panose="02020603050405020304" pitchFamily="18" charset="0"/>
                <a:sym typeface="+mn-ea"/>
              </a:rPr>
              <a:t>(1)</a:t>
            </a:r>
            <a:r>
              <a:rPr sz="2800">
                <a:solidFill>
                  <a:srgbClr val="0000CC"/>
                </a:solidFill>
                <a:cs typeface="Times New Roman" panose="02020603050405020304" pitchFamily="18" charset="0"/>
                <a:sym typeface="+mn-ea"/>
              </a:rPr>
              <a:t>粒子的轨迹半径；</a:t>
            </a:r>
            <a:endParaRPr sz="2800">
              <a:solidFill>
                <a:srgbClr val="0000CC"/>
              </a:solidFill>
              <a:cs typeface="Times New Roman" panose="02020603050405020304" pitchFamily="18" charset="0"/>
              <a:sym typeface="+mn-ea"/>
            </a:endParaRPr>
          </a:p>
          <a:p>
            <a:pPr marL="0" indent="0" algn="just">
              <a:buNone/>
            </a:pPr>
            <a:r>
              <a:rPr lang="en-US" altLang="zh-CN" sz="2800">
                <a:solidFill>
                  <a:srgbClr val="0000CC"/>
                </a:solidFill>
                <a:cs typeface="Times New Roman" panose="02020603050405020304" pitchFamily="18" charset="0"/>
                <a:sym typeface="+mn-ea"/>
              </a:rPr>
              <a:t>(2)</a:t>
            </a:r>
            <a:r>
              <a:rPr sz="2800">
                <a:solidFill>
                  <a:srgbClr val="0000CC"/>
                </a:solidFill>
                <a:cs typeface="Times New Roman" panose="02020603050405020304" pitchFamily="18" charset="0"/>
                <a:sym typeface="+mn-ea"/>
              </a:rPr>
              <a:t>粒子在磁场中运动的最长时间；</a:t>
            </a:r>
            <a:endParaRPr sz="2800">
              <a:solidFill>
                <a:srgbClr val="0000CC"/>
              </a:solidFill>
              <a:cs typeface="Times New Roman" panose="02020603050405020304" pitchFamily="18" charset="0"/>
              <a:sym typeface="+mn-ea"/>
            </a:endParaRPr>
          </a:p>
          <a:p>
            <a:pPr marL="0" indent="0" algn="just">
              <a:buNone/>
            </a:pPr>
            <a:r>
              <a:rPr lang="en-US" altLang="zh-CN" sz="2800">
                <a:solidFill>
                  <a:srgbClr val="0000CC"/>
                </a:solidFill>
                <a:cs typeface="Times New Roman" panose="02020603050405020304" pitchFamily="18" charset="0"/>
                <a:sym typeface="+mn-ea"/>
              </a:rPr>
              <a:t>(3)</a:t>
            </a:r>
            <a:r>
              <a:rPr sz="2800">
                <a:solidFill>
                  <a:srgbClr val="0000CC"/>
                </a:solidFill>
                <a:cs typeface="Times New Roman" panose="02020603050405020304" pitchFamily="18" charset="0"/>
                <a:sym typeface="+mn-ea"/>
              </a:rPr>
              <a:t>若射入磁场的速度改为</a:t>
            </a:r>
            <a:r>
              <a:rPr lang="en-US" altLang="zh-CN" sz="2800" i="1">
                <a:solidFill>
                  <a:srgbClr val="0000CC"/>
                </a:solidFill>
                <a:cs typeface="Times New Roman" panose="02020603050405020304" pitchFamily="18" charset="0"/>
                <a:sym typeface="+mn-ea"/>
              </a:rPr>
              <a:t>v</a:t>
            </a:r>
            <a:r>
              <a:rPr lang="en-US" altLang="zh-CN" sz="2800" baseline="-30000">
                <a:solidFill>
                  <a:srgbClr val="0000CC"/>
                </a:solidFill>
                <a:cs typeface="Times New Roman" panose="02020603050405020304" pitchFamily="18" charset="0"/>
                <a:sym typeface="+mn-ea"/>
              </a:rPr>
              <a:t>0</a:t>
            </a:r>
            <a:r>
              <a:rPr sz="2800">
                <a:solidFill>
                  <a:srgbClr val="0000CC"/>
                </a:solidFill>
                <a:cs typeface="Times New Roman" panose="02020603050405020304" pitchFamily="18" charset="0"/>
                <a:sym typeface="+mn-ea"/>
              </a:rPr>
              <a:t>＝</a:t>
            </a:r>
            <a:r>
              <a:rPr lang="en-US" altLang="zh-CN" sz="2800">
                <a:solidFill>
                  <a:srgbClr val="0000CC"/>
                </a:solidFill>
                <a:cs typeface="Times New Roman" panose="02020603050405020304" pitchFamily="18" charset="0"/>
                <a:sym typeface="+mn-ea"/>
              </a:rPr>
              <a:t>3.0×10</a:t>
            </a:r>
            <a:r>
              <a:rPr lang="en-US" altLang="zh-CN" sz="2800" baseline="30000">
                <a:solidFill>
                  <a:srgbClr val="0000CC"/>
                </a:solidFill>
                <a:cs typeface="Times New Roman" panose="02020603050405020304" pitchFamily="18" charset="0"/>
                <a:sym typeface="+mn-ea"/>
              </a:rPr>
              <a:t>5</a:t>
            </a:r>
            <a:r>
              <a:rPr lang="en-US" altLang="zh-CN" sz="2800" dirty="0" err="1">
                <a:solidFill>
                  <a:srgbClr val="0000CC"/>
                </a:solidFill>
                <a:cs typeface="Times New Roman" panose="02020603050405020304" pitchFamily="18" charset="0"/>
                <a:sym typeface="+mn-ea"/>
              </a:rPr>
              <a:t> m/s</a:t>
            </a:r>
            <a:r>
              <a:rPr sz="2800">
                <a:solidFill>
                  <a:srgbClr val="0000CC"/>
                </a:solidFill>
                <a:cs typeface="Times New Roman" panose="02020603050405020304" pitchFamily="18" charset="0"/>
                <a:sym typeface="+mn-ea"/>
              </a:rPr>
              <a:t>，其他条件不变，试用斜线画出该批粒子在磁场中可能出现的区域．</a:t>
            </a:r>
            <a:r>
              <a:rPr lang="en-US" altLang="zh-CN" sz="2800">
                <a:solidFill>
                  <a:srgbClr val="0000CC"/>
                </a:solidFill>
                <a:cs typeface="Times New Roman" panose="02020603050405020304" pitchFamily="18" charset="0"/>
                <a:sym typeface="+mn-ea"/>
              </a:rPr>
              <a:t>(sin37°</a:t>
            </a:r>
            <a:r>
              <a:rPr sz="2800">
                <a:solidFill>
                  <a:srgbClr val="0000CC"/>
                </a:solidFill>
                <a:cs typeface="Times New Roman" panose="02020603050405020304" pitchFamily="18" charset="0"/>
                <a:sym typeface="+mn-ea"/>
              </a:rPr>
              <a:t>＝</a:t>
            </a:r>
            <a:r>
              <a:rPr lang="en-US" altLang="zh-CN" sz="2800">
                <a:solidFill>
                  <a:srgbClr val="0000CC"/>
                </a:solidFill>
                <a:cs typeface="Times New Roman" panose="02020603050405020304" pitchFamily="18" charset="0"/>
                <a:sym typeface="+mn-ea"/>
              </a:rPr>
              <a:t>0.6</a:t>
            </a:r>
            <a:r>
              <a:rPr sz="2800">
                <a:solidFill>
                  <a:srgbClr val="0000CC"/>
                </a:solidFill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2800">
                <a:solidFill>
                  <a:srgbClr val="0000CC"/>
                </a:solidFill>
                <a:cs typeface="Times New Roman" panose="02020603050405020304" pitchFamily="18" charset="0"/>
                <a:sym typeface="+mn-ea"/>
              </a:rPr>
              <a:t>cos37°</a:t>
            </a:r>
            <a:r>
              <a:rPr sz="2800">
                <a:solidFill>
                  <a:srgbClr val="0000CC"/>
                </a:solidFill>
                <a:cs typeface="Times New Roman" panose="02020603050405020304" pitchFamily="18" charset="0"/>
                <a:sym typeface="+mn-ea"/>
              </a:rPr>
              <a:t>＝</a:t>
            </a:r>
            <a:r>
              <a:rPr lang="en-US" altLang="zh-CN" sz="2800">
                <a:solidFill>
                  <a:srgbClr val="0000CC"/>
                </a:solidFill>
                <a:cs typeface="Times New Roman" panose="02020603050405020304" pitchFamily="18" charset="0"/>
                <a:sym typeface="+mn-ea"/>
              </a:rPr>
              <a:t>0.8)</a:t>
            </a:r>
            <a:endParaRPr lang="en-US" altLang="zh-CN" sz="2800">
              <a:solidFill>
                <a:srgbClr val="0000CC"/>
              </a:solidFill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altLang="zh-CN" sz="2800" dirty="0">
              <a:solidFill>
                <a:srgbClr val="0000CC"/>
              </a:solidFill>
              <a:ea typeface="Times New Roman" panose="02020603050405020304" pitchFamily="18" charset="0"/>
            </a:endParaRPr>
          </a:p>
        </p:txBody>
      </p:sp>
      <p:pic>
        <p:nvPicPr>
          <p:cNvPr id="27653" name="图片 27652" descr="877N16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94065" y="2776855"/>
            <a:ext cx="1991995" cy="18497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46785" y="599440"/>
            <a:ext cx="957008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3200">
                <a:solidFill>
                  <a:srgbClr val="0000CC"/>
                </a:solidFill>
              </a:rPr>
              <a:t>解</a:t>
            </a:r>
            <a:r>
              <a:rPr lang="en-US" altLang="zh-CN" sz="3200">
                <a:solidFill>
                  <a:srgbClr val="0000CC"/>
                </a:solidFill>
              </a:rPr>
              <a:t>:</a:t>
            </a:r>
            <a:r>
              <a:rPr lang="zh-CN" altLang="en-US" sz="3200">
                <a:solidFill>
                  <a:srgbClr val="0000CC"/>
                </a:solidFill>
              </a:rPr>
              <a:t>(1)由牛顿第二定律可求得粒子在磁场中运动的半径，由                     得：</a:t>
            </a:r>
            <a:endParaRPr lang="zh-CN" altLang="en-US" sz="3200">
              <a:solidFill>
                <a:srgbClr val="0000CC"/>
              </a:solidFill>
            </a:endParaRPr>
          </a:p>
        </p:txBody>
      </p:sp>
      <p:graphicFrame>
        <p:nvGraphicFramePr>
          <p:cNvPr id="3" name="对象 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356803" y="1250950"/>
          <a:ext cx="2101850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" r:id="rId1" imgW="774065" imgH="457200" progId="Equation.KSEE3">
                  <p:embed/>
                </p:oleObj>
              </mc:Choice>
              <mc:Fallback>
                <p:oleObj name="" r:id="rId1" imgW="774065" imgH="4572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356803" y="1250950"/>
                        <a:ext cx="2101850" cy="124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668328" y="1250950"/>
          <a:ext cx="3656330" cy="1138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1346200" imgH="419100" progId="Equation.KSEE3">
                  <p:embed/>
                </p:oleObj>
              </mc:Choice>
              <mc:Fallback>
                <p:oleObj name="" r:id="rId3" imgW="1346200" imgH="4191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68328" y="1250950"/>
                        <a:ext cx="3656330" cy="1138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885190" y="2282825"/>
            <a:ext cx="888301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3200">
                <a:solidFill>
                  <a:srgbClr val="0000CC"/>
                </a:solidFill>
              </a:rPr>
              <a:t>(2)由于R＞r，要使粒子在磁场中运动的时间最长，则粒子在磁场中运动的圆弧所对应的弧长最长，从图甲中可以看出，以直径ab为弦、R为半径所作的圆周，粒子运动时间最长。</a:t>
            </a:r>
            <a:endParaRPr lang="zh-CN" altLang="en-US" sz="3200">
              <a:solidFill>
                <a:srgbClr val="0000CC"/>
              </a:solidFill>
            </a:endParaRPr>
          </a:p>
        </p:txBody>
      </p:sp>
      <p:pic>
        <p:nvPicPr>
          <p:cNvPr id="30724" name="图片 30723" descr="877N1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8530" y="2492375"/>
            <a:ext cx="2117090" cy="260540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8" name="对象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115821" y="5328920"/>
          <a:ext cx="1586865" cy="1138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6" imgW="584200" imgH="419100" progId="Equation.KSEE3">
                  <p:embed/>
                </p:oleObj>
              </mc:Choice>
              <mc:Fallback>
                <p:oleObj name="" r:id="rId6" imgW="584200" imgH="4191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5821" y="5328920"/>
                        <a:ext cx="1586865" cy="1138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977641" y="5328920"/>
          <a:ext cx="5347335" cy="1138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" r:id="rId8" imgW="1968500" imgH="419100" progId="Equation.KSEE3">
                  <p:embed/>
                </p:oleObj>
              </mc:Choice>
              <mc:Fallback>
                <p:oleObj name="" r:id="rId8" imgW="1968500" imgH="4191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77641" y="5328920"/>
                        <a:ext cx="5347335" cy="1138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85240" y="1044575"/>
            <a:ext cx="619506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3200">
                <a:solidFill>
                  <a:srgbClr val="0000CC"/>
                </a:solidFill>
              </a:rPr>
              <a:t>(3)</a:t>
            </a:r>
            <a:endParaRPr lang="zh-CN" altLang="en-US" sz="3200">
              <a:solidFill>
                <a:srgbClr val="0000CC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>
                <a:solidFill>
                  <a:srgbClr val="0000CC"/>
                </a:solidFill>
              </a:rPr>
              <a:t>粒子在磁场中可能出现的区域如图乙所示(以aO为直径的半圆加上以a为圆心，aO为半径所作圆与磁场相交的部分)．</a:t>
            </a:r>
            <a:endParaRPr lang="zh-CN" altLang="en-US" sz="3200">
              <a:solidFill>
                <a:srgbClr val="0000CC"/>
              </a:solidFill>
            </a:endParaRPr>
          </a:p>
        </p:txBody>
      </p:sp>
      <p:pic>
        <p:nvPicPr>
          <p:cNvPr id="30725" name="图片 30724" descr="877N17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04175" y="1589405"/>
            <a:ext cx="3376930" cy="323977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242186" y="953135"/>
          <a:ext cx="3725545" cy="1138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" r:id="rId3" imgW="1371600" imgH="419100" progId="Equation.KSEE3">
                  <p:embed/>
                </p:oleObj>
              </mc:Choice>
              <mc:Fallback>
                <p:oleObj name="" r:id="rId3" imgW="1371600" imgH="4191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42186" y="953135"/>
                        <a:ext cx="3725545" cy="1138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7762" name="组合 117761"/>
          <p:cNvGrpSpPr/>
          <p:nvPr/>
        </p:nvGrpSpPr>
        <p:grpSpPr>
          <a:xfrm>
            <a:off x="2616200" y="985838"/>
            <a:ext cx="2303463" cy="2303462"/>
            <a:chOff x="612" y="1870"/>
            <a:chExt cx="1451" cy="1451"/>
          </a:xfrm>
        </p:grpSpPr>
        <p:sp>
          <p:nvSpPr>
            <p:cNvPr id="117763" name="直接连接符 117762"/>
            <p:cNvSpPr/>
            <p:nvPr/>
          </p:nvSpPr>
          <p:spPr>
            <a:xfrm>
              <a:off x="939" y="2205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64" name="直接连接符 117763"/>
            <p:cNvSpPr/>
            <p:nvPr/>
          </p:nvSpPr>
          <p:spPr>
            <a:xfrm flipH="1">
              <a:off x="939" y="2205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65" name="直接连接符 117764"/>
            <p:cNvSpPr/>
            <p:nvPr/>
          </p:nvSpPr>
          <p:spPr>
            <a:xfrm>
              <a:off x="1201" y="1933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66" name="直接连接符 117765"/>
            <p:cNvSpPr/>
            <p:nvPr/>
          </p:nvSpPr>
          <p:spPr>
            <a:xfrm flipH="1">
              <a:off x="1201" y="1933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67" name="直接连接符 117766"/>
            <p:cNvSpPr/>
            <p:nvPr/>
          </p:nvSpPr>
          <p:spPr>
            <a:xfrm>
              <a:off x="1193" y="2205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68" name="直接连接符 117767"/>
            <p:cNvSpPr/>
            <p:nvPr/>
          </p:nvSpPr>
          <p:spPr>
            <a:xfrm flipH="1">
              <a:off x="1193" y="2205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69" name="直接连接符 117768"/>
            <p:cNvSpPr/>
            <p:nvPr/>
          </p:nvSpPr>
          <p:spPr>
            <a:xfrm>
              <a:off x="1465" y="1933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70" name="直接连接符 117769"/>
            <p:cNvSpPr/>
            <p:nvPr/>
          </p:nvSpPr>
          <p:spPr>
            <a:xfrm flipH="1">
              <a:off x="1465" y="1933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71" name="直接连接符 117770"/>
            <p:cNvSpPr/>
            <p:nvPr/>
          </p:nvSpPr>
          <p:spPr>
            <a:xfrm>
              <a:off x="1475" y="2205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72" name="直接连接符 117771"/>
            <p:cNvSpPr/>
            <p:nvPr/>
          </p:nvSpPr>
          <p:spPr>
            <a:xfrm flipH="1">
              <a:off x="1475" y="2205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73" name="直接连接符 117772"/>
            <p:cNvSpPr/>
            <p:nvPr/>
          </p:nvSpPr>
          <p:spPr>
            <a:xfrm>
              <a:off x="1747" y="2205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74" name="直接连接符 117773"/>
            <p:cNvSpPr/>
            <p:nvPr/>
          </p:nvSpPr>
          <p:spPr>
            <a:xfrm flipH="1">
              <a:off x="1747" y="2205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75" name="直接连接符 117774"/>
            <p:cNvSpPr/>
            <p:nvPr/>
          </p:nvSpPr>
          <p:spPr>
            <a:xfrm>
              <a:off x="1927" y="2568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76" name="直接连接符 117775"/>
            <p:cNvSpPr/>
            <p:nvPr/>
          </p:nvSpPr>
          <p:spPr>
            <a:xfrm flipH="1">
              <a:off x="1927" y="2568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77" name="椭圆 117776"/>
            <p:cNvSpPr>
              <a:spLocks noChangeAspect="1"/>
            </p:cNvSpPr>
            <p:nvPr/>
          </p:nvSpPr>
          <p:spPr>
            <a:xfrm>
              <a:off x="612" y="1870"/>
              <a:ext cx="1451" cy="1451"/>
            </a:xfrm>
            <a:prstGeom prst="ellipse">
              <a:avLst/>
            </a:prstGeom>
            <a:solidFill>
              <a:srgbClr val="3399FF">
                <a:alpha val="14999"/>
              </a:srgbClr>
            </a:solidFill>
            <a:ln w="3175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7778" name="直接连接符 117777"/>
            <p:cNvSpPr/>
            <p:nvPr/>
          </p:nvSpPr>
          <p:spPr>
            <a:xfrm>
              <a:off x="938" y="2887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79" name="直接连接符 117778"/>
            <p:cNvSpPr/>
            <p:nvPr/>
          </p:nvSpPr>
          <p:spPr>
            <a:xfrm flipH="1">
              <a:off x="938" y="2887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80" name="直接连接符 117779"/>
            <p:cNvSpPr/>
            <p:nvPr/>
          </p:nvSpPr>
          <p:spPr>
            <a:xfrm>
              <a:off x="1192" y="2887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81" name="直接连接符 117780"/>
            <p:cNvSpPr/>
            <p:nvPr/>
          </p:nvSpPr>
          <p:spPr>
            <a:xfrm flipH="1">
              <a:off x="1192" y="2887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82" name="直接连接符 117781"/>
            <p:cNvSpPr/>
            <p:nvPr/>
          </p:nvSpPr>
          <p:spPr>
            <a:xfrm>
              <a:off x="1474" y="2887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83" name="直接连接符 117782"/>
            <p:cNvSpPr/>
            <p:nvPr/>
          </p:nvSpPr>
          <p:spPr>
            <a:xfrm flipH="1">
              <a:off x="1474" y="2887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84" name="直接连接符 117783"/>
            <p:cNvSpPr/>
            <p:nvPr/>
          </p:nvSpPr>
          <p:spPr>
            <a:xfrm>
              <a:off x="1746" y="2887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85" name="直接连接符 117784"/>
            <p:cNvSpPr/>
            <p:nvPr/>
          </p:nvSpPr>
          <p:spPr>
            <a:xfrm flipH="1">
              <a:off x="1746" y="2887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86" name="直接连接符 117785"/>
            <p:cNvSpPr/>
            <p:nvPr/>
          </p:nvSpPr>
          <p:spPr>
            <a:xfrm>
              <a:off x="767" y="2568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87" name="直接连接符 117786"/>
            <p:cNvSpPr/>
            <p:nvPr/>
          </p:nvSpPr>
          <p:spPr>
            <a:xfrm flipH="1">
              <a:off x="767" y="2568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88" name="直接连接符 117787"/>
            <p:cNvSpPr/>
            <p:nvPr/>
          </p:nvSpPr>
          <p:spPr>
            <a:xfrm>
              <a:off x="1057" y="2568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89" name="直接连接符 117788"/>
            <p:cNvSpPr/>
            <p:nvPr/>
          </p:nvSpPr>
          <p:spPr>
            <a:xfrm flipH="1">
              <a:off x="1057" y="2568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90" name="直接连接符 117789"/>
            <p:cNvSpPr/>
            <p:nvPr/>
          </p:nvSpPr>
          <p:spPr>
            <a:xfrm>
              <a:off x="1330" y="2568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91" name="直接连接符 117790"/>
            <p:cNvSpPr/>
            <p:nvPr/>
          </p:nvSpPr>
          <p:spPr>
            <a:xfrm flipH="1">
              <a:off x="1330" y="2568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92" name="直接连接符 117791"/>
            <p:cNvSpPr/>
            <p:nvPr/>
          </p:nvSpPr>
          <p:spPr>
            <a:xfrm>
              <a:off x="1611" y="2568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93" name="直接连接符 117792"/>
            <p:cNvSpPr/>
            <p:nvPr/>
          </p:nvSpPr>
          <p:spPr>
            <a:xfrm flipH="1">
              <a:off x="1611" y="2568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94" name="直接连接符 117793"/>
            <p:cNvSpPr/>
            <p:nvPr/>
          </p:nvSpPr>
          <p:spPr>
            <a:xfrm>
              <a:off x="1183" y="3194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95" name="直接连接符 117794"/>
            <p:cNvSpPr/>
            <p:nvPr/>
          </p:nvSpPr>
          <p:spPr>
            <a:xfrm flipH="1">
              <a:off x="1183" y="3194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96" name="直接连接符 117795"/>
            <p:cNvSpPr/>
            <p:nvPr/>
          </p:nvSpPr>
          <p:spPr>
            <a:xfrm>
              <a:off x="1447" y="3194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797" name="直接连接符 117796"/>
            <p:cNvSpPr/>
            <p:nvPr/>
          </p:nvSpPr>
          <p:spPr>
            <a:xfrm flipH="1">
              <a:off x="1447" y="3194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17798" name="直接连接符 117797"/>
          <p:cNvSpPr/>
          <p:nvPr/>
        </p:nvSpPr>
        <p:spPr>
          <a:xfrm rot="-2700000" flipH="1" flipV="1">
            <a:off x="3508375" y="2670175"/>
            <a:ext cx="0" cy="730250"/>
          </a:xfrm>
          <a:prstGeom prst="line">
            <a:avLst/>
          </a:prstGeom>
          <a:ln w="12700" cap="flat" cmpd="sng">
            <a:solidFill>
              <a:srgbClr val="0000CC"/>
            </a:solidFill>
            <a:prstDash val="solid"/>
            <a:headEnd type="none" w="med" len="med"/>
            <a:tailEnd type="triangle" w="med" len="lg"/>
          </a:ln>
        </p:spPr>
      </p:sp>
      <p:sp>
        <p:nvSpPr>
          <p:cNvPr id="117799" name="任意多边形 117798"/>
          <p:cNvSpPr/>
          <p:nvPr/>
        </p:nvSpPr>
        <p:spPr>
          <a:xfrm rot="18900000" flipH="1">
            <a:off x="3090863" y="1612900"/>
            <a:ext cx="1974850" cy="1150938"/>
          </a:xfrm>
          <a:custGeom>
            <a:avLst/>
            <a:gdLst>
              <a:gd name="txL" fmla="*/ 0 w 37054"/>
              <a:gd name="txT" fmla="*/ 0 h 21600"/>
              <a:gd name="txR" fmla="*/ 37054 w 37054"/>
              <a:gd name="txB" fmla="*/ 21600 h 21600"/>
            </a:gdLst>
            <a:ahLst/>
            <a:cxnLst>
              <a:cxn ang="180">
                <a:pos x="0" y="6509"/>
              </a:cxn>
              <a:cxn ang="0">
                <a:pos x="37054" y="21600"/>
              </a:cxn>
              <a:cxn ang="90">
                <a:pos x="15454" y="21600"/>
              </a:cxn>
            </a:cxnLst>
            <a:rect l="txL" t="txT" r="txR" b="txB"/>
            <a:pathLst>
              <a:path w="37054" h="21600" fill="none">
                <a:moveTo>
                  <a:pt x="0" y="6509"/>
                </a:moveTo>
                <a:arcTo wR="21600" hR="21600" stAng="-8140853" swAng="8140853"/>
              </a:path>
              <a:path w="37054" h="21600" stroke="0">
                <a:moveTo>
                  <a:pt x="0" y="6509"/>
                </a:moveTo>
                <a:arcTo wR="21600" hR="21600" stAng="-8140853" swAng="8140853"/>
                <a:lnTo>
                  <a:pt x="15454" y="21600"/>
                </a:lnTo>
                <a:close/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7800" name="直接连接符 117799"/>
          <p:cNvSpPr/>
          <p:nvPr/>
        </p:nvSpPr>
        <p:spPr>
          <a:xfrm rot="5400000" flipV="1">
            <a:off x="4938713" y="966788"/>
            <a:ext cx="0" cy="730250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none" w="med" len="med"/>
            <a:tailEnd type="triangle" w="med" len="lg"/>
          </a:ln>
        </p:spPr>
      </p:sp>
      <p:sp>
        <p:nvSpPr>
          <p:cNvPr id="117801" name="直接连接符 117800"/>
          <p:cNvSpPr/>
          <p:nvPr/>
        </p:nvSpPr>
        <p:spPr>
          <a:xfrm rot="19800000" flipV="1">
            <a:off x="3594100" y="2598738"/>
            <a:ext cx="0" cy="730250"/>
          </a:xfrm>
          <a:prstGeom prst="line">
            <a:avLst/>
          </a:prstGeom>
          <a:ln w="12700" cap="flat" cmpd="sng">
            <a:solidFill>
              <a:srgbClr val="0000CC"/>
            </a:solidFill>
            <a:prstDash val="solid"/>
            <a:headEnd type="none" w="med" len="med"/>
            <a:tailEnd type="triangle" w="med" len="lg"/>
          </a:ln>
        </p:spPr>
      </p:sp>
      <p:sp>
        <p:nvSpPr>
          <p:cNvPr id="117802" name="任意多边形 117801"/>
          <p:cNvSpPr/>
          <p:nvPr/>
        </p:nvSpPr>
        <p:spPr>
          <a:xfrm rot="19800000" flipH="1">
            <a:off x="3378200" y="1763713"/>
            <a:ext cx="1785938" cy="1150937"/>
          </a:xfrm>
          <a:custGeom>
            <a:avLst/>
            <a:gdLst>
              <a:gd name="txL" fmla="*/ 0 w 33523"/>
              <a:gd name="txT" fmla="*/ 0 h 21600"/>
              <a:gd name="txR" fmla="*/ 33523 w 33523"/>
              <a:gd name="txB" fmla="*/ 21600 h 21600"/>
            </a:gdLst>
            <a:ahLst/>
            <a:cxnLst>
              <a:cxn ang="180">
                <a:pos x="0" y="3589"/>
              </a:cxn>
              <a:cxn ang="0">
                <a:pos x="33523" y="21600"/>
              </a:cxn>
              <a:cxn ang="90">
                <a:pos x="11923" y="21600"/>
              </a:cxn>
            </a:cxnLst>
            <a:rect l="txL" t="txT" r="txR" b="txB"/>
            <a:pathLst>
              <a:path w="33523" h="21600" fill="none">
                <a:moveTo>
                  <a:pt x="0" y="3589"/>
                </a:moveTo>
                <a:arcTo wR="21600" hR="21600" stAng="-7410236" swAng="7410236"/>
              </a:path>
              <a:path w="33523" h="21600" stroke="0">
                <a:moveTo>
                  <a:pt x="0" y="3589"/>
                </a:moveTo>
                <a:arcTo wR="21600" hR="21600" stAng="-7410236" swAng="7410236"/>
                <a:lnTo>
                  <a:pt x="11923" y="21600"/>
                </a:lnTo>
                <a:close/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7803" name="直接连接符 117802"/>
          <p:cNvSpPr/>
          <p:nvPr/>
        </p:nvSpPr>
        <p:spPr>
          <a:xfrm rot="5400000" flipV="1">
            <a:off x="5140325" y="1196975"/>
            <a:ext cx="0" cy="730250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none" w="med" len="med"/>
            <a:tailEnd type="triangle" w="med" len="lg"/>
          </a:ln>
        </p:spPr>
      </p:sp>
      <p:sp>
        <p:nvSpPr>
          <p:cNvPr id="117804" name="直接连接符 117803"/>
          <p:cNvSpPr/>
          <p:nvPr/>
        </p:nvSpPr>
        <p:spPr>
          <a:xfrm rot="20700000" flipV="1">
            <a:off x="3667125" y="2570163"/>
            <a:ext cx="0" cy="730250"/>
          </a:xfrm>
          <a:prstGeom prst="line">
            <a:avLst/>
          </a:prstGeom>
          <a:ln w="12700" cap="flat" cmpd="sng">
            <a:solidFill>
              <a:srgbClr val="0000CC"/>
            </a:solidFill>
            <a:prstDash val="solid"/>
            <a:headEnd type="none" w="med" len="med"/>
            <a:tailEnd type="triangle" w="med" len="lg"/>
          </a:ln>
        </p:spPr>
      </p:sp>
      <p:sp>
        <p:nvSpPr>
          <p:cNvPr id="117805" name="任意多边形 117804"/>
          <p:cNvSpPr/>
          <p:nvPr/>
        </p:nvSpPr>
        <p:spPr>
          <a:xfrm rot="20700000" flipH="1">
            <a:off x="3605213" y="1965325"/>
            <a:ext cx="1476375" cy="1150938"/>
          </a:xfrm>
          <a:custGeom>
            <a:avLst/>
            <a:gdLst>
              <a:gd name="txL" fmla="*/ 0 w 27703"/>
              <a:gd name="txT" fmla="*/ 0 h 21600"/>
              <a:gd name="txR" fmla="*/ 27703 w 27703"/>
              <a:gd name="txB" fmla="*/ 21600 h 21600"/>
            </a:gdLst>
            <a:ahLst/>
            <a:cxnLst>
              <a:cxn ang="180">
                <a:pos x="0" y="880"/>
              </a:cxn>
              <a:cxn ang="0">
                <a:pos x="27703" y="21600"/>
              </a:cxn>
              <a:cxn ang="90">
                <a:pos x="6103" y="21600"/>
              </a:cxn>
            </a:cxnLst>
            <a:rect l="txL" t="txT" r="txR" b="txB"/>
            <a:pathLst>
              <a:path w="27703" h="21600" fill="none">
                <a:moveTo>
                  <a:pt x="0" y="880"/>
                </a:moveTo>
                <a:arcTo wR="21600" hR="21600" stAng="-6384729" swAng="6384729"/>
              </a:path>
              <a:path w="27703" h="21600" stroke="0">
                <a:moveTo>
                  <a:pt x="0" y="880"/>
                </a:moveTo>
                <a:arcTo wR="21600" hR="21600" stAng="-6384729" swAng="6384729"/>
                <a:lnTo>
                  <a:pt x="6103" y="21600"/>
                </a:lnTo>
                <a:close/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7806" name="直接连接符 117805"/>
          <p:cNvSpPr/>
          <p:nvPr/>
        </p:nvSpPr>
        <p:spPr>
          <a:xfrm flipV="1">
            <a:off x="3767138" y="2541588"/>
            <a:ext cx="0" cy="730250"/>
          </a:xfrm>
          <a:prstGeom prst="line">
            <a:avLst/>
          </a:prstGeom>
          <a:ln w="12700" cap="flat" cmpd="sng">
            <a:solidFill>
              <a:srgbClr val="0000CC"/>
            </a:solidFill>
            <a:prstDash val="solid"/>
            <a:headEnd type="none" w="med" len="med"/>
            <a:tailEnd type="triangle" w="med" len="lg"/>
          </a:ln>
        </p:spPr>
      </p:sp>
      <p:sp>
        <p:nvSpPr>
          <p:cNvPr id="117807" name="直接连接符 117806"/>
          <p:cNvSpPr/>
          <p:nvPr/>
        </p:nvSpPr>
        <p:spPr>
          <a:xfrm rot="5400000" flipV="1">
            <a:off x="5227638" y="1470025"/>
            <a:ext cx="0" cy="730250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none" w="med" len="med"/>
            <a:tailEnd type="triangle" w="med" len="lg"/>
          </a:ln>
        </p:spPr>
      </p:sp>
      <p:sp>
        <p:nvSpPr>
          <p:cNvPr id="117808" name="任意多边形 117807"/>
          <p:cNvSpPr/>
          <p:nvPr/>
        </p:nvSpPr>
        <p:spPr>
          <a:xfrm flipH="1">
            <a:off x="3767138" y="2138363"/>
            <a:ext cx="1150937" cy="1150937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270">
                <a:pos x="0" y="0"/>
              </a:cxn>
              <a:cxn ang="90">
                <a:pos x="21600" y="21600"/>
              </a:cxn>
              <a:cxn ang="90">
                <a:pos x="0" y="21600"/>
              </a:cxn>
            </a:cxnLst>
            <a:rect l="txL" t="txT" r="txR" b="txB"/>
            <a:pathLst>
              <a:path w="21600" h="21600" fill="none">
                <a:moveTo>
                  <a:pt x="0" y="0"/>
                </a:moveTo>
                <a:arcTo wR="21600" hR="21600" stAng="-5400000" swAng="5400000"/>
              </a:path>
              <a:path w="21600" h="21600" stroke="0">
                <a:moveTo>
                  <a:pt x="0" y="0"/>
                </a:moveTo>
                <a:arcTo wR="21600" hR="21600" stAng="-5400000" swAng="5400000"/>
                <a:lnTo>
                  <a:pt x="0" y="21600"/>
                </a:lnTo>
                <a:close/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7809" name="直接连接符 117808"/>
          <p:cNvSpPr/>
          <p:nvPr/>
        </p:nvSpPr>
        <p:spPr>
          <a:xfrm rot="5400000" flipV="1">
            <a:off x="5270500" y="1773238"/>
            <a:ext cx="0" cy="730250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none" w="med" len="med"/>
            <a:tailEnd type="triangle" w="med" len="lg"/>
          </a:ln>
        </p:spPr>
      </p:sp>
      <p:sp>
        <p:nvSpPr>
          <p:cNvPr id="117810" name="直接连接符 117809"/>
          <p:cNvSpPr/>
          <p:nvPr/>
        </p:nvSpPr>
        <p:spPr>
          <a:xfrm rot="-20700000" flipH="1" flipV="1">
            <a:off x="3854450" y="2570163"/>
            <a:ext cx="0" cy="730250"/>
          </a:xfrm>
          <a:prstGeom prst="line">
            <a:avLst/>
          </a:prstGeom>
          <a:ln w="12700" cap="flat" cmpd="sng">
            <a:solidFill>
              <a:srgbClr val="0000CC"/>
            </a:solidFill>
            <a:prstDash val="solid"/>
            <a:headEnd type="none" w="med" len="med"/>
            <a:tailEnd type="triangle" w="med" len="lg"/>
          </a:ln>
        </p:spPr>
      </p:sp>
      <p:sp>
        <p:nvSpPr>
          <p:cNvPr id="117811" name="任意多边形 117810"/>
          <p:cNvSpPr/>
          <p:nvPr/>
        </p:nvSpPr>
        <p:spPr>
          <a:xfrm rot="900000" flipH="1">
            <a:off x="3883025" y="2354263"/>
            <a:ext cx="1150938" cy="1112837"/>
          </a:xfrm>
          <a:custGeom>
            <a:avLst/>
            <a:gdLst>
              <a:gd name="txL" fmla="*/ 0 w 21600"/>
              <a:gd name="txT" fmla="*/ 0 h 20881"/>
              <a:gd name="txR" fmla="*/ 21600 w 21600"/>
              <a:gd name="txB" fmla="*/ 20881 h 20881"/>
            </a:gdLst>
            <a:ahLst/>
            <a:cxnLst>
              <a:cxn ang="270">
                <a:pos x="5527" y="0"/>
              </a:cxn>
              <a:cxn ang="0">
                <a:pos x="21600" y="20881"/>
              </a:cxn>
              <a:cxn ang="180">
                <a:pos x="0" y="20881"/>
              </a:cxn>
            </a:cxnLst>
            <a:rect l="txL" t="txT" r="txR" b="txB"/>
            <a:pathLst>
              <a:path w="21600" h="20881" fill="none">
                <a:moveTo>
                  <a:pt x="5527" y="0"/>
                </a:moveTo>
                <a:arcTo wR="21600" hR="21600" stAng="-4510461" swAng="4510461"/>
              </a:path>
              <a:path w="21600" h="20881" stroke="0">
                <a:moveTo>
                  <a:pt x="5527" y="0"/>
                </a:moveTo>
                <a:arcTo wR="21600" hR="21600" stAng="-4510461" swAng="4510461"/>
                <a:lnTo>
                  <a:pt x="0" y="20881"/>
                </a:lnTo>
                <a:close/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7812" name="直接连接符 117811"/>
          <p:cNvSpPr/>
          <p:nvPr/>
        </p:nvSpPr>
        <p:spPr>
          <a:xfrm rot="5400000" flipV="1">
            <a:off x="5211763" y="2074863"/>
            <a:ext cx="0" cy="730250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none" w="med" len="med"/>
            <a:tailEnd type="triangle" w="med" len="lg"/>
          </a:ln>
        </p:spPr>
      </p:sp>
      <p:sp>
        <p:nvSpPr>
          <p:cNvPr id="117813" name="直接连接符 117812"/>
          <p:cNvSpPr/>
          <p:nvPr/>
        </p:nvSpPr>
        <p:spPr>
          <a:xfrm rot="1800000" flipV="1">
            <a:off x="3954463" y="2598738"/>
            <a:ext cx="0" cy="730250"/>
          </a:xfrm>
          <a:prstGeom prst="line">
            <a:avLst/>
          </a:prstGeom>
          <a:ln w="12700" cap="flat" cmpd="sng">
            <a:solidFill>
              <a:srgbClr val="0000CC"/>
            </a:solidFill>
            <a:prstDash val="solid"/>
            <a:headEnd type="none" w="med" len="med"/>
            <a:tailEnd type="triangle" w="med" len="lg"/>
          </a:ln>
        </p:spPr>
      </p:sp>
      <p:sp>
        <p:nvSpPr>
          <p:cNvPr id="117814" name="任意多边形 117813"/>
          <p:cNvSpPr/>
          <p:nvPr/>
        </p:nvSpPr>
        <p:spPr>
          <a:xfrm rot="1800000" flipH="1">
            <a:off x="3948113" y="2646363"/>
            <a:ext cx="1150937" cy="998537"/>
          </a:xfrm>
          <a:custGeom>
            <a:avLst/>
            <a:gdLst>
              <a:gd name="txL" fmla="*/ 0 w 21600"/>
              <a:gd name="txT" fmla="*/ 0 h 18724"/>
              <a:gd name="txR" fmla="*/ 21600 w 21600"/>
              <a:gd name="txB" fmla="*/ 18724 h 18724"/>
            </a:gdLst>
            <a:ahLst/>
            <a:cxnLst>
              <a:cxn ang="270">
                <a:pos x="10769" y="0"/>
              </a:cxn>
              <a:cxn ang="0">
                <a:pos x="21600" y="18724"/>
              </a:cxn>
              <a:cxn ang="180">
                <a:pos x="0" y="18724"/>
              </a:cxn>
            </a:cxnLst>
            <a:rect l="txL" t="txT" r="txR" b="txB"/>
            <a:pathLst>
              <a:path w="21600" h="18724" fill="none">
                <a:moveTo>
                  <a:pt x="10769" y="0"/>
                </a:moveTo>
                <a:arcTo wR="21600" hR="21600" stAng="-3605693" swAng="3605693"/>
              </a:path>
              <a:path w="21600" h="18724" stroke="0">
                <a:moveTo>
                  <a:pt x="10769" y="0"/>
                </a:moveTo>
                <a:arcTo wR="21600" hR="21600" stAng="-3605693" swAng="3605693"/>
                <a:lnTo>
                  <a:pt x="0" y="18724"/>
                </a:lnTo>
                <a:close/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7815" name="直接连接符 117814"/>
          <p:cNvSpPr/>
          <p:nvPr/>
        </p:nvSpPr>
        <p:spPr>
          <a:xfrm rot="5400000" flipV="1">
            <a:off x="5111750" y="2349500"/>
            <a:ext cx="0" cy="730250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none" w="med" len="med"/>
            <a:tailEnd type="triangle" w="med" len="lg"/>
          </a:ln>
        </p:spPr>
      </p:sp>
      <p:grpSp>
        <p:nvGrpSpPr>
          <p:cNvPr id="117816" name="组合 117815"/>
          <p:cNvGrpSpPr/>
          <p:nvPr/>
        </p:nvGrpSpPr>
        <p:grpSpPr>
          <a:xfrm flipH="1">
            <a:off x="7421563" y="981075"/>
            <a:ext cx="2303462" cy="2303463"/>
            <a:chOff x="612" y="1870"/>
            <a:chExt cx="1451" cy="1451"/>
          </a:xfrm>
        </p:grpSpPr>
        <p:sp>
          <p:nvSpPr>
            <p:cNvPr id="117817" name="直接连接符 117816"/>
            <p:cNvSpPr/>
            <p:nvPr/>
          </p:nvSpPr>
          <p:spPr>
            <a:xfrm>
              <a:off x="939" y="2205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18" name="直接连接符 117817"/>
            <p:cNvSpPr/>
            <p:nvPr/>
          </p:nvSpPr>
          <p:spPr>
            <a:xfrm flipH="1">
              <a:off x="939" y="2205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19" name="直接连接符 117818"/>
            <p:cNvSpPr/>
            <p:nvPr/>
          </p:nvSpPr>
          <p:spPr>
            <a:xfrm>
              <a:off x="1201" y="1933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20" name="直接连接符 117819"/>
            <p:cNvSpPr/>
            <p:nvPr/>
          </p:nvSpPr>
          <p:spPr>
            <a:xfrm flipH="1">
              <a:off x="1201" y="1933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21" name="直接连接符 117820"/>
            <p:cNvSpPr/>
            <p:nvPr/>
          </p:nvSpPr>
          <p:spPr>
            <a:xfrm>
              <a:off x="1193" y="2205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22" name="直接连接符 117821"/>
            <p:cNvSpPr/>
            <p:nvPr/>
          </p:nvSpPr>
          <p:spPr>
            <a:xfrm flipH="1">
              <a:off x="1193" y="2205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23" name="直接连接符 117822"/>
            <p:cNvSpPr/>
            <p:nvPr/>
          </p:nvSpPr>
          <p:spPr>
            <a:xfrm>
              <a:off x="1465" y="1933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24" name="直接连接符 117823"/>
            <p:cNvSpPr/>
            <p:nvPr/>
          </p:nvSpPr>
          <p:spPr>
            <a:xfrm flipH="1">
              <a:off x="1465" y="1933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25" name="直接连接符 117824"/>
            <p:cNvSpPr/>
            <p:nvPr/>
          </p:nvSpPr>
          <p:spPr>
            <a:xfrm>
              <a:off x="1475" y="2205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26" name="直接连接符 117825"/>
            <p:cNvSpPr/>
            <p:nvPr/>
          </p:nvSpPr>
          <p:spPr>
            <a:xfrm flipH="1">
              <a:off x="1475" y="2205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27" name="直接连接符 117826"/>
            <p:cNvSpPr/>
            <p:nvPr/>
          </p:nvSpPr>
          <p:spPr>
            <a:xfrm>
              <a:off x="1747" y="2205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28" name="直接连接符 117827"/>
            <p:cNvSpPr/>
            <p:nvPr/>
          </p:nvSpPr>
          <p:spPr>
            <a:xfrm flipH="1">
              <a:off x="1747" y="2205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29" name="直接连接符 117828"/>
            <p:cNvSpPr/>
            <p:nvPr/>
          </p:nvSpPr>
          <p:spPr>
            <a:xfrm>
              <a:off x="1927" y="2568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30" name="直接连接符 117829"/>
            <p:cNvSpPr/>
            <p:nvPr/>
          </p:nvSpPr>
          <p:spPr>
            <a:xfrm flipH="1">
              <a:off x="1927" y="2568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31" name="椭圆 117830"/>
            <p:cNvSpPr>
              <a:spLocks noChangeAspect="1"/>
            </p:cNvSpPr>
            <p:nvPr/>
          </p:nvSpPr>
          <p:spPr>
            <a:xfrm>
              <a:off x="612" y="1870"/>
              <a:ext cx="1451" cy="1451"/>
            </a:xfrm>
            <a:prstGeom prst="ellipse">
              <a:avLst/>
            </a:prstGeom>
            <a:solidFill>
              <a:srgbClr val="3399FF">
                <a:alpha val="14999"/>
              </a:srgbClr>
            </a:solidFill>
            <a:ln w="3175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7832" name="直接连接符 117831"/>
            <p:cNvSpPr/>
            <p:nvPr/>
          </p:nvSpPr>
          <p:spPr>
            <a:xfrm>
              <a:off x="938" y="2887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33" name="直接连接符 117832"/>
            <p:cNvSpPr/>
            <p:nvPr/>
          </p:nvSpPr>
          <p:spPr>
            <a:xfrm flipH="1">
              <a:off x="938" y="2887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34" name="直接连接符 117833"/>
            <p:cNvSpPr/>
            <p:nvPr/>
          </p:nvSpPr>
          <p:spPr>
            <a:xfrm>
              <a:off x="1192" y="2887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35" name="直接连接符 117834"/>
            <p:cNvSpPr/>
            <p:nvPr/>
          </p:nvSpPr>
          <p:spPr>
            <a:xfrm flipH="1">
              <a:off x="1192" y="2887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36" name="直接连接符 117835"/>
            <p:cNvSpPr/>
            <p:nvPr/>
          </p:nvSpPr>
          <p:spPr>
            <a:xfrm>
              <a:off x="1474" y="2887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37" name="直接连接符 117836"/>
            <p:cNvSpPr/>
            <p:nvPr/>
          </p:nvSpPr>
          <p:spPr>
            <a:xfrm flipH="1">
              <a:off x="1474" y="2887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38" name="直接连接符 117837"/>
            <p:cNvSpPr/>
            <p:nvPr/>
          </p:nvSpPr>
          <p:spPr>
            <a:xfrm>
              <a:off x="1746" y="2887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39" name="直接连接符 117838"/>
            <p:cNvSpPr/>
            <p:nvPr/>
          </p:nvSpPr>
          <p:spPr>
            <a:xfrm flipH="1">
              <a:off x="1746" y="2887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40" name="直接连接符 117839"/>
            <p:cNvSpPr/>
            <p:nvPr/>
          </p:nvSpPr>
          <p:spPr>
            <a:xfrm>
              <a:off x="767" y="2568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41" name="直接连接符 117840"/>
            <p:cNvSpPr/>
            <p:nvPr/>
          </p:nvSpPr>
          <p:spPr>
            <a:xfrm flipH="1">
              <a:off x="767" y="2568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42" name="直接连接符 117841"/>
            <p:cNvSpPr/>
            <p:nvPr/>
          </p:nvSpPr>
          <p:spPr>
            <a:xfrm>
              <a:off x="1057" y="2568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43" name="直接连接符 117842"/>
            <p:cNvSpPr/>
            <p:nvPr/>
          </p:nvSpPr>
          <p:spPr>
            <a:xfrm flipH="1">
              <a:off x="1057" y="2568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44" name="直接连接符 117843"/>
            <p:cNvSpPr/>
            <p:nvPr/>
          </p:nvSpPr>
          <p:spPr>
            <a:xfrm>
              <a:off x="1330" y="2568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45" name="直接连接符 117844"/>
            <p:cNvSpPr/>
            <p:nvPr/>
          </p:nvSpPr>
          <p:spPr>
            <a:xfrm flipH="1">
              <a:off x="1330" y="2568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46" name="直接连接符 117845"/>
            <p:cNvSpPr/>
            <p:nvPr/>
          </p:nvSpPr>
          <p:spPr>
            <a:xfrm>
              <a:off x="1611" y="2568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47" name="直接连接符 117846"/>
            <p:cNvSpPr/>
            <p:nvPr/>
          </p:nvSpPr>
          <p:spPr>
            <a:xfrm flipH="1">
              <a:off x="1611" y="2568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48" name="直接连接符 117847"/>
            <p:cNvSpPr/>
            <p:nvPr/>
          </p:nvSpPr>
          <p:spPr>
            <a:xfrm>
              <a:off x="1183" y="3194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49" name="直接连接符 117848"/>
            <p:cNvSpPr/>
            <p:nvPr/>
          </p:nvSpPr>
          <p:spPr>
            <a:xfrm flipH="1">
              <a:off x="1183" y="3194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50" name="直接连接符 117849"/>
            <p:cNvSpPr/>
            <p:nvPr/>
          </p:nvSpPr>
          <p:spPr>
            <a:xfrm>
              <a:off x="1447" y="3194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51" name="直接连接符 117850"/>
            <p:cNvSpPr/>
            <p:nvPr/>
          </p:nvSpPr>
          <p:spPr>
            <a:xfrm flipH="1">
              <a:off x="1447" y="3194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17852" name="直接连接符 117851"/>
          <p:cNvSpPr/>
          <p:nvPr/>
        </p:nvSpPr>
        <p:spPr>
          <a:xfrm>
            <a:off x="5280025" y="1330325"/>
            <a:ext cx="2590800" cy="0"/>
          </a:xfrm>
          <a:prstGeom prst="line">
            <a:avLst/>
          </a:prstGeom>
          <a:ln w="9525" cap="flat" cmpd="sng">
            <a:solidFill>
              <a:srgbClr val="0000FF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117853" name="任意多边形 117852"/>
          <p:cNvSpPr/>
          <p:nvPr/>
        </p:nvSpPr>
        <p:spPr>
          <a:xfrm rot="-18900000">
            <a:off x="7340600" y="1608138"/>
            <a:ext cx="1974850" cy="1150937"/>
          </a:xfrm>
          <a:custGeom>
            <a:avLst/>
            <a:gdLst>
              <a:gd name="txL" fmla="*/ 0 w 37054"/>
              <a:gd name="txT" fmla="*/ 0 h 21600"/>
              <a:gd name="txR" fmla="*/ 37054 w 37054"/>
              <a:gd name="txB" fmla="*/ 21600 h 21600"/>
            </a:gdLst>
            <a:ahLst/>
            <a:cxnLst>
              <a:cxn ang="180">
                <a:pos x="0" y="6509"/>
              </a:cxn>
              <a:cxn ang="0">
                <a:pos x="37054" y="21600"/>
              </a:cxn>
              <a:cxn ang="90">
                <a:pos x="15454" y="21600"/>
              </a:cxn>
            </a:cxnLst>
            <a:rect l="txL" t="txT" r="txR" b="txB"/>
            <a:pathLst>
              <a:path w="37054" h="21600" fill="none">
                <a:moveTo>
                  <a:pt x="0" y="6509"/>
                </a:moveTo>
                <a:arcTo wR="21600" hR="21600" stAng="-8140853" swAng="8140853"/>
              </a:path>
              <a:path w="37054" h="21600" stroke="0">
                <a:moveTo>
                  <a:pt x="0" y="6509"/>
                </a:moveTo>
                <a:arcTo wR="21600" hR="21600" stAng="-8140853" swAng="8140853"/>
                <a:lnTo>
                  <a:pt x="15454" y="21600"/>
                </a:lnTo>
                <a:close/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7854" name="直接连接符 117853"/>
          <p:cNvSpPr/>
          <p:nvPr/>
        </p:nvSpPr>
        <p:spPr>
          <a:xfrm>
            <a:off x="5422900" y="1562100"/>
            <a:ext cx="2232025" cy="0"/>
          </a:xfrm>
          <a:prstGeom prst="line">
            <a:avLst/>
          </a:prstGeom>
          <a:ln w="9525" cap="flat" cmpd="sng">
            <a:solidFill>
              <a:srgbClr val="0000FF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117855" name="任意多边形 117854"/>
          <p:cNvSpPr/>
          <p:nvPr/>
        </p:nvSpPr>
        <p:spPr>
          <a:xfrm rot="-19800000">
            <a:off x="7250113" y="1763713"/>
            <a:ext cx="1785937" cy="1150937"/>
          </a:xfrm>
          <a:custGeom>
            <a:avLst/>
            <a:gdLst>
              <a:gd name="txL" fmla="*/ 0 w 33523"/>
              <a:gd name="txT" fmla="*/ 0 h 21600"/>
              <a:gd name="txR" fmla="*/ 33523 w 33523"/>
              <a:gd name="txB" fmla="*/ 21600 h 21600"/>
            </a:gdLst>
            <a:ahLst/>
            <a:cxnLst>
              <a:cxn ang="180">
                <a:pos x="0" y="3589"/>
              </a:cxn>
              <a:cxn ang="0">
                <a:pos x="33523" y="21600"/>
              </a:cxn>
              <a:cxn ang="90">
                <a:pos x="11923" y="21600"/>
              </a:cxn>
            </a:cxnLst>
            <a:rect l="txL" t="txT" r="txR" b="txB"/>
            <a:pathLst>
              <a:path w="33523" h="21600" fill="none">
                <a:moveTo>
                  <a:pt x="0" y="3589"/>
                </a:moveTo>
                <a:arcTo wR="21600" hR="21600" stAng="-7410236" swAng="7410236"/>
              </a:path>
              <a:path w="33523" h="21600" stroke="0">
                <a:moveTo>
                  <a:pt x="0" y="3589"/>
                </a:moveTo>
                <a:arcTo wR="21600" hR="21600" stAng="-7410236" swAng="7410236"/>
                <a:lnTo>
                  <a:pt x="11923" y="21600"/>
                </a:lnTo>
                <a:close/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7856" name="直接连接符 117855"/>
          <p:cNvSpPr/>
          <p:nvPr/>
        </p:nvSpPr>
        <p:spPr>
          <a:xfrm>
            <a:off x="5537200" y="1835150"/>
            <a:ext cx="2016125" cy="0"/>
          </a:xfrm>
          <a:prstGeom prst="line">
            <a:avLst/>
          </a:prstGeom>
          <a:ln w="9525" cap="flat" cmpd="sng">
            <a:solidFill>
              <a:srgbClr val="0000FF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117857" name="任意多边形 117856"/>
          <p:cNvSpPr/>
          <p:nvPr/>
        </p:nvSpPr>
        <p:spPr>
          <a:xfrm rot="-20700000">
            <a:off x="7332663" y="1965325"/>
            <a:ext cx="1476375" cy="1150938"/>
          </a:xfrm>
          <a:custGeom>
            <a:avLst/>
            <a:gdLst>
              <a:gd name="txL" fmla="*/ 0 w 27703"/>
              <a:gd name="txT" fmla="*/ 0 h 21600"/>
              <a:gd name="txR" fmla="*/ 27703 w 27703"/>
              <a:gd name="txB" fmla="*/ 21600 h 21600"/>
            </a:gdLst>
            <a:ahLst/>
            <a:cxnLst>
              <a:cxn ang="180">
                <a:pos x="0" y="880"/>
              </a:cxn>
              <a:cxn ang="0">
                <a:pos x="27703" y="21600"/>
              </a:cxn>
              <a:cxn ang="90">
                <a:pos x="6103" y="21600"/>
              </a:cxn>
            </a:cxnLst>
            <a:rect l="txL" t="txT" r="txR" b="txB"/>
            <a:pathLst>
              <a:path w="27703" h="21600" fill="none">
                <a:moveTo>
                  <a:pt x="0" y="880"/>
                </a:moveTo>
                <a:arcTo wR="21600" hR="21600" stAng="-6384729" swAng="6384729"/>
              </a:path>
              <a:path w="27703" h="21600" stroke="0">
                <a:moveTo>
                  <a:pt x="0" y="880"/>
                </a:moveTo>
                <a:arcTo wR="21600" hR="21600" stAng="-6384729" swAng="6384729"/>
                <a:lnTo>
                  <a:pt x="6103" y="21600"/>
                </a:lnTo>
                <a:close/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7858" name="直接连接符 117857"/>
          <p:cNvSpPr/>
          <p:nvPr/>
        </p:nvSpPr>
        <p:spPr>
          <a:xfrm>
            <a:off x="5537200" y="2136775"/>
            <a:ext cx="2016125" cy="0"/>
          </a:xfrm>
          <a:prstGeom prst="line">
            <a:avLst/>
          </a:prstGeom>
          <a:ln w="9525" cap="flat" cmpd="sng">
            <a:solidFill>
              <a:srgbClr val="0000FF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117859" name="任意多边形 117858"/>
          <p:cNvSpPr/>
          <p:nvPr/>
        </p:nvSpPr>
        <p:spPr>
          <a:xfrm>
            <a:off x="7493000" y="2138363"/>
            <a:ext cx="1150938" cy="1150937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270">
                <a:pos x="0" y="0"/>
              </a:cxn>
              <a:cxn ang="90">
                <a:pos x="21600" y="21600"/>
              </a:cxn>
              <a:cxn ang="90">
                <a:pos x="0" y="21600"/>
              </a:cxn>
            </a:cxnLst>
            <a:rect l="txL" t="txT" r="txR" b="txB"/>
            <a:pathLst>
              <a:path w="21600" h="21600" fill="none">
                <a:moveTo>
                  <a:pt x="0" y="0"/>
                </a:moveTo>
                <a:arcTo wR="21600" hR="21600" stAng="-5400000" swAng="5400000"/>
              </a:path>
              <a:path w="21600" h="21600" stroke="0">
                <a:moveTo>
                  <a:pt x="0" y="0"/>
                </a:moveTo>
                <a:arcTo wR="21600" hR="21600" stAng="-5400000" swAng="5400000"/>
                <a:lnTo>
                  <a:pt x="0" y="21600"/>
                </a:lnTo>
                <a:close/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7860" name="直接连接符 117859"/>
          <p:cNvSpPr/>
          <p:nvPr/>
        </p:nvSpPr>
        <p:spPr>
          <a:xfrm>
            <a:off x="5522913" y="2439988"/>
            <a:ext cx="2016125" cy="0"/>
          </a:xfrm>
          <a:prstGeom prst="line">
            <a:avLst/>
          </a:prstGeom>
          <a:ln w="9525" cap="flat" cmpd="sng">
            <a:solidFill>
              <a:srgbClr val="0000FF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117861" name="任意多边形 117860"/>
          <p:cNvSpPr/>
          <p:nvPr/>
        </p:nvSpPr>
        <p:spPr>
          <a:xfrm rot="-900000">
            <a:off x="7380288" y="2354263"/>
            <a:ext cx="1150937" cy="1112837"/>
          </a:xfrm>
          <a:custGeom>
            <a:avLst/>
            <a:gdLst>
              <a:gd name="txL" fmla="*/ 0 w 21600"/>
              <a:gd name="txT" fmla="*/ 0 h 20881"/>
              <a:gd name="txR" fmla="*/ 21600 w 21600"/>
              <a:gd name="txB" fmla="*/ 20881 h 20881"/>
            </a:gdLst>
            <a:ahLst/>
            <a:cxnLst>
              <a:cxn ang="270">
                <a:pos x="5527" y="0"/>
              </a:cxn>
              <a:cxn ang="0">
                <a:pos x="21600" y="20881"/>
              </a:cxn>
              <a:cxn ang="180">
                <a:pos x="0" y="20881"/>
              </a:cxn>
            </a:cxnLst>
            <a:rect l="txL" t="txT" r="txR" b="txB"/>
            <a:pathLst>
              <a:path w="21600" h="20881" fill="none">
                <a:moveTo>
                  <a:pt x="5527" y="0"/>
                </a:moveTo>
                <a:arcTo wR="21600" hR="21600" stAng="-4510461" swAng="4510461"/>
              </a:path>
              <a:path w="21600" h="20881" stroke="0">
                <a:moveTo>
                  <a:pt x="5527" y="0"/>
                </a:moveTo>
                <a:arcTo wR="21600" hR="21600" stAng="-4510461" swAng="4510461"/>
                <a:lnTo>
                  <a:pt x="0" y="20881"/>
                </a:lnTo>
                <a:close/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7862" name="任意多边形 117861"/>
          <p:cNvSpPr/>
          <p:nvPr/>
        </p:nvSpPr>
        <p:spPr>
          <a:xfrm rot="-1800000">
            <a:off x="7315200" y="2646363"/>
            <a:ext cx="1150938" cy="998537"/>
          </a:xfrm>
          <a:custGeom>
            <a:avLst/>
            <a:gdLst>
              <a:gd name="txL" fmla="*/ 0 w 21600"/>
              <a:gd name="txT" fmla="*/ 0 h 18724"/>
              <a:gd name="txR" fmla="*/ 21600 w 21600"/>
              <a:gd name="txB" fmla="*/ 18724 h 18724"/>
            </a:gdLst>
            <a:ahLst/>
            <a:cxnLst>
              <a:cxn ang="270">
                <a:pos x="10769" y="0"/>
              </a:cxn>
              <a:cxn ang="0">
                <a:pos x="21600" y="18724"/>
              </a:cxn>
              <a:cxn ang="180">
                <a:pos x="0" y="18724"/>
              </a:cxn>
            </a:cxnLst>
            <a:rect l="txL" t="txT" r="txR" b="txB"/>
            <a:pathLst>
              <a:path w="21600" h="18724" fill="none">
                <a:moveTo>
                  <a:pt x="10769" y="0"/>
                </a:moveTo>
                <a:arcTo wR="21600" hR="21600" stAng="-3605693" swAng="3605693"/>
              </a:path>
              <a:path w="21600" h="18724" stroke="0">
                <a:moveTo>
                  <a:pt x="10769" y="0"/>
                </a:moveTo>
                <a:arcTo wR="21600" hR="21600" stAng="-3605693" swAng="3605693"/>
                <a:lnTo>
                  <a:pt x="0" y="18724"/>
                </a:lnTo>
                <a:close/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7863" name="直接连接符 117862"/>
          <p:cNvSpPr/>
          <p:nvPr/>
        </p:nvSpPr>
        <p:spPr>
          <a:xfrm>
            <a:off x="5422900" y="2714625"/>
            <a:ext cx="2303463" cy="0"/>
          </a:xfrm>
          <a:prstGeom prst="line">
            <a:avLst/>
          </a:prstGeom>
          <a:ln w="9525" cap="flat" cmpd="sng">
            <a:solidFill>
              <a:srgbClr val="0000FF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117865" name="矩形 117864"/>
          <p:cNvSpPr/>
          <p:nvPr/>
        </p:nvSpPr>
        <p:spPr>
          <a:xfrm>
            <a:off x="7175500" y="3429000"/>
            <a:ext cx="2867025" cy="4914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6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平行会聚于一点</a:t>
            </a:r>
            <a:endParaRPr lang="zh-CN" altLang="en-US" sz="2600" b="1" dirty="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17866" name="矩形 117865"/>
          <p:cNvSpPr/>
          <p:nvPr/>
        </p:nvSpPr>
        <p:spPr>
          <a:xfrm>
            <a:off x="2424113" y="3371850"/>
            <a:ext cx="2879725" cy="4914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6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一点发散成平行</a:t>
            </a:r>
            <a:endParaRPr lang="zh-CN" altLang="en-US" sz="2600" b="1" dirty="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17867" name="椭圆 117866"/>
          <p:cNvSpPr>
            <a:spLocks noChangeAspect="1"/>
          </p:cNvSpPr>
          <p:nvPr/>
        </p:nvSpPr>
        <p:spPr>
          <a:xfrm>
            <a:off x="3360738" y="4281488"/>
            <a:ext cx="2303462" cy="2303462"/>
          </a:xfrm>
          <a:prstGeom prst="ellipse">
            <a:avLst/>
          </a:prstGeom>
          <a:noFill/>
          <a:ln w="3175" cap="flat" cmpd="sng">
            <a:solidFill>
              <a:srgbClr val="0000FF"/>
            </a:solidFill>
            <a:prstDash val="dash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grpSp>
        <p:nvGrpSpPr>
          <p:cNvPr id="117868" name="组合 117867"/>
          <p:cNvGrpSpPr/>
          <p:nvPr/>
        </p:nvGrpSpPr>
        <p:grpSpPr>
          <a:xfrm>
            <a:off x="2609850" y="3933825"/>
            <a:ext cx="2303463" cy="2303463"/>
            <a:chOff x="567" y="2341"/>
            <a:chExt cx="1451" cy="1451"/>
          </a:xfrm>
        </p:grpSpPr>
        <p:sp>
          <p:nvSpPr>
            <p:cNvPr id="117869" name="直接连接符 117868"/>
            <p:cNvSpPr/>
            <p:nvPr/>
          </p:nvSpPr>
          <p:spPr>
            <a:xfrm>
              <a:off x="894" y="2676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70" name="直接连接符 117869"/>
            <p:cNvSpPr/>
            <p:nvPr/>
          </p:nvSpPr>
          <p:spPr>
            <a:xfrm flipH="1">
              <a:off x="894" y="2676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71" name="直接连接符 117870"/>
            <p:cNvSpPr/>
            <p:nvPr/>
          </p:nvSpPr>
          <p:spPr>
            <a:xfrm>
              <a:off x="1156" y="2404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72" name="直接连接符 117871"/>
            <p:cNvSpPr/>
            <p:nvPr/>
          </p:nvSpPr>
          <p:spPr>
            <a:xfrm flipH="1">
              <a:off x="1156" y="2404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73" name="直接连接符 117872"/>
            <p:cNvSpPr/>
            <p:nvPr/>
          </p:nvSpPr>
          <p:spPr>
            <a:xfrm>
              <a:off x="1148" y="2676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74" name="直接连接符 117873"/>
            <p:cNvSpPr/>
            <p:nvPr/>
          </p:nvSpPr>
          <p:spPr>
            <a:xfrm flipH="1">
              <a:off x="1148" y="2676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75" name="直接连接符 117874"/>
            <p:cNvSpPr/>
            <p:nvPr/>
          </p:nvSpPr>
          <p:spPr>
            <a:xfrm>
              <a:off x="1420" y="2404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76" name="直接连接符 117875"/>
            <p:cNvSpPr/>
            <p:nvPr/>
          </p:nvSpPr>
          <p:spPr>
            <a:xfrm flipH="1">
              <a:off x="1420" y="2404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77" name="直接连接符 117876"/>
            <p:cNvSpPr/>
            <p:nvPr/>
          </p:nvSpPr>
          <p:spPr>
            <a:xfrm>
              <a:off x="1430" y="2676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78" name="直接连接符 117877"/>
            <p:cNvSpPr/>
            <p:nvPr/>
          </p:nvSpPr>
          <p:spPr>
            <a:xfrm flipH="1">
              <a:off x="1430" y="2676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79" name="直接连接符 117878"/>
            <p:cNvSpPr/>
            <p:nvPr/>
          </p:nvSpPr>
          <p:spPr>
            <a:xfrm>
              <a:off x="1702" y="2676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80" name="直接连接符 117879"/>
            <p:cNvSpPr/>
            <p:nvPr/>
          </p:nvSpPr>
          <p:spPr>
            <a:xfrm flipH="1">
              <a:off x="1702" y="2676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81" name="直接连接符 117880"/>
            <p:cNvSpPr/>
            <p:nvPr/>
          </p:nvSpPr>
          <p:spPr>
            <a:xfrm>
              <a:off x="1882" y="3039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82" name="直接连接符 117881"/>
            <p:cNvSpPr/>
            <p:nvPr/>
          </p:nvSpPr>
          <p:spPr>
            <a:xfrm flipH="1">
              <a:off x="1882" y="3039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83" name="椭圆 117882"/>
            <p:cNvSpPr>
              <a:spLocks noChangeAspect="1"/>
            </p:cNvSpPr>
            <p:nvPr/>
          </p:nvSpPr>
          <p:spPr>
            <a:xfrm>
              <a:off x="567" y="2341"/>
              <a:ext cx="1451" cy="1451"/>
            </a:xfrm>
            <a:prstGeom prst="ellipse">
              <a:avLst/>
            </a:prstGeom>
            <a:solidFill>
              <a:srgbClr val="3399FF">
                <a:alpha val="14999"/>
              </a:srgbClr>
            </a:solidFill>
            <a:ln w="3175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7884" name="直接连接符 117883"/>
            <p:cNvSpPr/>
            <p:nvPr/>
          </p:nvSpPr>
          <p:spPr>
            <a:xfrm>
              <a:off x="893" y="3358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85" name="直接连接符 117884"/>
            <p:cNvSpPr/>
            <p:nvPr/>
          </p:nvSpPr>
          <p:spPr>
            <a:xfrm flipH="1">
              <a:off x="893" y="3358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86" name="直接连接符 117885"/>
            <p:cNvSpPr/>
            <p:nvPr/>
          </p:nvSpPr>
          <p:spPr>
            <a:xfrm>
              <a:off x="1147" y="3358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87" name="直接连接符 117886"/>
            <p:cNvSpPr/>
            <p:nvPr/>
          </p:nvSpPr>
          <p:spPr>
            <a:xfrm flipH="1">
              <a:off x="1147" y="3358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88" name="直接连接符 117887"/>
            <p:cNvSpPr/>
            <p:nvPr/>
          </p:nvSpPr>
          <p:spPr>
            <a:xfrm>
              <a:off x="1429" y="3358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89" name="直接连接符 117888"/>
            <p:cNvSpPr/>
            <p:nvPr/>
          </p:nvSpPr>
          <p:spPr>
            <a:xfrm flipH="1">
              <a:off x="1429" y="3358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90" name="直接连接符 117889"/>
            <p:cNvSpPr/>
            <p:nvPr/>
          </p:nvSpPr>
          <p:spPr>
            <a:xfrm>
              <a:off x="1701" y="3358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91" name="直接连接符 117890"/>
            <p:cNvSpPr/>
            <p:nvPr/>
          </p:nvSpPr>
          <p:spPr>
            <a:xfrm flipH="1">
              <a:off x="1701" y="3358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92" name="直接连接符 117891"/>
            <p:cNvSpPr/>
            <p:nvPr/>
          </p:nvSpPr>
          <p:spPr>
            <a:xfrm>
              <a:off x="722" y="3039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93" name="直接连接符 117892"/>
            <p:cNvSpPr/>
            <p:nvPr/>
          </p:nvSpPr>
          <p:spPr>
            <a:xfrm flipH="1">
              <a:off x="722" y="3039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94" name="直接连接符 117893"/>
            <p:cNvSpPr/>
            <p:nvPr/>
          </p:nvSpPr>
          <p:spPr>
            <a:xfrm>
              <a:off x="1012" y="3039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95" name="直接连接符 117894"/>
            <p:cNvSpPr/>
            <p:nvPr/>
          </p:nvSpPr>
          <p:spPr>
            <a:xfrm flipH="1">
              <a:off x="1012" y="3039"/>
              <a:ext cx="55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96" name="直接连接符 117895"/>
            <p:cNvSpPr/>
            <p:nvPr/>
          </p:nvSpPr>
          <p:spPr>
            <a:xfrm>
              <a:off x="1285" y="3039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97" name="直接连接符 117896"/>
            <p:cNvSpPr/>
            <p:nvPr/>
          </p:nvSpPr>
          <p:spPr>
            <a:xfrm flipH="1">
              <a:off x="1285" y="3039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98" name="直接连接符 117897"/>
            <p:cNvSpPr/>
            <p:nvPr/>
          </p:nvSpPr>
          <p:spPr>
            <a:xfrm>
              <a:off x="1566" y="3039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899" name="直接连接符 117898"/>
            <p:cNvSpPr/>
            <p:nvPr/>
          </p:nvSpPr>
          <p:spPr>
            <a:xfrm flipH="1">
              <a:off x="1566" y="3039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900" name="直接连接符 117899"/>
            <p:cNvSpPr/>
            <p:nvPr/>
          </p:nvSpPr>
          <p:spPr>
            <a:xfrm>
              <a:off x="1138" y="3665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901" name="直接连接符 117900"/>
            <p:cNvSpPr/>
            <p:nvPr/>
          </p:nvSpPr>
          <p:spPr>
            <a:xfrm flipH="1">
              <a:off x="1138" y="3665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902" name="直接连接符 117901"/>
            <p:cNvSpPr/>
            <p:nvPr/>
          </p:nvSpPr>
          <p:spPr>
            <a:xfrm>
              <a:off x="1402" y="3665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7903" name="直接连接符 117902"/>
            <p:cNvSpPr/>
            <p:nvPr/>
          </p:nvSpPr>
          <p:spPr>
            <a:xfrm flipH="1">
              <a:off x="1402" y="3665"/>
              <a:ext cx="54" cy="46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17904" name="组合 117903"/>
          <p:cNvGrpSpPr/>
          <p:nvPr/>
        </p:nvGrpSpPr>
        <p:grpSpPr>
          <a:xfrm>
            <a:off x="3402013" y="4149725"/>
            <a:ext cx="1150937" cy="2198688"/>
            <a:chOff x="1202" y="2596"/>
            <a:chExt cx="725" cy="1385"/>
          </a:xfrm>
        </p:grpSpPr>
        <p:sp>
          <p:nvSpPr>
            <p:cNvPr id="117905" name="任意多边形 117904"/>
            <p:cNvSpPr/>
            <p:nvPr/>
          </p:nvSpPr>
          <p:spPr>
            <a:xfrm rot="18900000" flipH="1">
              <a:off x="942" y="2855"/>
              <a:ext cx="1244" cy="725"/>
            </a:xfrm>
            <a:custGeom>
              <a:avLst/>
              <a:gdLst>
                <a:gd name="txL" fmla="*/ 0 w 37054"/>
                <a:gd name="txT" fmla="*/ 0 h 21600"/>
                <a:gd name="txR" fmla="*/ 37054 w 37054"/>
                <a:gd name="txB" fmla="*/ 21600 h 21600"/>
              </a:gdLst>
              <a:ahLst/>
              <a:cxnLst>
                <a:cxn ang="180">
                  <a:pos x="0" y="6509"/>
                </a:cxn>
                <a:cxn ang="0">
                  <a:pos x="37054" y="21600"/>
                </a:cxn>
                <a:cxn ang="90">
                  <a:pos x="15454" y="21600"/>
                </a:cxn>
              </a:cxnLst>
              <a:rect l="txL" t="txT" r="txR" b="txB"/>
              <a:pathLst>
                <a:path w="37054" h="21600" fill="none">
                  <a:moveTo>
                    <a:pt x="0" y="6509"/>
                  </a:moveTo>
                  <a:arcTo wR="21600" hR="21600" stAng="-8140853" swAng="8140853"/>
                </a:path>
                <a:path w="37054" h="21600" stroke="0">
                  <a:moveTo>
                    <a:pt x="0" y="6509"/>
                  </a:moveTo>
                  <a:arcTo wR="21600" hR="21600" stAng="-8140853" swAng="8140853"/>
                  <a:lnTo>
                    <a:pt x="15454" y="21600"/>
                  </a:lnTo>
                  <a:close/>
                </a:path>
              </a:pathLst>
            </a:custGeom>
            <a:noFill/>
            <a:ln w="19050" cap="flat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7906" name="直接连接符 117905"/>
            <p:cNvSpPr/>
            <p:nvPr/>
          </p:nvSpPr>
          <p:spPr>
            <a:xfrm rot="-2700000" flipH="1" flipV="1">
              <a:off x="1211" y="3521"/>
              <a:ext cx="0" cy="460"/>
            </a:xfrm>
            <a:prstGeom prst="line">
              <a:avLst/>
            </a:prstGeom>
            <a:ln w="19050" cap="flat" cmpd="sng">
              <a:solidFill>
                <a:srgbClr val="FF3300"/>
              </a:solidFill>
              <a:prstDash val="solid"/>
              <a:headEnd type="none" w="med" len="med"/>
              <a:tailEnd type="triangle" w="med" len="lg"/>
            </a:ln>
          </p:spPr>
        </p:sp>
      </p:grpSp>
      <p:sp>
        <p:nvSpPr>
          <p:cNvPr id="117907" name="直接连接符 117906"/>
          <p:cNvSpPr/>
          <p:nvPr/>
        </p:nvSpPr>
        <p:spPr>
          <a:xfrm rot="5400000" flipV="1">
            <a:off x="4889500" y="3913188"/>
            <a:ext cx="0" cy="730250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none" w="med" len="med"/>
            <a:tailEnd type="triangle" w="med" len="lg"/>
          </a:ln>
        </p:spPr>
      </p:sp>
      <p:grpSp>
        <p:nvGrpSpPr>
          <p:cNvPr id="117908" name="组合 117907"/>
          <p:cNvGrpSpPr/>
          <p:nvPr/>
        </p:nvGrpSpPr>
        <p:grpSpPr>
          <a:xfrm>
            <a:off x="3257550" y="5084763"/>
            <a:ext cx="576263" cy="1150937"/>
            <a:chOff x="1111" y="3185"/>
            <a:chExt cx="363" cy="725"/>
          </a:xfrm>
        </p:grpSpPr>
        <p:sp>
          <p:nvSpPr>
            <p:cNvPr id="117909" name="直接连接符 117908"/>
            <p:cNvSpPr/>
            <p:nvPr/>
          </p:nvSpPr>
          <p:spPr>
            <a:xfrm>
              <a:off x="1392" y="3185"/>
              <a:ext cx="0" cy="725"/>
            </a:xfrm>
            <a:prstGeom prst="line">
              <a:avLst/>
            </a:prstGeom>
            <a:ln w="19050" cap="flat" cmpd="sng">
              <a:solidFill>
                <a:srgbClr val="0000FF"/>
              </a:solidFill>
              <a:prstDash val="solid"/>
              <a:headEnd type="none" w="med" len="med"/>
              <a:tailEnd type="stealth" w="med" len="lg"/>
            </a:ln>
          </p:spPr>
        </p:sp>
        <p:sp>
          <p:nvSpPr>
            <p:cNvPr id="117910" name="文本框 117909"/>
            <p:cNvSpPr txBox="1"/>
            <p:nvPr/>
          </p:nvSpPr>
          <p:spPr>
            <a:xfrm>
              <a:off x="1111" y="3385"/>
              <a:ext cx="363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R</a:t>
              </a:r>
              <a:endPara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7911" name="组合 117910"/>
          <p:cNvGrpSpPr/>
          <p:nvPr/>
        </p:nvGrpSpPr>
        <p:grpSpPr>
          <a:xfrm>
            <a:off x="3546475" y="4249738"/>
            <a:ext cx="1150938" cy="460375"/>
            <a:chOff x="1284" y="2659"/>
            <a:chExt cx="725" cy="290"/>
          </a:xfrm>
        </p:grpSpPr>
        <p:sp>
          <p:nvSpPr>
            <p:cNvPr id="117912" name="直接连接符 117911"/>
            <p:cNvSpPr/>
            <p:nvPr/>
          </p:nvSpPr>
          <p:spPr>
            <a:xfrm rot="2700000">
              <a:off x="1646" y="2569"/>
              <a:ext cx="0" cy="725"/>
            </a:xfrm>
            <a:prstGeom prst="line">
              <a:avLst/>
            </a:prstGeom>
            <a:ln w="19050" cap="flat" cmpd="sng">
              <a:solidFill>
                <a:srgbClr val="0000FF"/>
              </a:solidFill>
              <a:prstDash val="solid"/>
              <a:headEnd type="stealth" w="med" len="lg"/>
              <a:tailEnd type="none" w="sm" len="med"/>
            </a:ln>
          </p:spPr>
        </p:sp>
        <p:sp>
          <p:nvSpPr>
            <p:cNvPr id="117913" name="文本框 117912"/>
            <p:cNvSpPr txBox="1"/>
            <p:nvPr/>
          </p:nvSpPr>
          <p:spPr>
            <a:xfrm>
              <a:off x="1429" y="2659"/>
              <a:ext cx="363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R</a:t>
              </a:r>
              <a:endParaRPr lang="en-US" altLang="zh-CN" sz="2400" b="1" i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7914" name="组合 117913"/>
          <p:cNvGrpSpPr/>
          <p:nvPr/>
        </p:nvGrpSpPr>
        <p:grpSpPr>
          <a:xfrm>
            <a:off x="4511675" y="4292600"/>
            <a:ext cx="590550" cy="1150938"/>
            <a:chOff x="1918" y="2686"/>
            <a:chExt cx="372" cy="725"/>
          </a:xfrm>
        </p:grpSpPr>
        <p:sp>
          <p:nvSpPr>
            <p:cNvPr id="117915" name="直接连接符 117914"/>
            <p:cNvSpPr/>
            <p:nvPr/>
          </p:nvSpPr>
          <p:spPr>
            <a:xfrm>
              <a:off x="1918" y="2686"/>
              <a:ext cx="0" cy="725"/>
            </a:xfrm>
            <a:prstGeom prst="line">
              <a:avLst/>
            </a:prstGeom>
            <a:ln w="19050" cap="flat" cmpd="sng">
              <a:solidFill>
                <a:srgbClr val="0000FF"/>
              </a:solidFill>
              <a:prstDash val="solid"/>
              <a:headEnd type="stealth" w="med" len="lg"/>
              <a:tailEnd type="none" w="med" len="med"/>
            </a:ln>
          </p:spPr>
        </p:sp>
        <p:sp>
          <p:nvSpPr>
            <p:cNvPr id="117916" name="文本框 117915"/>
            <p:cNvSpPr txBox="1"/>
            <p:nvPr/>
          </p:nvSpPr>
          <p:spPr>
            <a:xfrm>
              <a:off x="1927" y="2895"/>
              <a:ext cx="363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r</a:t>
              </a:r>
              <a:endPara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7917" name="组合 117916"/>
          <p:cNvGrpSpPr/>
          <p:nvPr/>
        </p:nvGrpSpPr>
        <p:grpSpPr>
          <a:xfrm>
            <a:off x="3544888" y="5618163"/>
            <a:ext cx="1150937" cy="460375"/>
            <a:chOff x="1301" y="3548"/>
            <a:chExt cx="725" cy="290"/>
          </a:xfrm>
        </p:grpSpPr>
        <p:sp>
          <p:nvSpPr>
            <p:cNvPr id="117918" name="直接连接符 117917"/>
            <p:cNvSpPr/>
            <p:nvPr/>
          </p:nvSpPr>
          <p:spPr>
            <a:xfrm rot="2700000">
              <a:off x="1663" y="3312"/>
              <a:ext cx="0" cy="725"/>
            </a:xfrm>
            <a:prstGeom prst="line">
              <a:avLst/>
            </a:prstGeom>
            <a:ln w="19050" cap="flat" cmpd="sng">
              <a:solidFill>
                <a:srgbClr val="0000FF"/>
              </a:solidFill>
              <a:prstDash val="solid"/>
              <a:headEnd type="none" w="med" len="med"/>
              <a:tailEnd type="stealth" w="med" len="lg"/>
            </a:ln>
          </p:spPr>
        </p:sp>
        <p:sp>
          <p:nvSpPr>
            <p:cNvPr id="117919" name="文本框 117918"/>
            <p:cNvSpPr txBox="1"/>
            <p:nvPr/>
          </p:nvSpPr>
          <p:spPr>
            <a:xfrm>
              <a:off x="1637" y="3548"/>
              <a:ext cx="363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r</a:t>
              </a:r>
              <a:endPara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7920" name="矩形 117919"/>
          <p:cNvSpPr/>
          <p:nvPr/>
        </p:nvSpPr>
        <p:spPr>
          <a:xfrm>
            <a:off x="5951538" y="4868863"/>
            <a:ext cx="4319587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4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区域半径 </a:t>
            </a:r>
            <a:r>
              <a:rPr lang="en-US" altLang="zh-CN" sz="2400" b="1" i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R </a:t>
            </a:r>
            <a:r>
              <a:rPr lang="zh-CN" altLang="en-US" sz="24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与运动半径 </a:t>
            </a:r>
            <a:r>
              <a:rPr lang="en-US" altLang="zh-CN" sz="2400" b="1" i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r </a:t>
            </a:r>
            <a:r>
              <a:rPr lang="zh-CN" altLang="en-US" sz="24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相等</a:t>
            </a:r>
            <a:endParaRPr lang="zh-CN" altLang="en-US" sz="2400" b="1" dirty="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5058" name="矩形 45057"/>
          <p:cNvSpPr/>
          <p:nvPr/>
        </p:nvSpPr>
        <p:spPr>
          <a:xfrm>
            <a:off x="492760" y="152400"/>
            <a:ext cx="114071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r>
              <a:rPr lang="zh-CN" altLang="en-US" sz="3200" b="1" dirty="0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三、圆形边界磁场的对带电粒子的磁汇聚作用</a:t>
            </a:r>
            <a:endParaRPr lang="zh-CN" altLang="en-US" sz="3200" b="1" dirty="0">
              <a:solidFill>
                <a:srgbClr val="FF3300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7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7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7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7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7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7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7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7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7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7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7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7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7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7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17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17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17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17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7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17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17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117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17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117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17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117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17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17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117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11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1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117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11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1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17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11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11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865" grpId="0"/>
      <p:bldP spid="117866" grpId="0"/>
      <p:bldP spid="1179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8546" name="文本框 108545"/>
          <p:cNvSpPr txBox="1"/>
          <p:nvPr/>
        </p:nvSpPr>
        <p:spPr>
          <a:xfrm>
            <a:off x="466725" y="116205"/>
            <a:ext cx="11047095" cy="603504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p>
            <a:pPr marL="266700" indent="-266700">
              <a:lnSpc>
                <a:spcPct val="110000"/>
              </a:lnSpc>
              <a:spcBef>
                <a:spcPct val="10000"/>
              </a:spcBef>
            </a:pPr>
            <a:r>
              <a:rPr lang="en-US" altLang="zh-CN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义启粗楷体" panose="02010601030101010101" charset="-128"/>
              </a:rPr>
              <a:t>5.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义启粗楷体" panose="02010601030101010101" charset="-128"/>
              </a:rPr>
              <a:t>（</a:t>
            </a:r>
            <a:r>
              <a:rPr lang="en-US" altLang="zh-CN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义启粗楷体" panose="02010601030101010101" charset="-128"/>
              </a:rPr>
              <a:t>2009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义启粗楷体" panose="02010601030101010101" charset="-128"/>
              </a:rPr>
              <a:t>年浙江卷</a:t>
            </a:r>
            <a:r>
              <a:rPr lang="zh-CN" altLang="en-US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义启粗楷体" panose="02010601030101010101" charset="-128"/>
              </a:rPr>
              <a:t>）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如图，在</a:t>
            </a:r>
            <a:r>
              <a:rPr lang="en-US" altLang="zh-CN" sz="2800" i="1" err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xOy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平面内与</a:t>
            </a:r>
            <a:r>
              <a:rPr lang="en-US" altLang="zh-CN" sz="2800" i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y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轴平行的匀强电场，在半径为</a:t>
            </a:r>
            <a:r>
              <a:rPr lang="en-US" altLang="zh-CN" sz="2800" i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R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的圆内还有与</a:t>
            </a:r>
            <a:r>
              <a:rPr lang="en-US" altLang="zh-CN" sz="2800" i="1" err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xOy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平面垂直的匀强磁场。在圆的左边放置一带电微粒发射装置，它沿</a:t>
            </a:r>
            <a:r>
              <a:rPr lang="en-US" altLang="zh-CN" sz="2800" i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x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轴正方向发射出一束具有相同质量</a:t>
            </a:r>
            <a:r>
              <a:rPr lang="en-US" altLang="zh-CN" sz="2800" i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m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、电荷量</a:t>
            </a:r>
            <a:r>
              <a:rPr lang="en-US" altLang="zh-CN" sz="2800" i="1" err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q</a:t>
            </a:r>
            <a:r>
              <a:rPr lang="en-US" altLang="zh-CN" sz="2800" err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(</a:t>
            </a:r>
            <a:r>
              <a:rPr lang="en-US" altLang="zh-CN" sz="2800" i="1" err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q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＞</a:t>
            </a:r>
            <a:r>
              <a:rPr lang="en-US" altLang="zh-CN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0)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和初速度</a:t>
            </a:r>
            <a:r>
              <a:rPr lang="en-US" altLang="zh-CN" sz="2800" i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v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的带电微粒。发射时，这束带电微粒分布在</a:t>
            </a:r>
            <a:r>
              <a:rPr lang="en-US" altLang="zh-CN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0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＜</a:t>
            </a:r>
            <a:r>
              <a:rPr lang="en-US" altLang="zh-CN" sz="2800" i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y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＜</a:t>
            </a:r>
            <a:r>
              <a:rPr lang="en-US" altLang="zh-CN" sz="280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2</a:t>
            </a:r>
            <a:r>
              <a:rPr lang="en-US" altLang="zh-CN" sz="2800" i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R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的区间内。已知重力加速度大小为</a:t>
            </a:r>
            <a:r>
              <a:rPr lang="en-US" altLang="zh-CN" sz="2800" i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g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。</a:t>
            </a:r>
            <a:endParaRPr lang="zh-CN" altLang="en-US" sz="2800" dirty="0">
              <a:solidFill>
                <a:srgbClr val="0000CC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marL="266700" indent="-266700">
              <a:lnSpc>
                <a:spcPct val="110000"/>
              </a:lnSpc>
              <a:spcBef>
                <a:spcPct val="10000"/>
              </a:spcBef>
            </a:pP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（</a:t>
            </a:r>
            <a:r>
              <a:rPr lang="en-US" altLang="zh-CN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1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）从</a:t>
            </a:r>
            <a:r>
              <a:rPr lang="en-US" altLang="zh-CN" sz="2800" i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A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点射出的带电微粒平行于</a:t>
            </a:r>
            <a:r>
              <a:rPr lang="en-US" altLang="zh-CN" sz="2800" i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x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轴从</a:t>
            </a:r>
            <a:r>
              <a:rPr lang="en-US" altLang="zh-CN" sz="2800" i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C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点进入有磁场区域，并从坐标原点</a:t>
            </a:r>
            <a:r>
              <a:rPr lang="en-US" altLang="zh-CN" sz="2800" i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O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沿</a:t>
            </a:r>
            <a:r>
              <a:rPr lang="en-US" altLang="zh-CN" sz="2800" i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y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轴负方向离开，求电场强度和磁感应强度的大小与方向。</a:t>
            </a:r>
            <a:endParaRPr lang="zh-CN" altLang="en-US" sz="2800" dirty="0">
              <a:solidFill>
                <a:srgbClr val="0000CC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marL="266700" indent="-266700">
              <a:lnSpc>
                <a:spcPct val="110000"/>
              </a:lnSpc>
              <a:spcBef>
                <a:spcPct val="10000"/>
              </a:spcBef>
            </a:pP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（</a:t>
            </a:r>
            <a:r>
              <a:rPr lang="en-US" altLang="zh-CN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2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）请指出这束带电微粒与</a:t>
            </a:r>
            <a:r>
              <a:rPr lang="en-US" altLang="zh-CN" sz="2800" i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x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轴相</a:t>
            </a:r>
            <a:endParaRPr lang="zh-CN" altLang="en-US" sz="2800" dirty="0">
              <a:solidFill>
                <a:srgbClr val="0000CC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marL="266700" indent="-266700">
              <a:lnSpc>
                <a:spcPct val="110000"/>
              </a:lnSpc>
              <a:spcBef>
                <a:spcPct val="10000"/>
              </a:spcBef>
            </a:pP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   交的区域，并说明理由。</a:t>
            </a:r>
            <a:endParaRPr lang="zh-CN" altLang="en-US" sz="2800" dirty="0">
              <a:solidFill>
                <a:srgbClr val="0000CC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marL="266700" indent="-266700">
              <a:lnSpc>
                <a:spcPct val="110000"/>
              </a:lnSpc>
              <a:spcBef>
                <a:spcPct val="10000"/>
              </a:spcBef>
            </a:pP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（</a:t>
            </a:r>
            <a:r>
              <a:rPr lang="en-US" altLang="zh-CN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3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）在这束带电磁微粒初速度变为</a:t>
            </a:r>
            <a:endParaRPr lang="zh-CN" altLang="en-US" sz="2800" dirty="0">
              <a:solidFill>
                <a:srgbClr val="0000CC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marL="266700" indent="-266700">
              <a:lnSpc>
                <a:spcPct val="110000"/>
              </a:lnSpc>
              <a:spcBef>
                <a:spcPct val="10000"/>
              </a:spcBef>
            </a:pPr>
            <a:r>
              <a:rPr lang="zh-CN" altLang="en-US" sz="280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   </a:t>
            </a:r>
            <a:r>
              <a:rPr lang="en-US" altLang="zh-CN" sz="280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2</a:t>
            </a:r>
            <a:r>
              <a:rPr lang="en-US" altLang="zh-CN" sz="2800" i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v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，那么它们与</a:t>
            </a:r>
            <a:r>
              <a:rPr lang="en-US" altLang="zh-CN" sz="2800" i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x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轴相交的区域又在</a:t>
            </a:r>
            <a:endParaRPr lang="zh-CN" altLang="en-US" sz="2800" dirty="0">
              <a:solidFill>
                <a:srgbClr val="0000CC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marL="266700" indent="-266700">
              <a:lnSpc>
                <a:spcPct val="110000"/>
              </a:lnSpc>
              <a:spcBef>
                <a:spcPct val="10000"/>
              </a:spcBef>
            </a:pP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   哪里？并说明理由。 </a:t>
            </a:r>
            <a:endParaRPr lang="zh-CN" altLang="en-US" sz="2800" dirty="0">
              <a:solidFill>
                <a:srgbClr val="0000CC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108547" name="组合 108546"/>
          <p:cNvGrpSpPr/>
          <p:nvPr/>
        </p:nvGrpSpPr>
        <p:grpSpPr>
          <a:xfrm>
            <a:off x="6853555" y="3617595"/>
            <a:ext cx="4479925" cy="2907030"/>
            <a:chOff x="4366" y="5195"/>
            <a:chExt cx="4600" cy="3084"/>
          </a:xfrm>
        </p:grpSpPr>
        <p:sp>
          <p:nvSpPr>
            <p:cNvPr id="108548" name="直接连接符 108547"/>
            <p:cNvSpPr/>
            <p:nvPr/>
          </p:nvSpPr>
          <p:spPr>
            <a:xfrm>
              <a:off x="4366" y="7874"/>
              <a:ext cx="4484" cy="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sm" len="lg"/>
            </a:ln>
          </p:spPr>
        </p:sp>
        <p:sp>
          <p:nvSpPr>
            <p:cNvPr id="108549" name="直接连接符 108548"/>
            <p:cNvSpPr/>
            <p:nvPr/>
          </p:nvSpPr>
          <p:spPr>
            <a:xfrm flipV="1">
              <a:off x="7006" y="5252"/>
              <a:ext cx="2" cy="3027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sm" len="lg"/>
            </a:ln>
          </p:spPr>
        </p:sp>
        <p:sp>
          <p:nvSpPr>
            <p:cNvPr id="108550" name="椭圆 108549"/>
            <p:cNvSpPr/>
            <p:nvPr/>
          </p:nvSpPr>
          <p:spPr>
            <a:xfrm>
              <a:off x="5910" y="5684"/>
              <a:ext cx="2174" cy="2174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sz="2400" dirty="0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08551" name="组合 108550"/>
            <p:cNvGrpSpPr/>
            <p:nvPr/>
          </p:nvGrpSpPr>
          <p:grpSpPr>
            <a:xfrm>
              <a:off x="5070" y="7043"/>
              <a:ext cx="360" cy="762"/>
              <a:chOff x="3090" y="5258"/>
              <a:chExt cx="1620" cy="1152"/>
            </a:xfrm>
          </p:grpSpPr>
          <p:sp>
            <p:nvSpPr>
              <p:cNvPr id="108552" name="直接连接符 108551"/>
              <p:cNvSpPr/>
              <p:nvPr/>
            </p:nvSpPr>
            <p:spPr>
              <a:xfrm>
                <a:off x="3090" y="5258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triangle" w="sm" len="med"/>
              </a:ln>
            </p:spPr>
          </p:sp>
          <p:sp>
            <p:nvSpPr>
              <p:cNvPr id="108553" name="直接连接符 108552"/>
              <p:cNvSpPr/>
              <p:nvPr/>
            </p:nvSpPr>
            <p:spPr>
              <a:xfrm>
                <a:off x="3090" y="5642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triangle" w="sm" len="med"/>
              </a:ln>
            </p:spPr>
          </p:sp>
          <p:sp>
            <p:nvSpPr>
              <p:cNvPr id="108554" name="直接连接符 108553"/>
              <p:cNvSpPr/>
              <p:nvPr/>
            </p:nvSpPr>
            <p:spPr>
              <a:xfrm>
                <a:off x="3090" y="6026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triangle" w="sm" len="med"/>
              </a:ln>
            </p:spPr>
          </p:sp>
          <p:sp>
            <p:nvSpPr>
              <p:cNvPr id="108555" name="直接连接符 108554"/>
              <p:cNvSpPr/>
              <p:nvPr/>
            </p:nvSpPr>
            <p:spPr>
              <a:xfrm>
                <a:off x="3090" y="6410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triangle" w="sm" len="med"/>
              </a:ln>
            </p:spPr>
          </p:sp>
        </p:grpSp>
        <p:sp>
          <p:nvSpPr>
            <p:cNvPr id="108556" name="直接连接符 108555"/>
            <p:cNvSpPr/>
            <p:nvPr/>
          </p:nvSpPr>
          <p:spPr>
            <a:xfrm flipV="1">
              <a:off x="5040" y="5669"/>
              <a:ext cx="1" cy="219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grpSp>
          <p:nvGrpSpPr>
            <p:cNvPr id="108557" name="组合 108556"/>
            <p:cNvGrpSpPr/>
            <p:nvPr/>
          </p:nvGrpSpPr>
          <p:grpSpPr>
            <a:xfrm>
              <a:off x="5070" y="6278"/>
              <a:ext cx="360" cy="762"/>
              <a:chOff x="3090" y="5258"/>
              <a:chExt cx="1620" cy="1152"/>
            </a:xfrm>
          </p:grpSpPr>
          <p:sp>
            <p:nvSpPr>
              <p:cNvPr id="108558" name="直接连接符 108557"/>
              <p:cNvSpPr/>
              <p:nvPr/>
            </p:nvSpPr>
            <p:spPr>
              <a:xfrm>
                <a:off x="3090" y="5258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triangle" w="sm" len="med"/>
              </a:ln>
            </p:spPr>
          </p:sp>
          <p:sp>
            <p:nvSpPr>
              <p:cNvPr id="108559" name="直接连接符 108558"/>
              <p:cNvSpPr/>
              <p:nvPr/>
            </p:nvSpPr>
            <p:spPr>
              <a:xfrm>
                <a:off x="3090" y="5642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triangle" w="sm" len="med"/>
              </a:ln>
            </p:spPr>
          </p:sp>
          <p:sp>
            <p:nvSpPr>
              <p:cNvPr id="108560" name="直接连接符 108559"/>
              <p:cNvSpPr/>
              <p:nvPr/>
            </p:nvSpPr>
            <p:spPr>
              <a:xfrm>
                <a:off x="3090" y="6026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triangle" w="sm" len="med"/>
              </a:ln>
            </p:spPr>
          </p:sp>
          <p:sp>
            <p:nvSpPr>
              <p:cNvPr id="108561" name="直接连接符 108560"/>
              <p:cNvSpPr/>
              <p:nvPr/>
            </p:nvSpPr>
            <p:spPr>
              <a:xfrm>
                <a:off x="3090" y="6410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triangle" w="sm" len="med"/>
              </a:ln>
            </p:spPr>
          </p:sp>
        </p:grpSp>
        <p:grpSp>
          <p:nvGrpSpPr>
            <p:cNvPr id="108562" name="组合 108561"/>
            <p:cNvGrpSpPr/>
            <p:nvPr/>
          </p:nvGrpSpPr>
          <p:grpSpPr>
            <a:xfrm>
              <a:off x="5070" y="5768"/>
              <a:ext cx="360" cy="762"/>
              <a:chOff x="3090" y="5258"/>
              <a:chExt cx="1620" cy="1152"/>
            </a:xfrm>
          </p:grpSpPr>
          <p:sp>
            <p:nvSpPr>
              <p:cNvPr id="108563" name="直接连接符 108562"/>
              <p:cNvSpPr/>
              <p:nvPr/>
            </p:nvSpPr>
            <p:spPr>
              <a:xfrm>
                <a:off x="3090" y="5258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triangle" w="sm" len="med"/>
              </a:ln>
            </p:spPr>
          </p:sp>
          <p:sp>
            <p:nvSpPr>
              <p:cNvPr id="108564" name="直接连接符 108563"/>
              <p:cNvSpPr/>
              <p:nvPr/>
            </p:nvSpPr>
            <p:spPr>
              <a:xfrm>
                <a:off x="3090" y="5642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triangle" w="sm" len="med"/>
              </a:ln>
            </p:spPr>
          </p:sp>
          <p:sp>
            <p:nvSpPr>
              <p:cNvPr id="108565" name="直接连接符 108564"/>
              <p:cNvSpPr/>
              <p:nvPr/>
            </p:nvSpPr>
            <p:spPr>
              <a:xfrm>
                <a:off x="3090" y="6026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triangle" w="sm" len="med"/>
              </a:ln>
            </p:spPr>
          </p:sp>
          <p:sp>
            <p:nvSpPr>
              <p:cNvPr id="108566" name="直接连接符 108565"/>
              <p:cNvSpPr/>
              <p:nvPr/>
            </p:nvSpPr>
            <p:spPr>
              <a:xfrm>
                <a:off x="3090" y="6410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triangle" w="sm" len="med"/>
              </a:ln>
            </p:spPr>
          </p:sp>
        </p:grpSp>
        <p:sp>
          <p:nvSpPr>
            <p:cNvPr id="108567" name="直接连接符 108566"/>
            <p:cNvSpPr/>
            <p:nvPr/>
          </p:nvSpPr>
          <p:spPr>
            <a:xfrm>
              <a:off x="5054" y="6794"/>
              <a:ext cx="1966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lgDash"/>
              <a:headEnd type="none" w="med" len="med"/>
              <a:tailEnd type="none" w="med" len="med"/>
            </a:ln>
          </p:spPr>
        </p:sp>
        <p:sp>
          <p:nvSpPr>
            <p:cNvPr id="108568" name="椭圆 108567"/>
            <p:cNvSpPr/>
            <p:nvPr/>
          </p:nvSpPr>
          <p:spPr>
            <a:xfrm>
              <a:off x="4994" y="6719"/>
              <a:ext cx="120" cy="12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8569" name="文本框 108568"/>
            <p:cNvSpPr txBox="1"/>
            <p:nvPr/>
          </p:nvSpPr>
          <p:spPr>
            <a:xfrm>
              <a:off x="8592" y="7895"/>
              <a:ext cx="374" cy="2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p>
              <a:pPr algn="just"/>
              <a:r>
                <a:rPr lang="en-US" altLang="zh-CN" sz="2000" b="1" i="1">
                  <a:solidFill>
                    <a:schemeClr val="accent2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x</a:t>
              </a:r>
              <a:endParaRPr lang="en-US" altLang="zh-CN" sz="2000" b="1">
                <a:solidFill>
                  <a:schemeClr val="accent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08570" name="文本框 108569"/>
            <p:cNvSpPr txBox="1"/>
            <p:nvPr/>
          </p:nvSpPr>
          <p:spPr>
            <a:xfrm>
              <a:off x="7004" y="5195"/>
              <a:ext cx="374" cy="2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p>
              <a:pPr algn="just"/>
              <a:r>
                <a:rPr lang="en-US" altLang="zh-CN" sz="2000" b="1" i="1">
                  <a:solidFill>
                    <a:schemeClr val="accent2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y</a:t>
              </a:r>
              <a:endParaRPr lang="en-US" altLang="zh-CN" sz="2000" b="1">
                <a:solidFill>
                  <a:schemeClr val="accent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08571" name="文本框 108570"/>
            <p:cNvSpPr txBox="1"/>
            <p:nvPr/>
          </p:nvSpPr>
          <p:spPr>
            <a:xfrm>
              <a:off x="7496" y="6365"/>
              <a:ext cx="374" cy="2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p>
              <a:pPr algn="just"/>
              <a:r>
                <a:rPr lang="en-US" altLang="zh-CN" sz="2000" b="1" i="1">
                  <a:solidFill>
                    <a:schemeClr val="accent2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R</a:t>
              </a:r>
              <a:endParaRPr lang="en-US" altLang="zh-CN" sz="2000" b="1">
                <a:solidFill>
                  <a:schemeClr val="accent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08572" name="直接连接符 108571"/>
            <p:cNvSpPr/>
            <p:nvPr/>
          </p:nvSpPr>
          <p:spPr>
            <a:xfrm flipV="1">
              <a:off x="6990" y="6023"/>
              <a:ext cx="828" cy="76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sm" len="lg"/>
            </a:ln>
          </p:spPr>
        </p:sp>
        <p:sp>
          <p:nvSpPr>
            <p:cNvPr id="108573" name="文本框 108572"/>
            <p:cNvSpPr txBox="1"/>
            <p:nvPr/>
          </p:nvSpPr>
          <p:spPr>
            <a:xfrm>
              <a:off x="7062" y="6680"/>
              <a:ext cx="374" cy="2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p>
              <a:pPr algn="just"/>
              <a:r>
                <a:rPr lang="en-US" altLang="zh-CN" sz="2000" b="1" i="1">
                  <a:solidFill>
                    <a:schemeClr val="accent2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en-US" altLang="zh-CN" sz="2000" b="1" baseline="30000">
                  <a:solidFill>
                    <a:schemeClr val="accent2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/</a:t>
              </a:r>
              <a:endParaRPr lang="en-US" altLang="zh-CN" sz="2000" b="1">
                <a:solidFill>
                  <a:schemeClr val="accent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08574" name="文本框 108573"/>
            <p:cNvSpPr txBox="1"/>
            <p:nvPr/>
          </p:nvSpPr>
          <p:spPr>
            <a:xfrm>
              <a:off x="6792" y="7835"/>
              <a:ext cx="374" cy="2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p>
              <a:pPr algn="just"/>
              <a:r>
                <a:rPr lang="en-US" altLang="zh-CN" sz="2000" b="1" i="1">
                  <a:solidFill>
                    <a:schemeClr val="accent2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endParaRPr lang="en-US" altLang="zh-CN" sz="2000" b="1">
                <a:solidFill>
                  <a:schemeClr val="accent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08575" name="文本框 108574"/>
            <p:cNvSpPr txBox="1"/>
            <p:nvPr/>
          </p:nvSpPr>
          <p:spPr>
            <a:xfrm>
              <a:off x="5410" y="6545"/>
              <a:ext cx="374" cy="2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p>
              <a:pPr algn="just"/>
              <a:r>
                <a:rPr lang="en-US" altLang="zh-CN" sz="2000" b="1" i="1">
                  <a:solidFill>
                    <a:schemeClr val="accent2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v</a:t>
              </a:r>
              <a:endParaRPr lang="en-US" altLang="zh-CN" sz="2000" b="1">
                <a:solidFill>
                  <a:schemeClr val="accent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08576" name="文本框 108575"/>
            <p:cNvSpPr txBox="1"/>
            <p:nvPr/>
          </p:nvSpPr>
          <p:spPr>
            <a:xfrm>
              <a:off x="4456" y="5759"/>
              <a:ext cx="658" cy="195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/>
            <a:p>
              <a:pPr algn="just"/>
              <a:r>
                <a:rPr lang="zh-CN" altLang="en-US" sz="14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带点微粒发射装置</a:t>
              </a:r>
              <a:endParaRPr lang="zh-CN" altLang="en-US" sz="14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08577" name="文本框 108576"/>
            <p:cNvSpPr txBox="1"/>
            <p:nvPr/>
          </p:nvSpPr>
          <p:spPr>
            <a:xfrm>
              <a:off x="5758" y="6785"/>
              <a:ext cx="495" cy="31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p>
              <a:pPr algn="just"/>
              <a:r>
                <a:rPr lang="en-US" altLang="zh-CN" sz="2000" b="1" i="1">
                  <a:solidFill>
                    <a:schemeClr val="accent2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C</a:t>
              </a:r>
              <a:endParaRPr lang="en-US" altLang="zh-CN" sz="2000" b="1">
                <a:solidFill>
                  <a:schemeClr val="accent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9570" name="组合 109569"/>
          <p:cNvGrpSpPr/>
          <p:nvPr/>
        </p:nvGrpSpPr>
        <p:grpSpPr>
          <a:xfrm>
            <a:off x="5255260" y="3623945"/>
            <a:ext cx="4824413" cy="3041650"/>
            <a:chOff x="4193" y="4082"/>
            <a:chExt cx="5455" cy="3438"/>
          </a:xfrm>
        </p:grpSpPr>
        <p:sp>
          <p:nvSpPr>
            <p:cNvPr id="109571" name="直接连接符 109570"/>
            <p:cNvSpPr/>
            <p:nvPr/>
          </p:nvSpPr>
          <p:spPr>
            <a:xfrm>
              <a:off x="4193" y="6761"/>
              <a:ext cx="5295" cy="3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sm" len="lg"/>
            </a:ln>
          </p:spPr>
        </p:sp>
        <p:sp>
          <p:nvSpPr>
            <p:cNvPr id="109572" name="直接连接符 109571"/>
            <p:cNvSpPr/>
            <p:nvPr/>
          </p:nvSpPr>
          <p:spPr>
            <a:xfrm flipV="1">
              <a:off x="6833" y="4139"/>
              <a:ext cx="2" cy="3027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sm" len="lg"/>
            </a:ln>
          </p:spPr>
        </p:sp>
        <p:sp>
          <p:nvSpPr>
            <p:cNvPr id="109573" name="椭圆 109572"/>
            <p:cNvSpPr/>
            <p:nvPr/>
          </p:nvSpPr>
          <p:spPr>
            <a:xfrm>
              <a:off x="5737" y="4571"/>
              <a:ext cx="2174" cy="2174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109574" name="组合 109573"/>
            <p:cNvGrpSpPr/>
            <p:nvPr/>
          </p:nvGrpSpPr>
          <p:grpSpPr>
            <a:xfrm>
              <a:off x="4897" y="5930"/>
              <a:ext cx="360" cy="762"/>
              <a:chOff x="3090" y="5258"/>
              <a:chExt cx="1620" cy="1152"/>
            </a:xfrm>
          </p:grpSpPr>
          <p:sp>
            <p:nvSpPr>
              <p:cNvPr id="109575" name="直接连接符 109574"/>
              <p:cNvSpPr/>
              <p:nvPr/>
            </p:nvSpPr>
            <p:spPr>
              <a:xfrm>
                <a:off x="3090" y="5258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sm" len="med"/>
              </a:ln>
            </p:spPr>
          </p:sp>
          <p:sp>
            <p:nvSpPr>
              <p:cNvPr id="109576" name="直接连接符 109575"/>
              <p:cNvSpPr/>
              <p:nvPr/>
            </p:nvSpPr>
            <p:spPr>
              <a:xfrm>
                <a:off x="3090" y="5642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sm" len="med"/>
              </a:ln>
            </p:spPr>
          </p:sp>
          <p:sp>
            <p:nvSpPr>
              <p:cNvPr id="109577" name="直接连接符 109576"/>
              <p:cNvSpPr/>
              <p:nvPr/>
            </p:nvSpPr>
            <p:spPr>
              <a:xfrm>
                <a:off x="3090" y="6026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sm" len="med"/>
              </a:ln>
            </p:spPr>
          </p:sp>
          <p:sp>
            <p:nvSpPr>
              <p:cNvPr id="109578" name="直接连接符 109577"/>
              <p:cNvSpPr/>
              <p:nvPr/>
            </p:nvSpPr>
            <p:spPr>
              <a:xfrm>
                <a:off x="3090" y="6410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sm" len="med"/>
              </a:ln>
            </p:spPr>
          </p:sp>
        </p:grpSp>
        <p:sp>
          <p:nvSpPr>
            <p:cNvPr id="109579" name="直接连接符 109578"/>
            <p:cNvSpPr/>
            <p:nvPr/>
          </p:nvSpPr>
          <p:spPr>
            <a:xfrm flipV="1">
              <a:off x="4867" y="4556"/>
              <a:ext cx="1" cy="2190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grpSp>
          <p:nvGrpSpPr>
            <p:cNvPr id="109580" name="组合 109579"/>
            <p:cNvGrpSpPr/>
            <p:nvPr/>
          </p:nvGrpSpPr>
          <p:grpSpPr>
            <a:xfrm>
              <a:off x="4897" y="5165"/>
              <a:ext cx="360" cy="762"/>
              <a:chOff x="3090" y="5258"/>
              <a:chExt cx="1620" cy="1152"/>
            </a:xfrm>
          </p:grpSpPr>
          <p:sp>
            <p:nvSpPr>
              <p:cNvPr id="109581" name="直接连接符 109580"/>
              <p:cNvSpPr/>
              <p:nvPr/>
            </p:nvSpPr>
            <p:spPr>
              <a:xfrm>
                <a:off x="3090" y="5258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sm" len="med"/>
              </a:ln>
            </p:spPr>
          </p:sp>
          <p:sp>
            <p:nvSpPr>
              <p:cNvPr id="109582" name="直接连接符 109581"/>
              <p:cNvSpPr/>
              <p:nvPr/>
            </p:nvSpPr>
            <p:spPr>
              <a:xfrm>
                <a:off x="3090" y="5642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sm" len="med"/>
              </a:ln>
            </p:spPr>
          </p:sp>
          <p:sp>
            <p:nvSpPr>
              <p:cNvPr id="109583" name="直接连接符 109582"/>
              <p:cNvSpPr/>
              <p:nvPr/>
            </p:nvSpPr>
            <p:spPr>
              <a:xfrm>
                <a:off x="3090" y="6026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sm" len="med"/>
              </a:ln>
            </p:spPr>
          </p:sp>
          <p:sp>
            <p:nvSpPr>
              <p:cNvPr id="109584" name="直接连接符 109583"/>
              <p:cNvSpPr/>
              <p:nvPr/>
            </p:nvSpPr>
            <p:spPr>
              <a:xfrm>
                <a:off x="3090" y="6410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sm" len="med"/>
              </a:ln>
            </p:spPr>
          </p:sp>
        </p:grpSp>
        <p:grpSp>
          <p:nvGrpSpPr>
            <p:cNvPr id="109585" name="组合 109584"/>
            <p:cNvGrpSpPr/>
            <p:nvPr/>
          </p:nvGrpSpPr>
          <p:grpSpPr>
            <a:xfrm>
              <a:off x="4897" y="4655"/>
              <a:ext cx="360" cy="762"/>
              <a:chOff x="3090" y="5258"/>
              <a:chExt cx="1620" cy="1152"/>
            </a:xfrm>
          </p:grpSpPr>
          <p:sp>
            <p:nvSpPr>
              <p:cNvPr id="109586" name="直接连接符 109585"/>
              <p:cNvSpPr/>
              <p:nvPr/>
            </p:nvSpPr>
            <p:spPr>
              <a:xfrm>
                <a:off x="3090" y="5258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sm" len="med"/>
              </a:ln>
            </p:spPr>
          </p:sp>
          <p:sp>
            <p:nvSpPr>
              <p:cNvPr id="109587" name="直接连接符 109586"/>
              <p:cNvSpPr/>
              <p:nvPr/>
            </p:nvSpPr>
            <p:spPr>
              <a:xfrm>
                <a:off x="3090" y="5642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sm" len="med"/>
              </a:ln>
            </p:spPr>
          </p:sp>
          <p:sp>
            <p:nvSpPr>
              <p:cNvPr id="109588" name="直接连接符 109587"/>
              <p:cNvSpPr/>
              <p:nvPr/>
            </p:nvSpPr>
            <p:spPr>
              <a:xfrm>
                <a:off x="3090" y="6026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sm" len="med"/>
              </a:ln>
            </p:spPr>
          </p:sp>
          <p:sp>
            <p:nvSpPr>
              <p:cNvPr id="109589" name="直接连接符 109588"/>
              <p:cNvSpPr/>
              <p:nvPr/>
            </p:nvSpPr>
            <p:spPr>
              <a:xfrm>
                <a:off x="3090" y="6410"/>
                <a:ext cx="1620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sm" len="med"/>
              </a:ln>
            </p:spPr>
          </p:sp>
        </p:grpSp>
        <p:sp>
          <p:nvSpPr>
            <p:cNvPr id="109590" name="直接连接符 109589"/>
            <p:cNvSpPr/>
            <p:nvPr/>
          </p:nvSpPr>
          <p:spPr>
            <a:xfrm>
              <a:off x="4881" y="5681"/>
              <a:ext cx="1966" cy="0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lgDash"/>
              <a:headEnd type="none" w="med" len="med"/>
              <a:tailEnd type="none" w="med" len="med"/>
            </a:ln>
          </p:spPr>
        </p:sp>
        <p:sp>
          <p:nvSpPr>
            <p:cNvPr id="109591" name="椭圆 109590"/>
            <p:cNvSpPr/>
            <p:nvPr/>
          </p:nvSpPr>
          <p:spPr>
            <a:xfrm>
              <a:off x="6078" y="4751"/>
              <a:ext cx="120" cy="12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9592" name="文本框 109591"/>
            <p:cNvSpPr txBox="1"/>
            <p:nvPr/>
          </p:nvSpPr>
          <p:spPr>
            <a:xfrm>
              <a:off x="9274" y="6692"/>
              <a:ext cx="374" cy="2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p>
              <a:pPr algn="just"/>
              <a:r>
                <a:rPr lang="en-US" altLang="zh-CN" sz="2000" b="1" i="1">
                  <a:latin typeface="Times New Roman" panose="02020603050405020304" pitchFamily="18" charset="0"/>
                </a:rPr>
                <a:t>x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09593" name="文本框 109592"/>
            <p:cNvSpPr txBox="1"/>
            <p:nvPr/>
          </p:nvSpPr>
          <p:spPr>
            <a:xfrm>
              <a:off x="6831" y="4082"/>
              <a:ext cx="374" cy="2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p>
              <a:pPr algn="just"/>
              <a:r>
                <a:rPr lang="en-US" altLang="zh-CN" sz="2000" b="1" i="1">
                  <a:latin typeface="Times New Roman" panose="02020603050405020304" pitchFamily="18" charset="0"/>
                </a:rPr>
                <a:t>y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09594" name="文本框 109593"/>
            <p:cNvSpPr txBox="1"/>
            <p:nvPr/>
          </p:nvSpPr>
          <p:spPr>
            <a:xfrm>
              <a:off x="7323" y="5252"/>
              <a:ext cx="374" cy="2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p>
              <a:pPr algn="just"/>
              <a:r>
                <a:rPr lang="en-US" altLang="zh-CN" sz="2000" b="1" i="1">
                  <a:latin typeface="Times New Roman" panose="02020603050405020304" pitchFamily="18" charset="0"/>
                </a:rPr>
                <a:t>R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09595" name="直接连接符 109594"/>
            <p:cNvSpPr/>
            <p:nvPr/>
          </p:nvSpPr>
          <p:spPr>
            <a:xfrm flipV="1">
              <a:off x="6817" y="4910"/>
              <a:ext cx="828" cy="76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sm" len="lg"/>
            </a:ln>
          </p:spPr>
        </p:sp>
        <p:sp>
          <p:nvSpPr>
            <p:cNvPr id="109596" name="文本框 109595"/>
            <p:cNvSpPr txBox="1"/>
            <p:nvPr/>
          </p:nvSpPr>
          <p:spPr>
            <a:xfrm>
              <a:off x="6889" y="5567"/>
              <a:ext cx="374" cy="2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p>
              <a:pPr algn="just"/>
              <a:r>
                <a:rPr lang="en-US" altLang="zh-CN" sz="2000" b="1" i="1">
                  <a:latin typeface="Times New Roman" panose="02020603050405020304" pitchFamily="18" charset="0"/>
                </a:rPr>
                <a:t>O</a:t>
              </a:r>
              <a:r>
                <a:rPr lang="en-US" altLang="zh-CN" sz="2000" b="1" baseline="30000">
                  <a:latin typeface="Times New Roman" panose="02020603050405020304" pitchFamily="18" charset="0"/>
                </a:rPr>
                <a:t>/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09597" name="文本框 109596"/>
            <p:cNvSpPr txBox="1"/>
            <p:nvPr/>
          </p:nvSpPr>
          <p:spPr>
            <a:xfrm>
              <a:off x="6619" y="6722"/>
              <a:ext cx="374" cy="2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p>
              <a:pPr algn="just"/>
              <a:r>
                <a:rPr lang="en-US" altLang="zh-CN" sz="2000" b="1" i="1">
                  <a:latin typeface="Times New Roman" panose="02020603050405020304" pitchFamily="18" charset="0"/>
                </a:rPr>
                <a:t>O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09598" name="文本框 109597"/>
            <p:cNvSpPr txBox="1"/>
            <p:nvPr/>
          </p:nvSpPr>
          <p:spPr>
            <a:xfrm>
              <a:off x="6212" y="4442"/>
              <a:ext cx="374" cy="2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p>
              <a:pPr algn="just"/>
              <a:r>
                <a:rPr lang="en-US" altLang="zh-CN" sz="2000" b="1" i="1">
                  <a:latin typeface="Times New Roman" panose="02020603050405020304" pitchFamily="18" charset="0"/>
                </a:rPr>
                <a:t>v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09599" name="文本框 109598"/>
            <p:cNvSpPr txBox="1"/>
            <p:nvPr/>
          </p:nvSpPr>
          <p:spPr>
            <a:xfrm>
              <a:off x="4224" y="4646"/>
              <a:ext cx="658" cy="195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/>
            <a:p>
              <a:pPr algn="just"/>
              <a:r>
                <a:rPr lang="zh-CN" altLang="en-US" sz="2000" b="1" dirty="0">
                  <a:latin typeface="Times New Roman" panose="02020603050405020304" pitchFamily="18" charset="0"/>
                </a:rPr>
                <a:t>带点微粒发射装置</a:t>
              </a:r>
              <a:endParaRPr lang="zh-CN" altLang="en-US" sz="20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109600" name="文本框 109599"/>
            <p:cNvSpPr txBox="1"/>
            <p:nvPr/>
          </p:nvSpPr>
          <p:spPr>
            <a:xfrm>
              <a:off x="5585" y="5672"/>
              <a:ext cx="495" cy="31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p>
              <a:pPr algn="just"/>
              <a:r>
                <a:rPr lang="en-US" altLang="zh-CN" sz="2000" b="1">
                  <a:latin typeface="Times New Roman" panose="02020603050405020304" pitchFamily="18" charset="0"/>
                </a:rPr>
                <a:t>C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09601" name="直接连接符 109600"/>
            <p:cNvSpPr/>
            <p:nvPr/>
          </p:nvSpPr>
          <p:spPr>
            <a:xfrm>
              <a:off x="6150" y="4805"/>
              <a:ext cx="404" cy="1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</p:sp>
        <p:sp>
          <p:nvSpPr>
            <p:cNvPr id="109602" name="文本框 109601"/>
            <p:cNvSpPr txBox="1"/>
            <p:nvPr/>
          </p:nvSpPr>
          <p:spPr>
            <a:xfrm>
              <a:off x="5854" y="4622"/>
              <a:ext cx="374" cy="2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p>
              <a:pPr algn="just"/>
              <a:r>
                <a:rPr lang="en-US" altLang="zh-CN" sz="2000" b="1" i="1">
                  <a:latin typeface="Times New Roman" panose="02020603050405020304" pitchFamily="18" charset="0"/>
                </a:rPr>
                <a:t>P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09603" name="任意多边形 109602"/>
            <p:cNvSpPr/>
            <p:nvPr/>
          </p:nvSpPr>
          <p:spPr>
            <a:xfrm>
              <a:off x="6182" y="4811"/>
              <a:ext cx="1737" cy="2346"/>
            </a:xfrm>
            <a:custGeom>
              <a:avLst/>
              <a:gdLst>
                <a:gd name="txL" fmla="*/ 0 w 16340"/>
                <a:gd name="txT" fmla="*/ 0 h 21600"/>
                <a:gd name="txR" fmla="*/ 16340 w 16340"/>
                <a:gd name="txB" fmla="*/ 21600 h 21600"/>
              </a:gdLst>
              <a:ahLst/>
              <a:cxnLst>
                <a:cxn ang="270">
                  <a:pos x="0" y="0"/>
                </a:cxn>
                <a:cxn ang="0">
                  <a:pos x="16340" y="7473"/>
                </a:cxn>
                <a:cxn ang="90">
                  <a:pos x="0" y="21600"/>
                </a:cxn>
              </a:cxnLst>
              <a:rect l="txL" t="txT" r="txR" b="txB"/>
              <a:pathLst>
                <a:path w="16340" h="21600" fill="none">
                  <a:moveTo>
                    <a:pt x="0" y="0"/>
                  </a:moveTo>
                  <a:arcTo wR="21600" hR="21600" stAng="-5400000" swAng="2949266"/>
                </a:path>
                <a:path w="16340" h="21600" stroke="0">
                  <a:moveTo>
                    <a:pt x="0" y="0"/>
                  </a:moveTo>
                  <a:arcTo wR="21600" hR="21600" stAng="-5400000" swAng="2949266"/>
                  <a:lnTo>
                    <a:pt x="0" y="21600"/>
                  </a:lnTo>
                  <a:close/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9604" name="直接连接符 109603"/>
            <p:cNvSpPr/>
            <p:nvPr/>
          </p:nvSpPr>
          <p:spPr>
            <a:xfrm>
              <a:off x="7906" y="5615"/>
              <a:ext cx="1514" cy="1515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9605" name="直接连接符 109604"/>
            <p:cNvSpPr/>
            <p:nvPr/>
          </p:nvSpPr>
          <p:spPr>
            <a:xfrm>
              <a:off x="8176" y="5885"/>
              <a:ext cx="344" cy="345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</p:sp>
        <p:sp>
          <p:nvSpPr>
            <p:cNvPr id="109606" name="直接连接符 109605"/>
            <p:cNvSpPr/>
            <p:nvPr/>
          </p:nvSpPr>
          <p:spPr>
            <a:xfrm>
              <a:off x="6134" y="4865"/>
              <a:ext cx="1" cy="2115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solid"/>
              <a:headEnd type="arrow" w="med" len="med"/>
              <a:tailEnd type="arrow" w="med" len="med"/>
            </a:ln>
          </p:spPr>
        </p:sp>
        <p:sp>
          <p:nvSpPr>
            <p:cNvPr id="109607" name="直接连接符 109606"/>
            <p:cNvSpPr/>
            <p:nvPr/>
          </p:nvSpPr>
          <p:spPr>
            <a:xfrm>
              <a:off x="5940" y="6965"/>
              <a:ext cx="374" cy="0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9608" name="文本框 109607"/>
            <p:cNvSpPr txBox="1"/>
            <p:nvPr/>
          </p:nvSpPr>
          <p:spPr>
            <a:xfrm>
              <a:off x="5974" y="6947"/>
              <a:ext cx="374" cy="2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p>
              <a:pPr algn="just"/>
              <a:r>
                <a:rPr lang="en-US" altLang="zh-CN" sz="2000" b="1" i="1">
                  <a:latin typeface="Times New Roman" panose="02020603050405020304" pitchFamily="18" charset="0"/>
                </a:rPr>
                <a:t>Q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09609" name="文本框 109608"/>
            <p:cNvSpPr txBox="1"/>
            <p:nvPr/>
          </p:nvSpPr>
          <p:spPr>
            <a:xfrm>
              <a:off x="6228" y="5837"/>
              <a:ext cx="374" cy="2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p>
              <a:pPr algn="just"/>
              <a:r>
                <a:rPr lang="en-US" altLang="zh-CN" sz="2000" b="1">
                  <a:latin typeface="Times New Roman" panose="02020603050405020304" pitchFamily="18" charset="0"/>
                </a:rPr>
                <a:t>r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09610" name="文本框 109609"/>
            <p:cNvSpPr txBox="1"/>
            <p:nvPr/>
          </p:nvSpPr>
          <p:spPr>
            <a:xfrm>
              <a:off x="6464" y="7055"/>
              <a:ext cx="870" cy="465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pPr algn="just"/>
              <a:r>
                <a:rPr lang="zh-CN" altLang="en-US" sz="2000" b="1" dirty="0">
                  <a:latin typeface="Times New Roman" panose="02020603050405020304" pitchFamily="18" charset="0"/>
                </a:rPr>
                <a:t>图 </a:t>
              </a:r>
              <a:r>
                <a:rPr lang="en-US" altLang="zh-CN" sz="2000" b="1">
                  <a:latin typeface="Times New Roman" panose="02020603050405020304" pitchFamily="18" charset="0"/>
                </a:rPr>
                <a:t>(c)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9611" name="组合 109610"/>
          <p:cNvGrpSpPr/>
          <p:nvPr/>
        </p:nvGrpSpPr>
        <p:grpSpPr>
          <a:xfrm>
            <a:off x="4541203" y="288290"/>
            <a:ext cx="6192837" cy="2921000"/>
            <a:chOff x="2048" y="3272"/>
            <a:chExt cx="8308" cy="3918"/>
          </a:xfrm>
        </p:grpSpPr>
        <p:grpSp>
          <p:nvGrpSpPr>
            <p:cNvPr id="109612" name="组合 109611"/>
            <p:cNvGrpSpPr/>
            <p:nvPr/>
          </p:nvGrpSpPr>
          <p:grpSpPr>
            <a:xfrm>
              <a:off x="2048" y="3797"/>
              <a:ext cx="4286" cy="3084"/>
              <a:chOff x="2048" y="3797"/>
              <a:chExt cx="4286" cy="3084"/>
            </a:xfrm>
          </p:grpSpPr>
          <p:sp>
            <p:nvSpPr>
              <p:cNvPr id="109613" name="直接连接符 109612"/>
              <p:cNvSpPr/>
              <p:nvPr/>
            </p:nvSpPr>
            <p:spPr>
              <a:xfrm>
                <a:off x="2048" y="6476"/>
                <a:ext cx="4170" cy="1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sm" len="lg"/>
              </a:ln>
            </p:spPr>
          </p:sp>
          <p:sp>
            <p:nvSpPr>
              <p:cNvPr id="109614" name="直接连接符 109613"/>
              <p:cNvSpPr/>
              <p:nvPr/>
            </p:nvSpPr>
            <p:spPr>
              <a:xfrm flipV="1">
                <a:off x="4374" y="3854"/>
                <a:ext cx="2" cy="3027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sm" len="lg"/>
              </a:ln>
            </p:spPr>
          </p:sp>
          <p:sp>
            <p:nvSpPr>
              <p:cNvPr id="109615" name="椭圆 109614"/>
              <p:cNvSpPr/>
              <p:nvPr/>
            </p:nvSpPr>
            <p:spPr>
              <a:xfrm>
                <a:off x="3278" y="4286"/>
                <a:ext cx="2174" cy="2174"/>
              </a:xfrm>
              <a:prstGeom prst="ellipse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09616" name="直接连接符 109615"/>
              <p:cNvSpPr/>
              <p:nvPr/>
            </p:nvSpPr>
            <p:spPr>
              <a:xfrm>
                <a:off x="2422" y="5396"/>
                <a:ext cx="1966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lgDash"/>
                <a:headEnd type="none" w="med" len="med"/>
                <a:tailEnd type="none" w="med" len="med"/>
              </a:ln>
            </p:spPr>
          </p:sp>
          <p:sp>
            <p:nvSpPr>
              <p:cNvPr id="109617" name="椭圆 109616"/>
              <p:cNvSpPr/>
              <p:nvPr/>
            </p:nvSpPr>
            <p:spPr>
              <a:xfrm>
                <a:off x="2362" y="5321"/>
                <a:ext cx="120" cy="12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09618" name="文本框 109617"/>
              <p:cNvSpPr txBox="1"/>
              <p:nvPr/>
            </p:nvSpPr>
            <p:spPr>
              <a:xfrm>
                <a:off x="5960" y="6497"/>
                <a:ext cx="374" cy="2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p>
                <a:pPr algn="just"/>
                <a:r>
                  <a:rPr lang="en-US" altLang="zh-CN" sz="2000" b="1" i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x</a:t>
                </a:r>
                <a:endParaRPr lang="en-US" altLang="zh-CN" sz="20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9619" name="文本框 109618"/>
              <p:cNvSpPr txBox="1"/>
              <p:nvPr/>
            </p:nvSpPr>
            <p:spPr>
              <a:xfrm>
                <a:off x="4372" y="3797"/>
                <a:ext cx="374" cy="2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p>
                <a:pPr algn="just"/>
                <a:r>
                  <a:rPr lang="en-US" altLang="zh-CN" sz="2000" b="1" i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y</a:t>
                </a:r>
                <a:endParaRPr lang="en-US" altLang="zh-CN" sz="20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9620" name="文本框 109619"/>
              <p:cNvSpPr txBox="1"/>
              <p:nvPr/>
            </p:nvSpPr>
            <p:spPr>
              <a:xfrm>
                <a:off x="4864" y="4967"/>
                <a:ext cx="374" cy="2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p>
                <a:pPr algn="just"/>
                <a:r>
                  <a:rPr lang="en-US" altLang="zh-CN" sz="2000" b="1" i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R</a:t>
                </a:r>
                <a:endParaRPr lang="en-US" altLang="zh-CN" sz="20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9621" name="直接连接符 109620"/>
              <p:cNvSpPr/>
              <p:nvPr/>
            </p:nvSpPr>
            <p:spPr>
              <a:xfrm flipV="1">
                <a:off x="4358" y="4625"/>
                <a:ext cx="828" cy="76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sm" len="lg"/>
              </a:ln>
            </p:spPr>
          </p:sp>
          <p:sp>
            <p:nvSpPr>
              <p:cNvPr id="109622" name="文本框 109621"/>
              <p:cNvSpPr txBox="1"/>
              <p:nvPr/>
            </p:nvSpPr>
            <p:spPr>
              <a:xfrm>
                <a:off x="4430" y="5282"/>
                <a:ext cx="374" cy="2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p>
                <a:pPr algn="just"/>
                <a:r>
                  <a:rPr lang="en-US" altLang="zh-CN" sz="2000" b="1" i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O</a:t>
                </a:r>
                <a:r>
                  <a:rPr lang="en-US" altLang="zh-CN" sz="2000" b="1" baseline="30000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/</a:t>
                </a:r>
                <a:endParaRPr lang="en-US" altLang="zh-CN" sz="20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9623" name="文本框 109622"/>
              <p:cNvSpPr txBox="1"/>
              <p:nvPr/>
            </p:nvSpPr>
            <p:spPr>
              <a:xfrm>
                <a:off x="4160" y="6437"/>
                <a:ext cx="374" cy="2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p>
                <a:pPr algn="just"/>
                <a:r>
                  <a:rPr lang="en-US" altLang="zh-CN" sz="2000" b="1" i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O</a:t>
                </a:r>
                <a:endParaRPr lang="en-US" altLang="zh-CN" sz="20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9624" name="文本框 109623"/>
              <p:cNvSpPr txBox="1"/>
              <p:nvPr/>
            </p:nvSpPr>
            <p:spPr>
              <a:xfrm>
                <a:off x="2748" y="5027"/>
                <a:ext cx="374" cy="2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p>
                <a:pPr algn="just"/>
                <a:r>
                  <a:rPr lang="en-US" altLang="zh-CN" sz="2000" b="1" i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v</a:t>
                </a:r>
                <a:endParaRPr lang="en-US" altLang="zh-CN" sz="20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9625" name="文本框 109624"/>
              <p:cNvSpPr txBox="1"/>
              <p:nvPr/>
            </p:nvSpPr>
            <p:spPr>
              <a:xfrm>
                <a:off x="3126" y="5387"/>
                <a:ext cx="495" cy="31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p>
                <a:pPr algn="just"/>
                <a:r>
                  <a:rPr lang="en-US" altLang="zh-CN" sz="2000" b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C</a:t>
                </a:r>
                <a:endParaRPr lang="en-US" altLang="zh-CN" sz="20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9626" name="直接连接符 109625"/>
              <p:cNvSpPr/>
              <p:nvPr/>
            </p:nvSpPr>
            <p:spPr>
              <a:xfrm>
                <a:off x="2476" y="5383"/>
                <a:ext cx="420" cy="1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109627" name="文本框 109626"/>
              <p:cNvSpPr txBox="1"/>
              <p:nvPr/>
            </p:nvSpPr>
            <p:spPr>
              <a:xfrm>
                <a:off x="2284" y="5447"/>
                <a:ext cx="374" cy="2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p>
                <a:pPr algn="just"/>
                <a:r>
                  <a:rPr lang="en-US" altLang="zh-CN" sz="2000" b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A</a:t>
                </a:r>
                <a:endParaRPr lang="en-US" altLang="zh-CN" sz="20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9628" name="任意多边形 109627"/>
            <p:cNvSpPr/>
            <p:nvPr/>
          </p:nvSpPr>
          <p:spPr>
            <a:xfrm>
              <a:off x="3285" y="5408"/>
              <a:ext cx="1090" cy="1111"/>
            </a:xfrm>
            <a:custGeom>
              <a:avLst/>
              <a:gdLst>
                <a:gd name="txL" fmla="*/ 0 w 22773"/>
                <a:gd name="txT" fmla="*/ 0 h 21600"/>
                <a:gd name="txR" fmla="*/ 22773 w 22773"/>
                <a:gd name="txB" fmla="*/ 21600 h 21600"/>
              </a:gdLst>
              <a:ahLst/>
              <a:cxnLst>
                <a:cxn ang="180">
                  <a:pos x="0" y="36"/>
                </a:cxn>
                <a:cxn ang="0">
                  <a:pos x="22772" y="19752"/>
                </a:cxn>
                <a:cxn ang="90">
                  <a:pos x="1252" y="21600"/>
                </a:cxn>
              </a:cxnLst>
              <a:rect l="txL" t="txT" r="txR" b="txB"/>
              <a:pathLst>
                <a:path w="22773" h="21600" fill="none">
                  <a:moveTo>
                    <a:pt x="0" y="36"/>
                  </a:moveTo>
                  <a:arcTo wR="21600" hR="21600" stAng="-5599371" swAng="5304882"/>
                </a:path>
                <a:path w="22773" h="21600" stroke="0">
                  <a:moveTo>
                    <a:pt x="0" y="36"/>
                  </a:moveTo>
                  <a:arcTo wR="21600" hR="21600" stAng="-5599371" swAng="5304882"/>
                  <a:lnTo>
                    <a:pt x="1252" y="21600"/>
                  </a:lnTo>
                  <a:close/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9629" name="直接连接符 109628"/>
            <p:cNvSpPr/>
            <p:nvPr/>
          </p:nvSpPr>
          <p:spPr>
            <a:xfrm>
              <a:off x="4371" y="6470"/>
              <a:ext cx="1" cy="435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grpSp>
          <p:nvGrpSpPr>
            <p:cNvPr id="109630" name="组合 109629"/>
            <p:cNvGrpSpPr/>
            <p:nvPr/>
          </p:nvGrpSpPr>
          <p:grpSpPr>
            <a:xfrm>
              <a:off x="6654" y="3272"/>
              <a:ext cx="3702" cy="3819"/>
              <a:chOff x="6654" y="3272"/>
              <a:chExt cx="3702" cy="3819"/>
            </a:xfrm>
          </p:grpSpPr>
          <p:sp>
            <p:nvSpPr>
              <p:cNvPr id="109631" name="文本框 109630"/>
              <p:cNvSpPr txBox="1"/>
              <p:nvPr/>
            </p:nvSpPr>
            <p:spPr>
              <a:xfrm>
                <a:off x="9982" y="6017"/>
                <a:ext cx="374" cy="2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p>
                <a:pPr algn="just"/>
                <a:r>
                  <a:rPr lang="en-US" altLang="zh-CN" sz="2000" b="1" i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x</a:t>
                </a:r>
                <a:endParaRPr lang="en-US" altLang="zh-CN" sz="20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9632" name="直接连接符 109631"/>
              <p:cNvSpPr/>
              <p:nvPr/>
            </p:nvSpPr>
            <p:spPr>
              <a:xfrm>
                <a:off x="6654" y="5951"/>
                <a:ext cx="3674" cy="1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sm" len="lg"/>
              </a:ln>
            </p:spPr>
          </p:sp>
          <p:sp>
            <p:nvSpPr>
              <p:cNvPr id="109633" name="直接连接符 109632"/>
              <p:cNvSpPr/>
              <p:nvPr/>
            </p:nvSpPr>
            <p:spPr>
              <a:xfrm flipV="1">
                <a:off x="8468" y="3329"/>
                <a:ext cx="18" cy="376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sm" len="lg"/>
              </a:ln>
            </p:spPr>
          </p:sp>
          <p:sp>
            <p:nvSpPr>
              <p:cNvPr id="109634" name="椭圆 109633"/>
              <p:cNvSpPr/>
              <p:nvPr/>
            </p:nvSpPr>
            <p:spPr>
              <a:xfrm>
                <a:off x="7388" y="3761"/>
                <a:ext cx="2174" cy="2174"/>
              </a:xfrm>
              <a:prstGeom prst="ellipse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09635" name="椭圆 109634"/>
              <p:cNvSpPr/>
              <p:nvPr/>
            </p:nvSpPr>
            <p:spPr>
              <a:xfrm>
                <a:off x="7492" y="4226"/>
                <a:ext cx="120" cy="9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09636" name="文本框 109635"/>
              <p:cNvSpPr txBox="1"/>
              <p:nvPr/>
            </p:nvSpPr>
            <p:spPr>
              <a:xfrm>
                <a:off x="8482" y="3272"/>
                <a:ext cx="374" cy="2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p>
                <a:pPr algn="just"/>
                <a:r>
                  <a:rPr lang="en-US" altLang="zh-CN" sz="2000" b="1" i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y</a:t>
                </a:r>
                <a:endParaRPr lang="en-US" altLang="zh-CN" sz="20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9637" name="文本框 109636"/>
              <p:cNvSpPr txBox="1"/>
              <p:nvPr/>
            </p:nvSpPr>
            <p:spPr>
              <a:xfrm>
                <a:off x="8974" y="4442"/>
                <a:ext cx="374" cy="2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p>
                <a:pPr algn="just"/>
                <a:r>
                  <a:rPr lang="en-US" altLang="zh-CN" sz="2000" b="1" i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R</a:t>
                </a:r>
                <a:endParaRPr lang="en-US" altLang="zh-CN" sz="20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9638" name="直接连接符 109637"/>
              <p:cNvSpPr/>
              <p:nvPr/>
            </p:nvSpPr>
            <p:spPr>
              <a:xfrm flipV="1">
                <a:off x="8468" y="4100"/>
                <a:ext cx="828" cy="76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sm" len="lg"/>
              </a:ln>
            </p:spPr>
          </p:sp>
          <p:sp>
            <p:nvSpPr>
              <p:cNvPr id="109639" name="文本框 109638"/>
              <p:cNvSpPr txBox="1"/>
              <p:nvPr/>
            </p:nvSpPr>
            <p:spPr>
              <a:xfrm>
                <a:off x="8540" y="4757"/>
                <a:ext cx="374" cy="2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p>
                <a:pPr algn="just"/>
                <a:r>
                  <a:rPr lang="en-US" altLang="zh-CN" sz="2000" b="1" i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O</a:t>
                </a:r>
                <a:r>
                  <a:rPr lang="en-US" altLang="zh-CN" sz="2000" b="1" baseline="30000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/</a:t>
                </a:r>
                <a:endParaRPr lang="en-US" altLang="zh-CN" sz="20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9640" name="文本框 109639"/>
              <p:cNvSpPr txBox="1"/>
              <p:nvPr/>
            </p:nvSpPr>
            <p:spPr>
              <a:xfrm>
                <a:off x="7818" y="3947"/>
                <a:ext cx="374" cy="2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p>
                <a:pPr algn="just"/>
                <a:r>
                  <a:rPr lang="en-US" altLang="zh-CN" sz="2000" b="1" i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v</a:t>
                </a:r>
                <a:endParaRPr lang="en-US" altLang="zh-CN" sz="20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9641" name="文本框 109640"/>
              <p:cNvSpPr txBox="1"/>
              <p:nvPr/>
            </p:nvSpPr>
            <p:spPr>
              <a:xfrm>
                <a:off x="7312" y="5207"/>
                <a:ext cx="495" cy="31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p>
                <a:pPr algn="just"/>
                <a:r>
                  <a:rPr lang="en-US" altLang="zh-CN" sz="2000" b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Q</a:t>
                </a:r>
                <a:endParaRPr lang="en-US" altLang="zh-CN" sz="20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9642" name="直接连接符 109641"/>
              <p:cNvSpPr/>
              <p:nvPr/>
            </p:nvSpPr>
            <p:spPr>
              <a:xfrm>
                <a:off x="7560" y="4274"/>
                <a:ext cx="420" cy="1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109643" name="文本框 109642"/>
              <p:cNvSpPr txBox="1"/>
              <p:nvPr/>
            </p:nvSpPr>
            <p:spPr>
              <a:xfrm>
                <a:off x="7280" y="4097"/>
                <a:ext cx="374" cy="2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p>
                <a:pPr algn="just"/>
                <a:r>
                  <a:rPr lang="en-US" altLang="zh-CN" sz="2000" b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P</a:t>
                </a:r>
                <a:endParaRPr lang="en-US" altLang="zh-CN" sz="20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09644" name="组合 109643"/>
              <p:cNvGrpSpPr/>
              <p:nvPr/>
            </p:nvGrpSpPr>
            <p:grpSpPr>
              <a:xfrm>
                <a:off x="7370" y="4283"/>
                <a:ext cx="1285" cy="2154"/>
                <a:chOff x="7730" y="4793"/>
                <a:chExt cx="1285" cy="2154"/>
              </a:xfrm>
            </p:grpSpPr>
            <p:sp>
              <p:nvSpPr>
                <p:cNvPr id="109645" name="任意多边形 109644"/>
                <p:cNvSpPr/>
                <p:nvPr/>
              </p:nvSpPr>
              <p:spPr>
                <a:xfrm>
                  <a:off x="7920" y="4793"/>
                  <a:ext cx="1090" cy="1111"/>
                </a:xfrm>
                <a:custGeom>
                  <a:avLst/>
                  <a:gdLst>
                    <a:gd name="txL" fmla="*/ 0 w 22773"/>
                    <a:gd name="txT" fmla="*/ 0 h 21600"/>
                    <a:gd name="txR" fmla="*/ 22773 w 22773"/>
                    <a:gd name="txB" fmla="*/ 21600 h 21600"/>
                  </a:gdLst>
                  <a:ahLst/>
                  <a:cxnLst>
                    <a:cxn ang="180">
                      <a:pos x="0" y="36"/>
                    </a:cxn>
                    <a:cxn ang="0">
                      <a:pos x="22772" y="19752"/>
                    </a:cxn>
                    <a:cxn ang="90">
                      <a:pos x="1252" y="21600"/>
                    </a:cxn>
                  </a:cxnLst>
                  <a:rect l="txL" t="txT" r="txR" b="txB"/>
                  <a:pathLst>
                    <a:path w="22773" h="21600" fill="none">
                      <a:moveTo>
                        <a:pt x="0" y="36"/>
                      </a:moveTo>
                      <a:arcTo wR="21600" hR="21600" stAng="-5599371" swAng="5304882"/>
                    </a:path>
                    <a:path w="22773" h="21600" stroke="0">
                      <a:moveTo>
                        <a:pt x="0" y="36"/>
                      </a:moveTo>
                      <a:arcTo wR="21600" hR="21600" stAng="-5599371" swAng="5304882"/>
                      <a:lnTo>
                        <a:pt x="1252" y="2160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9646" name="任意多边形 109645"/>
                <p:cNvSpPr/>
                <p:nvPr/>
              </p:nvSpPr>
              <p:spPr>
                <a:xfrm rot="-16200000">
                  <a:off x="7807" y="5739"/>
                  <a:ext cx="1131" cy="1285"/>
                </a:xfrm>
                <a:custGeom>
                  <a:avLst/>
                  <a:gdLst>
                    <a:gd name="txL" fmla="*/ 0 w 23617"/>
                    <a:gd name="txT" fmla="*/ 0 h 24999"/>
                    <a:gd name="txR" fmla="*/ 23617 w 23617"/>
                    <a:gd name="txB" fmla="*/ 24999 h 24999"/>
                  </a:gdLst>
                  <a:ahLst/>
                  <a:cxnLst>
                    <a:cxn ang="180">
                      <a:pos x="0" y="94"/>
                    </a:cxn>
                    <a:cxn ang="90">
                      <a:pos x="23347" y="24998"/>
                    </a:cxn>
                    <a:cxn ang="90">
                      <a:pos x="2017" y="21600"/>
                    </a:cxn>
                  </a:cxnLst>
                  <a:rect l="txL" t="txT" r="txR" b="txB"/>
                  <a:pathLst>
                    <a:path w="23617" h="24999" fill="none">
                      <a:moveTo>
                        <a:pt x="0" y="94"/>
                      </a:moveTo>
                      <a:arcTo wR="21600" hR="21600" stAng="-5721478" swAng="6264569"/>
                    </a:path>
                    <a:path w="23617" h="24999" stroke="0">
                      <a:moveTo>
                        <a:pt x="0" y="94"/>
                      </a:moveTo>
                      <a:arcTo wR="21600" hR="21600" stAng="-5721478" swAng="6264569"/>
                      <a:lnTo>
                        <a:pt x="2017" y="2160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sp>
            <p:nvSpPr>
              <p:cNvPr id="109647" name="文本框 109646"/>
              <p:cNvSpPr txBox="1"/>
              <p:nvPr/>
            </p:nvSpPr>
            <p:spPr>
              <a:xfrm>
                <a:off x="7366" y="6005"/>
                <a:ext cx="1066" cy="48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/>
              <a:p>
                <a:endParaRPr sz="2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9648" name="文本框 109647"/>
              <p:cNvSpPr txBox="1"/>
              <p:nvPr/>
            </p:nvSpPr>
            <p:spPr>
              <a:xfrm>
                <a:off x="8210" y="5897"/>
                <a:ext cx="374" cy="2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p>
                <a:pPr algn="just"/>
                <a:r>
                  <a:rPr lang="en-US" altLang="zh-CN" sz="2000" b="1" i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O</a:t>
                </a:r>
                <a:endParaRPr lang="en-US" altLang="zh-CN" sz="20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9649" name="直接连接符 109648"/>
              <p:cNvSpPr/>
              <p:nvPr/>
            </p:nvSpPr>
            <p:spPr>
              <a:xfrm flipH="1">
                <a:off x="8218" y="5915"/>
                <a:ext cx="302" cy="375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109650" name="直接连接符 109649"/>
              <p:cNvSpPr/>
              <p:nvPr/>
            </p:nvSpPr>
            <p:spPr>
              <a:xfrm flipH="1" flipV="1">
                <a:off x="7560" y="5315"/>
                <a:ext cx="914" cy="63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109651" name="直接连接符 109650"/>
              <p:cNvSpPr/>
              <p:nvPr/>
            </p:nvSpPr>
            <p:spPr>
              <a:xfrm flipH="1" flipV="1">
                <a:off x="7556" y="4235"/>
                <a:ext cx="12" cy="1077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sm" len="lg"/>
              </a:ln>
            </p:spPr>
          </p:sp>
          <p:sp>
            <p:nvSpPr>
              <p:cNvPr id="109652" name="直接连接符 109651"/>
              <p:cNvSpPr/>
              <p:nvPr/>
            </p:nvSpPr>
            <p:spPr>
              <a:xfrm>
                <a:off x="7584" y="5312"/>
                <a:ext cx="842" cy="618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sm" len="lg"/>
              </a:ln>
            </p:spPr>
          </p:sp>
          <p:sp>
            <p:nvSpPr>
              <p:cNvPr id="109653" name="文本框 109652"/>
              <p:cNvSpPr txBox="1"/>
              <p:nvPr/>
            </p:nvSpPr>
            <p:spPr>
              <a:xfrm>
                <a:off x="7654" y="4667"/>
                <a:ext cx="374" cy="2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p>
                <a:pPr algn="just"/>
                <a:r>
                  <a:rPr lang="en-US" altLang="zh-CN" sz="2000" b="1" i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R</a:t>
                </a:r>
                <a:endParaRPr lang="en-US" altLang="zh-CN" sz="20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9654" name="直接连接符 109653"/>
              <p:cNvSpPr/>
              <p:nvPr/>
            </p:nvSpPr>
            <p:spPr>
              <a:xfrm flipH="1" flipV="1">
                <a:off x="7560" y="4250"/>
                <a:ext cx="914" cy="585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109655" name="任意多边形 109654"/>
              <p:cNvSpPr/>
              <p:nvPr/>
            </p:nvSpPr>
            <p:spPr>
              <a:xfrm flipH="1">
                <a:off x="8310" y="4625"/>
                <a:ext cx="164" cy="90"/>
              </a:xfrm>
              <a:custGeom>
                <a:avLst/>
                <a:gdLst>
                  <a:gd name="txL" fmla="*/ 0 w 21600"/>
                  <a:gd name="txT" fmla="*/ 0 h 21600"/>
                  <a:gd name="txR" fmla="*/ 21600 w 21600"/>
                  <a:gd name="txB" fmla="*/ 21600 h 21600"/>
                </a:gdLst>
                <a:ahLst/>
                <a:cxnLst>
                  <a:cxn ang="270">
                    <a:pos x="0" y="0"/>
                  </a:cxn>
                  <a:cxn ang="90">
                    <a:pos x="21600" y="21600"/>
                  </a:cxn>
                  <a:cxn ang="90">
                    <a:pos x="0" y="21600"/>
                  </a:cxn>
                </a:cxnLst>
                <a:rect l="txL" t="txT" r="txR" b="txB"/>
                <a:pathLst>
                  <a:path w="21600" h="21600" fill="none">
                    <a:moveTo>
                      <a:pt x="0" y="0"/>
                    </a:moveTo>
                    <a:arcTo wR="21600" hR="21600" stAng="-5400000" swAng="5400000"/>
                  </a:path>
                  <a:path w="21600" h="21600" stroke="0">
                    <a:moveTo>
                      <a:pt x="0" y="0"/>
                    </a:moveTo>
                    <a:arcTo wR="21600" hR="21600" stAng="-5400000" swAng="5400000"/>
                    <a:lnTo>
                      <a:pt x="0" y="2160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09656" name="文本框 109655"/>
              <p:cNvSpPr txBox="1"/>
              <p:nvPr/>
            </p:nvSpPr>
            <p:spPr>
              <a:xfrm>
                <a:off x="8254" y="4367"/>
                <a:ext cx="374" cy="2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p>
                <a:pPr algn="just"/>
                <a:r>
                  <a:rPr lang="en-US" altLang="zh-CN" sz="2000" b="1" i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θ</a:t>
                </a:r>
                <a:endParaRPr lang="en-US" altLang="zh-CN" sz="20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9657" name="任意多边形 109656"/>
              <p:cNvSpPr/>
              <p:nvPr/>
            </p:nvSpPr>
            <p:spPr>
              <a:xfrm flipH="1">
                <a:off x="7378" y="4853"/>
                <a:ext cx="1104" cy="1188"/>
              </a:xfrm>
              <a:custGeom>
                <a:avLst/>
                <a:gdLst>
                  <a:gd name="txL" fmla="*/ 0 w 22761"/>
                  <a:gd name="txT" fmla="*/ 0 h 21600"/>
                  <a:gd name="txR" fmla="*/ 22761 w 22761"/>
                  <a:gd name="txB" fmla="*/ 21600 h 21600"/>
                </a:gdLst>
                <a:ahLst/>
                <a:cxnLst>
                  <a:cxn ang="180">
                    <a:pos x="0" y="35"/>
                  </a:cxn>
                  <a:cxn ang="0">
                    <a:pos x="22760" y="19752"/>
                  </a:cxn>
                  <a:cxn ang="90">
                    <a:pos x="1240" y="21600"/>
                  </a:cxn>
                </a:cxnLst>
                <a:rect l="txL" t="txT" r="txR" b="txB"/>
                <a:pathLst>
                  <a:path w="22761" h="21600" fill="none">
                    <a:moveTo>
                      <a:pt x="0" y="35"/>
                    </a:moveTo>
                    <a:arcTo wR="21600" hR="21600" stAng="-5597455" swAng="5302966"/>
                  </a:path>
                  <a:path w="22761" h="21600" stroke="0">
                    <a:moveTo>
                      <a:pt x="0" y="35"/>
                    </a:moveTo>
                    <a:arcTo wR="21600" hR="21600" stAng="-5597455" swAng="5302966"/>
                    <a:lnTo>
                      <a:pt x="1240" y="2160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09658" name="任意多边形 109657"/>
              <p:cNvSpPr/>
              <p:nvPr/>
            </p:nvSpPr>
            <p:spPr>
              <a:xfrm flipH="1" flipV="1">
                <a:off x="7376" y="5843"/>
                <a:ext cx="1119" cy="1083"/>
              </a:xfrm>
              <a:custGeom>
                <a:avLst/>
                <a:gdLst>
                  <a:gd name="txL" fmla="*/ 0 w 22729"/>
                  <a:gd name="txT" fmla="*/ 0 h 21600"/>
                  <a:gd name="txR" fmla="*/ 22729 w 22729"/>
                  <a:gd name="txB" fmla="*/ 21600 h 21600"/>
                </a:gdLst>
                <a:ahLst/>
                <a:cxnLst>
                  <a:cxn ang="180">
                    <a:pos x="0" y="36"/>
                  </a:cxn>
                  <a:cxn ang="0">
                    <a:pos x="22728" y="19295"/>
                  </a:cxn>
                  <a:cxn ang="90">
                    <a:pos x="1252" y="21600"/>
                  </a:cxn>
                </a:cxnLst>
                <a:rect l="txL" t="txT" r="txR" b="txB"/>
                <a:pathLst>
                  <a:path w="22729" h="21600" fill="none">
                    <a:moveTo>
                      <a:pt x="0" y="36"/>
                    </a:moveTo>
                    <a:arcTo wR="21600" hR="21600" stAng="-5599371" swAng="5231808"/>
                  </a:path>
                  <a:path w="22729" h="21600" stroke="0">
                    <a:moveTo>
                      <a:pt x="0" y="36"/>
                    </a:moveTo>
                    <a:arcTo wR="21600" hR="21600" stAng="-5599371" swAng="5231808"/>
                    <a:lnTo>
                      <a:pt x="1252" y="2160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109659" name="文本框 109658"/>
            <p:cNvSpPr txBox="1"/>
            <p:nvPr/>
          </p:nvSpPr>
          <p:spPr>
            <a:xfrm>
              <a:off x="3720" y="6800"/>
              <a:ext cx="916" cy="39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pPr algn="just"/>
              <a:r>
                <a:rPr lang="zh-CN" altLang="en-US" sz="2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图</a:t>
              </a:r>
              <a:r>
                <a:rPr lang="en-US" altLang="zh-CN" sz="20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(</a:t>
              </a:r>
              <a:r>
                <a:rPr lang="en-US" altLang="zh-CN" sz="2000" b="1" i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a)</a:t>
              </a:r>
              <a:endParaRPr lang="en-US" altLang="zh-CN" sz="20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09660" name="文本框 109659"/>
            <p:cNvSpPr txBox="1"/>
            <p:nvPr/>
          </p:nvSpPr>
          <p:spPr>
            <a:xfrm>
              <a:off x="8490" y="6560"/>
              <a:ext cx="916" cy="39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pPr algn="just"/>
              <a:r>
                <a:rPr lang="zh-CN" altLang="en-US" sz="2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图</a:t>
              </a:r>
              <a:r>
                <a:rPr lang="en-US" altLang="zh-CN" sz="20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(</a:t>
              </a:r>
              <a:r>
                <a:rPr lang="en-US" altLang="zh-CN" sz="2000" b="1" i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b)</a:t>
              </a:r>
              <a:endParaRPr lang="en-US" altLang="zh-CN" sz="20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533843" y="288290"/>
          <a:ext cx="2766695" cy="336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1066800" imgH="1295400" progId="Equation.KSEE3">
                  <p:embed/>
                </p:oleObj>
              </mc:Choice>
              <mc:Fallback>
                <p:oleObj name="" r:id="rId1" imgW="1066800" imgH="12954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33843" y="288290"/>
                        <a:ext cx="2766695" cy="336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779780" y="498475"/>
            <a:ext cx="7543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（</a:t>
            </a:r>
            <a:r>
              <a:rPr lang="en-US" altLang="zh-CN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1</a:t>
            </a:r>
            <a:r>
              <a:rPr lang="zh-CN" altLang="en-US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）</a:t>
            </a:r>
            <a:endParaRPr lang="zh-CN" altLang="en-US"/>
          </a:p>
        </p:txBody>
      </p:sp>
      <p:graphicFrame>
        <p:nvGraphicFramePr>
          <p:cNvPr id="6" name="对象 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533843" y="4021456"/>
          <a:ext cx="757555" cy="494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3" imgW="292100" imgH="190500" progId="Equation.KSEE3">
                  <p:embed/>
                </p:oleObj>
              </mc:Choice>
              <mc:Fallback>
                <p:oleObj name="" r:id="rId3" imgW="292100" imgH="1905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3843" y="4021456"/>
                        <a:ext cx="757555" cy="494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521335" y="4192270"/>
            <a:ext cx="7543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（</a:t>
            </a:r>
            <a:r>
              <a:rPr lang="en-US" altLang="zh-CN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2</a:t>
            </a:r>
            <a:r>
              <a:rPr lang="zh-CN" altLang="en-US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）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21335" y="5340350"/>
            <a:ext cx="7543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（</a:t>
            </a:r>
            <a:r>
              <a:rPr lang="en-US" altLang="zh-CN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3</a:t>
            </a:r>
            <a:r>
              <a:rPr lang="zh-CN" altLang="en-US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）</a:t>
            </a:r>
            <a:endParaRPr lang="zh-CN" altLang="en-US"/>
          </a:p>
        </p:txBody>
      </p:sp>
      <p:graphicFrame>
        <p:nvGraphicFramePr>
          <p:cNvPr id="10" name="对象 9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456373" y="5305109"/>
          <a:ext cx="922655" cy="461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" r:id="rId5" imgW="355600" imgH="177165" progId="Equation.KSEE3">
                  <p:embed/>
                </p:oleObj>
              </mc:Choice>
              <mc:Fallback>
                <p:oleObj name="" r:id="rId5" imgW="355600" imgH="177165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56373" y="5305109"/>
                        <a:ext cx="922655" cy="461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5474" name="文本框 105473"/>
          <p:cNvSpPr txBox="1"/>
          <p:nvPr/>
        </p:nvSpPr>
        <p:spPr>
          <a:xfrm>
            <a:off x="576580" y="655955"/>
            <a:ext cx="6805930" cy="548005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p>
            <a:pPr marL="449580" indent="-449580" algn="l">
              <a:lnSpc>
                <a:spcPct val="120000"/>
              </a:lnSpc>
            </a:pPr>
            <a:r>
              <a:rPr lang="en-US" altLang="zh-CN" sz="36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6.</a:t>
            </a:r>
            <a:r>
              <a:rPr lang="zh-CN" altLang="en-US" sz="32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在</a:t>
            </a:r>
            <a:r>
              <a:rPr lang="en-US" altLang="zh-CN" sz="3200" i="1" err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xoy</a:t>
            </a:r>
            <a:r>
              <a:rPr lang="zh-CN" altLang="en-US" sz="32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平面内有很多质量为</a:t>
            </a:r>
            <a:r>
              <a:rPr lang="en-US" altLang="zh-CN" sz="3200" i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m</a:t>
            </a:r>
            <a:r>
              <a:rPr lang="zh-CN" altLang="en-US" sz="32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，电量为</a:t>
            </a:r>
            <a:r>
              <a:rPr lang="en-US" altLang="zh-CN" sz="3200" i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e</a:t>
            </a:r>
            <a:r>
              <a:rPr lang="zh-CN" altLang="en-US" sz="32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的电子，从坐标原点</a:t>
            </a:r>
            <a:r>
              <a:rPr lang="en-US" altLang="zh-CN" sz="3200" i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O</a:t>
            </a:r>
            <a:r>
              <a:rPr lang="zh-CN" altLang="en-US" sz="32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不断以相同速率沿不同方向射入第一象限，如图所示．现加一垂直于</a:t>
            </a:r>
            <a:r>
              <a:rPr lang="en-US" altLang="zh-CN" sz="3200" i="1" err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xOy</a:t>
            </a:r>
            <a:r>
              <a:rPr lang="zh-CN" altLang="en-US" sz="32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平面向里、磁感强度为</a:t>
            </a:r>
            <a:r>
              <a:rPr lang="en-US" altLang="zh-CN" sz="3200" i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B</a:t>
            </a:r>
            <a:r>
              <a:rPr lang="zh-CN" altLang="en-US" sz="32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的匀强磁场，要求这些入射电子穿过磁场都能平行于</a:t>
            </a:r>
            <a:r>
              <a:rPr lang="en-US" altLang="zh-CN" sz="3200" i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x</a:t>
            </a:r>
            <a:r>
              <a:rPr lang="zh-CN" altLang="en-US" sz="32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轴且沿</a:t>
            </a:r>
            <a:r>
              <a:rPr lang="en-US" altLang="zh-CN" sz="3200" i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x</a:t>
            </a:r>
            <a:r>
              <a:rPr lang="zh-CN" altLang="en-US" sz="3200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轴正向运动，试问符合该条件的磁场的最小面积为多大？（不考虑电子间的相互作用）</a:t>
            </a:r>
            <a:endParaRPr lang="zh-CN" altLang="en-US" sz="3200" dirty="0">
              <a:solidFill>
                <a:srgbClr val="0000CC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105475" name="组合 105474"/>
          <p:cNvGrpSpPr/>
          <p:nvPr/>
        </p:nvGrpSpPr>
        <p:grpSpPr>
          <a:xfrm>
            <a:off x="7775258" y="1103948"/>
            <a:ext cx="3254375" cy="2871787"/>
            <a:chOff x="3689" y="9"/>
            <a:chExt cx="2050" cy="1809"/>
          </a:xfrm>
        </p:grpSpPr>
        <p:grpSp>
          <p:nvGrpSpPr>
            <p:cNvPr id="105476" name="组合 105475"/>
            <p:cNvGrpSpPr/>
            <p:nvPr/>
          </p:nvGrpSpPr>
          <p:grpSpPr>
            <a:xfrm>
              <a:off x="3689" y="9"/>
              <a:ext cx="2050" cy="1809"/>
              <a:chOff x="3515" y="164"/>
              <a:chExt cx="2050" cy="1809"/>
            </a:xfrm>
          </p:grpSpPr>
          <p:sp>
            <p:nvSpPr>
              <p:cNvPr id="105477" name="直接连接符 105476"/>
              <p:cNvSpPr/>
              <p:nvPr/>
            </p:nvSpPr>
            <p:spPr>
              <a:xfrm>
                <a:off x="3749" y="277"/>
                <a:ext cx="0" cy="1391"/>
              </a:xfrm>
              <a:prstGeom prst="line">
                <a:avLst/>
              </a:prstGeom>
              <a:ln w="12700" cap="flat" cmpd="sng">
                <a:solidFill>
                  <a:srgbClr val="000000"/>
                </a:solidFill>
                <a:prstDash val="solid"/>
                <a:headEnd type="triangle" w="med" len="lg"/>
                <a:tailEnd type="none" w="med" len="med"/>
              </a:ln>
            </p:spPr>
          </p:sp>
          <p:sp>
            <p:nvSpPr>
              <p:cNvPr id="105478" name="直接连接符 105477"/>
              <p:cNvSpPr/>
              <p:nvPr/>
            </p:nvSpPr>
            <p:spPr>
              <a:xfrm>
                <a:off x="3746" y="1668"/>
                <a:ext cx="1728" cy="0"/>
              </a:xfrm>
              <a:prstGeom prst="line">
                <a:avLst/>
              </a:prstGeom>
              <a:ln w="12700" cap="flat" cmpd="sng">
                <a:solidFill>
                  <a:srgbClr val="000000"/>
                </a:solidFill>
                <a:prstDash val="solid"/>
                <a:headEnd type="none" w="med" len="med"/>
                <a:tailEnd type="triangle" w="med" len="lg"/>
              </a:ln>
            </p:spPr>
          </p:sp>
          <p:sp>
            <p:nvSpPr>
              <p:cNvPr id="105479" name="文本框 105478"/>
              <p:cNvSpPr txBox="1"/>
              <p:nvPr/>
            </p:nvSpPr>
            <p:spPr>
              <a:xfrm>
                <a:off x="5238" y="1615"/>
                <a:ext cx="327" cy="35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/>
              <a:p>
                <a:pPr algn="just"/>
                <a:r>
                  <a:rPr lang="en-US" altLang="zh-CN" sz="2400" b="1" i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x</a:t>
                </a:r>
                <a:endParaRPr lang="en-US" altLang="zh-CN" sz="2400" b="1">
                  <a:effectLst>
                    <a:outerShdw blurRad="38100" dist="38100" dir="2700000">
                      <a:srgbClr val="C0C0C0"/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105480" name="文本框 105479"/>
              <p:cNvSpPr txBox="1"/>
              <p:nvPr/>
            </p:nvSpPr>
            <p:spPr>
              <a:xfrm>
                <a:off x="3787" y="164"/>
                <a:ext cx="327" cy="27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/>
              <a:p>
                <a:pPr algn="just"/>
                <a:r>
                  <a:rPr lang="en-US" altLang="zh-CN" sz="2400" b="1" i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y</a:t>
                </a:r>
                <a:endParaRPr lang="en-US" altLang="zh-CN" sz="2400" b="1">
                  <a:effectLst>
                    <a:outerShdw blurRad="38100" dist="38100" dir="2700000">
                      <a:srgbClr val="C0C0C0"/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105481" name="文本框 105480"/>
              <p:cNvSpPr txBox="1"/>
              <p:nvPr/>
            </p:nvSpPr>
            <p:spPr>
              <a:xfrm>
                <a:off x="3515" y="1524"/>
                <a:ext cx="372" cy="30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/>
              <a:p>
                <a:pPr algn="just"/>
                <a:r>
                  <a:rPr lang="en-US" altLang="zh-CN" sz="2400" b="1" i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O</a:t>
                </a:r>
                <a:endParaRPr lang="en-US" altLang="zh-CN" sz="2400" b="1" i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5482" name="直接连接符 105481"/>
            <p:cNvSpPr/>
            <p:nvPr/>
          </p:nvSpPr>
          <p:spPr>
            <a:xfrm flipV="1">
              <a:off x="3922" y="1357"/>
              <a:ext cx="307" cy="155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stealth" w="med" len="lg"/>
            </a:ln>
          </p:spPr>
        </p:sp>
        <p:sp>
          <p:nvSpPr>
            <p:cNvPr id="105483" name="直接连接符 105482"/>
            <p:cNvSpPr/>
            <p:nvPr/>
          </p:nvSpPr>
          <p:spPr>
            <a:xfrm flipV="1">
              <a:off x="3922" y="1215"/>
              <a:ext cx="220" cy="300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stealth" w="med" len="lg"/>
            </a:ln>
          </p:spPr>
        </p:sp>
      </p:grpSp>
      <p:grpSp>
        <p:nvGrpSpPr>
          <p:cNvPr id="105484" name="组合 105483"/>
          <p:cNvGrpSpPr/>
          <p:nvPr/>
        </p:nvGrpSpPr>
        <p:grpSpPr>
          <a:xfrm>
            <a:off x="7711758" y="2688273"/>
            <a:ext cx="576262" cy="798512"/>
            <a:chOff x="3470" y="1162"/>
            <a:chExt cx="363" cy="503"/>
          </a:xfrm>
        </p:grpSpPr>
        <p:sp>
          <p:nvSpPr>
            <p:cNvPr id="105485" name="文本框 105484"/>
            <p:cNvSpPr txBox="1"/>
            <p:nvPr/>
          </p:nvSpPr>
          <p:spPr>
            <a:xfrm>
              <a:off x="3470" y="1162"/>
              <a:ext cx="363" cy="349"/>
            </a:xfrm>
            <a:prstGeom prst="rect">
              <a:avLst/>
            </a:prstGeom>
            <a:noFill/>
            <a:ln w="28575">
              <a:noFill/>
            </a:ln>
          </p:spPr>
          <p:txBody>
            <a:bodyPr/>
            <a:p>
              <a:pPr algn="just"/>
              <a:r>
                <a:rPr lang="en-US" altLang="zh-CN" sz="2400" b="1" i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v</a:t>
              </a:r>
              <a:r>
                <a:rPr lang="en-US" altLang="zh-CN" sz="2400" b="1" baseline="-2500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0</a:t>
              </a:r>
              <a:endParaRPr lang="en-US" altLang="zh-CN" sz="2400" b="1" baseline="-2500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05486" name="直接连接符 105485"/>
            <p:cNvSpPr/>
            <p:nvPr/>
          </p:nvSpPr>
          <p:spPr>
            <a:xfrm flipV="1">
              <a:off x="3750" y="1325"/>
              <a:ext cx="0" cy="340"/>
            </a:xfrm>
            <a:prstGeom prst="line">
              <a:avLst/>
            </a:prstGeom>
            <a:ln w="19050" cap="sq" cmpd="sng">
              <a:solidFill>
                <a:srgbClr val="FF0000"/>
              </a:solidFill>
              <a:prstDash val="solid"/>
              <a:headEnd type="none" w="sm" len="sm"/>
              <a:tailEnd type="stealth" w="med" len="lg"/>
            </a:ln>
          </p:spPr>
        </p:sp>
      </p:grpSp>
      <p:sp>
        <p:nvSpPr>
          <p:cNvPr id="105487" name="任意多边形 105486"/>
          <p:cNvSpPr/>
          <p:nvPr/>
        </p:nvSpPr>
        <p:spPr>
          <a:xfrm flipV="1">
            <a:off x="8157845" y="1877060"/>
            <a:ext cx="1619250" cy="161925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270">
                <a:pos x="0" y="0"/>
              </a:cxn>
              <a:cxn ang="90">
                <a:pos x="21600" y="21600"/>
              </a:cxn>
              <a:cxn ang="90">
                <a:pos x="0" y="21600"/>
              </a:cxn>
            </a:cxnLst>
            <a:rect l="txL" t="txT" r="txR" b="txB"/>
            <a:pathLst>
              <a:path w="21600" h="21600" fill="none">
                <a:moveTo>
                  <a:pt x="0" y="0"/>
                </a:moveTo>
                <a:arcTo wR="21600" hR="21600" stAng="-5400000" swAng="5400000"/>
              </a:path>
              <a:path w="21600" h="21600" stroke="0">
                <a:moveTo>
                  <a:pt x="0" y="0"/>
                </a:moveTo>
                <a:arcTo wR="21600" hR="21600" stAng="-5400000" swAng="5400000"/>
                <a:lnTo>
                  <a:pt x="0" y="21600"/>
                </a:lnTo>
                <a:close/>
              </a:path>
            </a:pathLst>
          </a:custGeom>
          <a:solidFill>
            <a:srgbClr val="FFFFCC">
              <a:alpha val="74001"/>
            </a:srgbClr>
          </a:solidFill>
          <a:ln w="19050" cap="sq" cmpd="sng">
            <a:solidFill>
              <a:srgbClr val="0000CC"/>
            </a:solidFill>
            <a:prstDash val="solid"/>
            <a:headEnd type="none" w="sm" len="sm"/>
            <a:tailEnd type="none" w="sm" len="sm"/>
          </a:ln>
        </p:spPr>
        <p:txBody>
          <a:bodyPr/>
          <a:p>
            <a:endParaRPr lang="zh-CN" altLang="en-US"/>
          </a:p>
        </p:txBody>
      </p:sp>
      <p:sp>
        <p:nvSpPr>
          <p:cNvPr id="105488" name="任意多边形 105487"/>
          <p:cNvSpPr/>
          <p:nvPr/>
        </p:nvSpPr>
        <p:spPr>
          <a:xfrm rot="-10800000" flipV="1">
            <a:off x="8161020" y="1880235"/>
            <a:ext cx="1619250" cy="161925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270">
                <a:pos x="0" y="0"/>
              </a:cxn>
              <a:cxn ang="90">
                <a:pos x="21600" y="21600"/>
              </a:cxn>
              <a:cxn ang="90">
                <a:pos x="0" y="21600"/>
              </a:cxn>
            </a:cxnLst>
            <a:rect l="txL" t="txT" r="txR" b="txB"/>
            <a:pathLst>
              <a:path w="21600" h="21600" fill="none">
                <a:moveTo>
                  <a:pt x="0" y="0"/>
                </a:moveTo>
                <a:arcTo wR="21600" hR="21600" stAng="-5400000" swAng="5400000"/>
              </a:path>
              <a:path w="21600" h="21600" stroke="0">
                <a:moveTo>
                  <a:pt x="0" y="0"/>
                </a:moveTo>
                <a:arcTo wR="21600" hR="21600" stAng="-5400000" swAng="5400000"/>
                <a:lnTo>
                  <a:pt x="0" y="21600"/>
                </a:lnTo>
                <a:close/>
              </a:path>
            </a:pathLst>
          </a:custGeom>
          <a:solidFill>
            <a:srgbClr val="CCFFFF">
              <a:alpha val="67999"/>
            </a:srgbClr>
          </a:solidFill>
          <a:ln w="19050" cap="sq" cmpd="sng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  <p:txBody>
          <a:bodyPr/>
          <a:p>
            <a:endParaRPr lang="zh-CN" altLang="en-US"/>
          </a:p>
        </p:txBody>
      </p:sp>
      <p:grpSp>
        <p:nvGrpSpPr>
          <p:cNvPr id="105489" name="组合 105488"/>
          <p:cNvGrpSpPr/>
          <p:nvPr/>
        </p:nvGrpSpPr>
        <p:grpSpPr>
          <a:xfrm>
            <a:off x="8156258" y="1870710"/>
            <a:ext cx="2274887" cy="1619250"/>
            <a:chOff x="3750" y="649"/>
            <a:chExt cx="1433" cy="1020"/>
          </a:xfrm>
        </p:grpSpPr>
        <p:sp>
          <p:nvSpPr>
            <p:cNvPr id="105490" name="任意多边形 105489"/>
            <p:cNvSpPr/>
            <p:nvPr/>
          </p:nvSpPr>
          <p:spPr>
            <a:xfrm rot="-10800000" flipV="1">
              <a:off x="3750" y="649"/>
              <a:ext cx="1020" cy="1020"/>
            </a:xfrm>
            <a:custGeom>
              <a:avLst/>
              <a:gdLst>
                <a:gd name="txL" fmla="*/ 0 w 21600"/>
                <a:gd name="txT" fmla="*/ 0 h 21600"/>
                <a:gd name="txR" fmla="*/ 21600 w 21600"/>
                <a:gd name="txB" fmla="*/ 21600 h 21600"/>
              </a:gdLst>
              <a:ahLst/>
              <a:cxnLst>
                <a:cxn ang="270">
                  <a:pos x="0" y="0"/>
                </a:cxn>
                <a:cxn ang="90">
                  <a:pos x="21600" y="21600"/>
                </a:cxn>
                <a:cxn ang="90">
                  <a:pos x="0" y="21600"/>
                </a:cxn>
              </a:cxnLst>
              <a:rect l="txL" t="txT" r="txR" b="txB"/>
              <a:pathLst>
                <a:path w="21600" h="21600" fill="none">
                  <a:moveTo>
                    <a:pt x="0" y="0"/>
                  </a:moveTo>
                  <a:arcTo wR="21600" hR="21600" stAng="-5400000" swAng="5400000"/>
                </a:path>
                <a:path w="21600" h="21600" stroke="0">
                  <a:moveTo>
                    <a:pt x="0" y="0"/>
                  </a:moveTo>
                  <a:arcTo wR="21600" hR="21600" stAng="-5400000" swAng="5400000"/>
                  <a:lnTo>
                    <a:pt x="0" y="21600"/>
                  </a:lnTo>
                  <a:close/>
                </a:path>
              </a:pathLst>
            </a:custGeom>
            <a:noFill/>
            <a:ln w="19050" cap="sq" cmpd="sng">
              <a:solidFill>
                <a:srgbClr val="FF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5491" name="直接连接符 105490"/>
            <p:cNvSpPr/>
            <p:nvPr/>
          </p:nvSpPr>
          <p:spPr>
            <a:xfrm>
              <a:off x="4775" y="649"/>
              <a:ext cx="408" cy="0"/>
            </a:xfrm>
            <a:prstGeom prst="line">
              <a:avLst/>
            </a:prstGeom>
            <a:ln w="19050" cap="sq" cmpd="sng">
              <a:solidFill>
                <a:srgbClr val="FF0000"/>
              </a:solidFill>
              <a:prstDash val="solid"/>
              <a:headEnd type="none" w="sm" len="sm"/>
              <a:tailEnd type="stealth" w="med" len="lg"/>
            </a:ln>
          </p:spPr>
        </p:sp>
      </p:grpSp>
      <p:sp>
        <p:nvSpPr>
          <p:cNvPr id="105492" name="任意多边形 105491"/>
          <p:cNvSpPr/>
          <p:nvPr/>
        </p:nvSpPr>
        <p:spPr>
          <a:xfrm rot="16200000" flipH="1" flipV="1">
            <a:off x="8162608" y="1870710"/>
            <a:ext cx="1619250" cy="161925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270">
                <a:pos x="0" y="0"/>
              </a:cxn>
              <a:cxn ang="90">
                <a:pos x="21600" y="21600"/>
              </a:cxn>
              <a:cxn ang="90">
                <a:pos x="0" y="21600"/>
              </a:cxn>
            </a:cxnLst>
            <a:rect l="txL" t="txT" r="txR" b="txB"/>
            <a:pathLst>
              <a:path w="21600" h="21600" fill="none">
                <a:moveTo>
                  <a:pt x="0" y="0"/>
                </a:moveTo>
                <a:arcTo wR="21600" hR="21600" stAng="-5400000" swAng="5400000"/>
              </a:path>
              <a:path w="21600" h="21600" stroke="0">
                <a:moveTo>
                  <a:pt x="0" y="0"/>
                </a:moveTo>
                <a:arcTo wR="21600" hR="21600" stAng="-5400000" swAng="5400000"/>
                <a:lnTo>
                  <a:pt x="0" y="21600"/>
                </a:lnTo>
                <a:close/>
              </a:path>
            </a:pathLst>
          </a:custGeom>
          <a:noFill/>
          <a:ln w="19050" cap="flat" cmpd="sng">
            <a:solidFill>
              <a:srgbClr val="0000CC"/>
            </a:solidFill>
            <a:prstDash val="dash"/>
            <a:headEnd type="none" w="sm" len="sm"/>
            <a:tailEnd type="none" w="sm" len="sm"/>
          </a:ln>
        </p:spPr>
        <p:txBody>
          <a:bodyPr/>
          <a:p>
            <a:endParaRPr lang="zh-CN" altLang="en-US"/>
          </a:p>
        </p:txBody>
      </p:sp>
      <p:grpSp>
        <p:nvGrpSpPr>
          <p:cNvPr id="105493" name="组合 105492"/>
          <p:cNvGrpSpPr/>
          <p:nvPr/>
        </p:nvGrpSpPr>
        <p:grpSpPr>
          <a:xfrm>
            <a:off x="8330883" y="2151698"/>
            <a:ext cx="2044700" cy="1566862"/>
            <a:chOff x="3860" y="826"/>
            <a:chExt cx="1288" cy="987"/>
          </a:xfrm>
        </p:grpSpPr>
        <p:sp>
          <p:nvSpPr>
            <p:cNvPr id="105494" name="直接连接符 105493"/>
            <p:cNvSpPr/>
            <p:nvPr/>
          </p:nvSpPr>
          <p:spPr>
            <a:xfrm>
              <a:off x="4740" y="908"/>
              <a:ext cx="408" cy="0"/>
            </a:xfrm>
            <a:prstGeom prst="line">
              <a:avLst/>
            </a:prstGeom>
            <a:ln w="19050" cap="sq" cmpd="sng">
              <a:solidFill>
                <a:srgbClr val="FF0000"/>
              </a:solidFill>
              <a:prstDash val="solid"/>
              <a:headEnd type="none" w="sm" len="sm"/>
              <a:tailEnd type="stealth" w="med" len="lg"/>
            </a:ln>
          </p:spPr>
        </p:sp>
        <p:sp>
          <p:nvSpPr>
            <p:cNvPr id="105495" name="任意多边形 105494"/>
            <p:cNvSpPr/>
            <p:nvPr/>
          </p:nvSpPr>
          <p:spPr>
            <a:xfrm rot="-9890686" flipV="1">
              <a:off x="3860" y="826"/>
              <a:ext cx="1020" cy="987"/>
            </a:xfrm>
            <a:custGeom>
              <a:avLst/>
              <a:gdLst>
                <a:gd name="txL" fmla="*/ 0 w 21600"/>
                <a:gd name="txT" fmla="*/ 0 h 20892"/>
                <a:gd name="txR" fmla="*/ 21600 w 21600"/>
                <a:gd name="txB" fmla="*/ 20892 h 20892"/>
              </a:gdLst>
              <a:ahLst/>
              <a:cxnLst>
                <a:cxn ang="270">
                  <a:pos x="5486" y="0"/>
                </a:cxn>
                <a:cxn ang="0">
                  <a:pos x="21600" y="20892"/>
                </a:cxn>
                <a:cxn ang="180">
                  <a:pos x="0" y="20892"/>
                </a:cxn>
              </a:cxnLst>
              <a:rect l="txL" t="txT" r="txR" b="txB"/>
              <a:pathLst>
                <a:path w="21600" h="20892" fill="none">
                  <a:moveTo>
                    <a:pt x="5486" y="0"/>
                  </a:moveTo>
                  <a:arcTo wR="21600" hR="21600" stAng="-4517217" swAng="4517217"/>
                </a:path>
                <a:path w="21600" h="20892" stroke="0">
                  <a:moveTo>
                    <a:pt x="5486" y="0"/>
                  </a:moveTo>
                  <a:arcTo wR="21600" hR="21600" stAng="-4517217" swAng="4517217"/>
                  <a:lnTo>
                    <a:pt x="0" y="20892"/>
                  </a:lnTo>
                  <a:close/>
                </a:path>
              </a:pathLst>
            </a:custGeom>
            <a:noFill/>
            <a:ln w="19050" cap="sq" cmpd="sng">
              <a:solidFill>
                <a:srgbClr val="FF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05496" name="任意多边形 105495"/>
          <p:cNvSpPr/>
          <p:nvPr/>
        </p:nvSpPr>
        <p:spPr>
          <a:xfrm rot="16200000" flipH="1" flipV="1">
            <a:off x="8161020" y="3485198"/>
            <a:ext cx="1619250" cy="161925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270">
                <a:pos x="0" y="0"/>
              </a:cxn>
              <a:cxn ang="90">
                <a:pos x="21600" y="21600"/>
              </a:cxn>
              <a:cxn ang="90">
                <a:pos x="0" y="21600"/>
              </a:cxn>
            </a:cxnLst>
            <a:rect l="txL" t="txT" r="txR" b="txB"/>
            <a:pathLst>
              <a:path w="21600" h="21600" fill="none">
                <a:moveTo>
                  <a:pt x="0" y="0"/>
                </a:moveTo>
                <a:arcTo wR="21600" hR="21600" stAng="-5400000" swAng="5400000"/>
              </a:path>
              <a:path w="21600" h="21600" stroke="0">
                <a:moveTo>
                  <a:pt x="0" y="0"/>
                </a:moveTo>
                <a:arcTo wR="21600" hR="21600" stAng="-5400000" swAng="5400000"/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solidFill>
              <a:srgbClr val="0000CC"/>
            </a:solidFill>
            <a:prstDash val="dash"/>
            <a:headEnd type="none" w="sm" len="sm"/>
            <a:tailEnd type="none" w="sm" len="sm"/>
          </a:ln>
        </p:spPr>
        <p:txBody>
          <a:bodyPr/>
          <a:p>
            <a:endParaRPr lang="zh-CN" altLang="en-US"/>
          </a:p>
        </p:txBody>
      </p:sp>
      <p:grpSp>
        <p:nvGrpSpPr>
          <p:cNvPr id="105497" name="组合 105496"/>
          <p:cNvGrpSpPr/>
          <p:nvPr/>
        </p:nvGrpSpPr>
        <p:grpSpPr>
          <a:xfrm>
            <a:off x="8395970" y="2542223"/>
            <a:ext cx="1838325" cy="1422400"/>
            <a:chOff x="3901" y="1072"/>
            <a:chExt cx="1158" cy="896"/>
          </a:xfrm>
        </p:grpSpPr>
        <p:sp>
          <p:nvSpPr>
            <p:cNvPr id="105498" name="任意多边形 105497"/>
            <p:cNvSpPr/>
            <p:nvPr/>
          </p:nvSpPr>
          <p:spPr>
            <a:xfrm rot="-9073756" flipV="1">
              <a:off x="3901" y="1072"/>
              <a:ext cx="1020" cy="896"/>
            </a:xfrm>
            <a:custGeom>
              <a:avLst/>
              <a:gdLst>
                <a:gd name="txL" fmla="*/ 0 w 21600"/>
                <a:gd name="txT" fmla="*/ 0 h 18979"/>
                <a:gd name="txR" fmla="*/ 21600 w 21600"/>
                <a:gd name="txB" fmla="*/ 18979 h 18979"/>
              </a:gdLst>
              <a:ahLst/>
              <a:cxnLst>
                <a:cxn ang="270">
                  <a:pos x="10313" y="0"/>
                </a:cxn>
                <a:cxn ang="0">
                  <a:pos x="21600" y="18979"/>
                </a:cxn>
                <a:cxn ang="180">
                  <a:pos x="0" y="18979"/>
                </a:cxn>
              </a:cxnLst>
              <a:rect l="txL" t="txT" r="txR" b="txB"/>
              <a:pathLst>
                <a:path w="21600" h="18979" fill="none">
                  <a:moveTo>
                    <a:pt x="10313" y="0"/>
                  </a:moveTo>
                  <a:arcTo wR="21600" hR="21600" stAng="-3688847" swAng="3688847"/>
                </a:path>
                <a:path w="21600" h="18979" stroke="0">
                  <a:moveTo>
                    <a:pt x="10313" y="0"/>
                  </a:moveTo>
                  <a:arcTo wR="21600" hR="21600" stAng="-3688847" swAng="3688847"/>
                  <a:lnTo>
                    <a:pt x="0" y="18979"/>
                  </a:lnTo>
                  <a:close/>
                </a:path>
              </a:pathLst>
            </a:custGeom>
            <a:noFill/>
            <a:ln w="19050" cap="sq" cmpd="sng">
              <a:solidFill>
                <a:srgbClr val="FF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5499" name="直接连接符 105498"/>
            <p:cNvSpPr/>
            <p:nvPr/>
          </p:nvSpPr>
          <p:spPr>
            <a:xfrm>
              <a:off x="4651" y="1139"/>
              <a:ext cx="408" cy="0"/>
            </a:xfrm>
            <a:prstGeom prst="line">
              <a:avLst/>
            </a:prstGeom>
            <a:ln w="19050" cap="sq" cmpd="sng">
              <a:solidFill>
                <a:srgbClr val="FF0000"/>
              </a:solidFill>
              <a:prstDash val="solid"/>
              <a:headEnd type="none" w="sm" len="sm"/>
              <a:tailEnd type="stealth" w="med" len="lg"/>
            </a:ln>
          </p:spPr>
        </p:sp>
      </p:grpSp>
      <p:grpSp>
        <p:nvGrpSpPr>
          <p:cNvPr id="105500" name="组合 105499"/>
          <p:cNvGrpSpPr/>
          <p:nvPr/>
        </p:nvGrpSpPr>
        <p:grpSpPr>
          <a:xfrm>
            <a:off x="9605645" y="1867535"/>
            <a:ext cx="449263" cy="1968501"/>
            <a:chOff x="5103" y="2018"/>
            <a:chExt cx="283" cy="1240"/>
          </a:xfrm>
        </p:grpSpPr>
        <p:sp>
          <p:nvSpPr>
            <p:cNvPr id="105501" name="直接连接符 105500"/>
            <p:cNvSpPr/>
            <p:nvPr/>
          </p:nvSpPr>
          <p:spPr>
            <a:xfrm>
              <a:off x="5212" y="2018"/>
              <a:ext cx="0" cy="1020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5502" name="矩形 105501"/>
            <p:cNvSpPr/>
            <p:nvPr/>
          </p:nvSpPr>
          <p:spPr>
            <a:xfrm>
              <a:off x="5103" y="3007"/>
              <a:ext cx="283" cy="25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2000" b="1" i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en-US" altLang="zh-CN" sz="2000" b="1" baseline="-2500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1</a:t>
              </a:r>
              <a:endParaRPr lang="en-US" altLang="zh-CN" sz="2000" b="1" baseline="-2500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05503" name="椭圆 105502"/>
            <p:cNvSpPr/>
            <p:nvPr/>
          </p:nvSpPr>
          <p:spPr>
            <a:xfrm>
              <a:off x="5193" y="3022"/>
              <a:ext cx="34" cy="34"/>
            </a:xfrm>
            <a:prstGeom prst="ellipse">
              <a:avLst/>
            </a:prstGeom>
            <a:solidFill>
              <a:srgbClr val="FF0000"/>
            </a:solidFill>
            <a:ln w="9525" cap="sq" cmpd="sng">
              <a:solidFill>
                <a:srgbClr val="0000C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05504" name="组合 105503"/>
          <p:cNvGrpSpPr/>
          <p:nvPr/>
        </p:nvGrpSpPr>
        <p:grpSpPr>
          <a:xfrm>
            <a:off x="9556433" y="2277110"/>
            <a:ext cx="449263" cy="1968501"/>
            <a:chOff x="5103" y="2018"/>
            <a:chExt cx="283" cy="1240"/>
          </a:xfrm>
        </p:grpSpPr>
        <p:sp>
          <p:nvSpPr>
            <p:cNvPr id="105505" name="直接连接符 105504"/>
            <p:cNvSpPr/>
            <p:nvPr/>
          </p:nvSpPr>
          <p:spPr>
            <a:xfrm>
              <a:off x="5212" y="2018"/>
              <a:ext cx="0" cy="1020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5506" name="矩形 105505"/>
            <p:cNvSpPr/>
            <p:nvPr/>
          </p:nvSpPr>
          <p:spPr>
            <a:xfrm>
              <a:off x="5103" y="3007"/>
              <a:ext cx="283" cy="25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2000" b="1" i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en-US" altLang="zh-CN" sz="2000" b="1" baseline="-2500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endParaRPr lang="en-US" altLang="zh-CN" sz="2000" b="1" baseline="-2500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05507" name="椭圆 105506"/>
            <p:cNvSpPr/>
            <p:nvPr/>
          </p:nvSpPr>
          <p:spPr>
            <a:xfrm>
              <a:off x="5193" y="3022"/>
              <a:ext cx="34" cy="34"/>
            </a:xfrm>
            <a:prstGeom prst="ellipse">
              <a:avLst/>
            </a:prstGeom>
            <a:solidFill>
              <a:srgbClr val="FF0000"/>
            </a:solidFill>
            <a:ln w="9525" cap="sq" cmpd="sng">
              <a:solidFill>
                <a:srgbClr val="0000C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05508" name="组合 105507"/>
          <p:cNvGrpSpPr/>
          <p:nvPr/>
        </p:nvGrpSpPr>
        <p:grpSpPr>
          <a:xfrm>
            <a:off x="9410383" y="2642235"/>
            <a:ext cx="449263" cy="1968501"/>
            <a:chOff x="5103" y="2018"/>
            <a:chExt cx="283" cy="1240"/>
          </a:xfrm>
        </p:grpSpPr>
        <p:sp>
          <p:nvSpPr>
            <p:cNvPr id="105509" name="直接连接符 105508"/>
            <p:cNvSpPr/>
            <p:nvPr/>
          </p:nvSpPr>
          <p:spPr>
            <a:xfrm>
              <a:off x="5212" y="2018"/>
              <a:ext cx="0" cy="1020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5510" name="矩形 105509"/>
            <p:cNvSpPr/>
            <p:nvPr/>
          </p:nvSpPr>
          <p:spPr>
            <a:xfrm>
              <a:off x="5103" y="3007"/>
              <a:ext cx="283" cy="25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2000" b="1" i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en-US" altLang="zh-CN" sz="2000" b="1" baseline="-2500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en-US" altLang="zh-CN" sz="2000" b="1" baseline="-2500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05511" name="椭圆 105510"/>
            <p:cNvSpPr/>
            <p:nvPr/>
          </p:nvSpPr>
          <p:spPr>
            <a:xfrm>
              <a:off x="5193" y="3022"/>
              <a:ext cx="34" cy="34"/>
            </a:xfrm>
            <a:prstGeom prst="ellipse">
              <a:avLst/>
            </a:prstGeom>
            <a:solidFill>
              <a:srgbClr val="FF0000"/>
            </a:solidFill>
            <a:ln w="9525" cap="sq" cmpd="sng">
              <a:solidFill>
                <a:srgbClr val="0000C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05512" name="组合 105511"/>
          <p:cNvGrpSpPr/>
          <p:nvPr/>
        </p:nvGrpSpPr>
        <p:grpSpPr>
          <a:xfrm>
            <a:off x="8557895" y="2888298"/>
            <a:ext cx="1370013" cy="1619250"/>
            <a:chOff x="4003" y="1290"/>
            <a:chExt cx="863" cy="1020"/>
          </a:xfrm>
        </p:grpSpPr>
        <p:sp>
          <p:nvSpPr>
            <p:cNvPr id="105513" name="直接连接符 105512"/>
            <p:cNvSpPr/>
            <p:nvPr/>
          </p:nvSpPr>
          <p:spPr>
            <a:xfrm>
              <a:off x="4458" y="1391"/>
              <a:ext cx="408" cy="0"/>
            </a:xfrm>
            <a:prstGeom prst="line">
              <a:avLst/>
            </a:prstGeom>
            <a:ln w="19050" cap="sq" cmpd="sng">
              <a:solidFill>
                <a:srgbClr val="FF0000"/>
              </a:solidFill>
              <a:prstDash val="solid"/>
              <a:headEnd type="none" w="sm" len="sm"/>
              <a:tailEnd type="stealth" w="med" len="lg"/>
            </a:ln>
          </p:spPr>
        </p:sp>
        <p:sp>
          <p:nvSpPr>
            <p:cNvPr id="105514" name="任意多边形 105513"/>
            <p:cNvSpPr/>
            <p:nvPr/>
          </p:nvSpPr>
          <p:spPr>
            <a:xfrm rot="-13393361" flipH="1" flipV="1">
              <a:off x="4003" y="1290"/>
              <a:ext cx="702" cy="1020"/>
            </a:xfrm>
            <a:custGeom>
              <a:avLst/>
              <a:gdLst>
                <a:gd name="txL" fmla="*/ 0 w 14874"/>
                <a:gd name="txT" fmla="*/ 0 h 21600"/>
                <a:gd name="txR" fmla="*/ 14874 w 14874"/>
                <a:gd name="txB" fmla="*/ 21600 h 21600"/>
              </a:gdLst>
              <a:ahLst/>
              <a:cxnLst>
                <a:cxn ang="270">
                  <a:pos x="0" y="0"/>
                </a:cxn>
                <a:cxn ang="270">
                  <a:pos x="14874" y="5937"/>
                </a:cxn>
                <a:cxn ang="90">
                  <a:pos x="0" y="21600"/>
                </a:cxn>
              </a:cxnLst>
              <a:rect l="txL" t="txT" r="txR" b="txB"/>
              <a:pathLst>
                <a:path w="14874" h="21600" fill="none">
                  <a:moveTo>
                    <a:pt x="0" y="0"/>
                  </a:moveTo>
                  <a:arcTo wR="21600" hR="21600" stAng="-5400000" swAng="2611197"/>
                </a:path>
                <a:path w="14874" h="21600" stroke="0">
                  <a:moveTo>
                    <a:pt x="0" y="0"/>
                  </a:moveTo>
                  <a:arcTo wR="21600" hR="21600" stAng="-5400000" swAng="2611197"/>
                  <a:lnTo>
                    <a:pt x="0" y="21600"/>
                  </a:lnTo>
                  <a:close/>
                </a:path>
              </a:pathLst>
            </a:custGeom>
            <a:noFill/>
            <a:ln w="19050" cap="sq" cmpd="sng">
              <a:solidFill>
                <a:srgbClr val="FF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05515" name="组合 105514"/>
          <p:cNvGrpSpPr/>
          <p:nvPr/>
        </p:nvGrpSpPr>
        <p:grpSpPr>
          <a:xfrm>
            <a:off x="9099233" y="3042285"/>
            <a:ext cx="449263" cy="1968501"/>
            <a:chOff x="5103" y="2018"/>
            <a:chExt cx="283" cy="1240"/>
          </a:xfrm>
        </p:grpSpPr>
        <p:sp>
          <p:nvSpPr>
            <p:cNvPr id="105516" name="直接连接符 105515"/>
            <p:cNvSpPr/>
            <p:nvPr/>
          </p:nvSpPr>
          <p:spPr>
            <a:xfrm>
              <a:off x="5212" y="2018"/>
              <a:ext cx="0" cy="1020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5517" name="矩形 105516"/>
            <p:cNvSpPr/>
            <p:nvPr/>
          </p:nvSpPr>
          <p:spPr>
            <a:xfrm>
              <a:off x="5103" y="3007"/>
              <a:ext cx="283" cy="25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2000" b="1" i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en-US" altLang="zh-CN" sz="2000" b="1" baseline="-2500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4</a:t>
              </a:r>
              <a:endParaRPr lang="en-US" altLang="zh-CN" sz="2000" b="1" baseline="-2500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05518" name="椭圆 105517"/>
            <p:cNvSpPr/>
            <p:nvPr/>
          </p:nvSpPr>
          <p:spPr>
            <a:xfrm>
              <a:off x="5193" y="3022"/>
              <a:ext cx="34" cy="34"/>
            </a:xfrm>
            <a:prstGeom prst="ellipse">
              <a:avLst/>
            </a:prstGeom>
            <a:solidFill>
              <a:srgbClr val="FF0000"/>
            </a:solidFill>
            <a:ln w="9525" cap="sq" cmpd="sng">
              <a:solidFill>
                <a:srgbClr val="0000C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05519" name="组合 105518"/>
          <p:cNvGrpSpPr/>
          <p:nvPr/>
        </p:nvGrpSpPr>
        <p:grpSpPr>
          <a:xfrm>
            <a:off x="8513445" y="3151823"/>
            <a:ext cx="1143000" cy="1619250"/>
            <a:chOff x="3975" y="1456"/>
            <a:chExt cx="720" cy="1020"/>
          </a:xfrm>
        </p:grpSpPr>
        <p:sp>
          <p:nvSpPr>
            <p:cNvPr id="105520" name="任意多边形 105519"/>
            <p:cNvSpPr/>
            <p:nvPr/>
          </p:nvSpPr>
          <p:spPr>
            <a:xfrm rot="8922836" flipH="1" flipV="1">
              <a:off x="3975" y="1456"/>
              <a:ext cx="534" cy="1020"/>
            </a:xfrm>
            <a:custGeom>
              <a:avLst/>
              <a:gdLst>
                <a:gd name="txL" fmla="*/ 0 w 11307"/>
                <a:gd name="txT" fmla="*/ 0 h 21600"/>
                <a:gd name="txR" fmla="*/ 11307 w 11307"/>
                <a:gd name="txB" fmla="*/ 21600 h 21600"/>
              </a:gdLst>
              <a:ahLst/>
              <a:cxnLst>
                <a:cxn ang="270">
                  <a:pos x="0" y="0"/>
                </a:cxn>
                <a:cxn ang="270">
                  <a:pos x="11306" y="3195"/>
                </a:cxn>
                <a:cxn ang="90">
                  <a:pos x="0" y="21600"/>
                </a:cxn>
              </a:cxnLst>
              <a:rect l="txL" t="txT" r="txR" b="txB"/>
              <a:pathLst>
                <a:path w="11307" h="21600" fill="none">
                  <a:moveTo>
                    <a:pt x="0" y="0"/>
                  </a:moveTo>
                  <a:arcTo wR="21600" hR="21600" stAng="-5400000" swAng="1893718"/>
                </a:path>
                <a:path w="11307" h="21600" stroke="0">
                  <a:moveTo>
                    <a:pt x="0" y="0"/>
                  </a:moveTo>
                  <a:arcTo wR="21600" hR="21600" stAng="-5400000" swAng="1893718"/>
                  <a:lnTo>
                    <a:pt x="0" y="21600"/>
                  </a:lnTo>
                  <a:close/>
                </a:path>
              </a:pathLst>
            </a:custGeom>
            <a:noFill/>
            <a:ln w="19050" cap="sq" cmpd="sng">
              <a:solidFill>
                <a:srgbClr val="FF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5521" name="直接连接符 105520"/>
            <p:cNvSpPr/>
            <p:nvPr/>
          </p:nvSpPr>
          <p:spPr>
            <a:xfrm>
              <a:off x="4287" y="1520"/>
              <a:ext cx="408" cy="0"/>
            </a:xfrm>
            <a:prstGeom prst="line">
              <a:avLst/>
            </a:prstGeom>
            <a:ln w="19050" cap="sq" cmpd="sng">
              <a:solidFill>
                <a:srgbClr val="FF0000"/>
              </a:solidFill>
              <a:prstDash val="solid"/>
              <a:headEnd type="none" w="sm" len="sm"/>
              <a:tailEnd type="stealth" w="med" len="lg"/>
            </a:ln>
          </p:spPr>
        </p:sp>
      </p:grpSp>
      <p:grpSp>
        <p:nvGrpSpPr>
          <p:cNvPr id="105522" name="组合 105521"/>
          <p:cNvGrpSpPr/>
          <p:nvPr/>
        </p:nvGrpSpPr>
        <p:grpSpPr>
          <a:xfrm>
            <a:off x="8826183" y="3248660"/>
            <a:ext cx="449263" cy="1968501"/>
            <a:chOff x="5103" y="2018"/>
            <a:chExt cx="283" cy="1240"/>
          </a:xfrm>
        </p:grpSpPr>
        <p:sp>
          <p:nvSpPr>
            <p:cNvPr id="105523" name="直接连接符 105522"/>
            <p:cNvSpPr/>
            <p:nvPr/>
          </p:nvSpPr>
          <p:spPr>
            <a:xfrm>
              <a:off x="5212" y="2018"/>
              <a:ext cx="0" cy="1020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5524" name="矩形 105523"/>
            <p:cNvSpPr/>
            <p:nvPr/>
          </p:nvSpPr>
          <p:spPr>
            <a:xfrm>
              <a:off x="5103" y="3007"/>
              <a:ext cx="283" cy="25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2000" b="1" i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en-US" altLang="zh-CN" sz="2000" b="1" baseline="-2500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5</a:t>
              </a:r>
              <a:endParaRPr lang="en-US" altLang="zh-CN" sz="2000" b="1" baseline="-2500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05525" name="椭圆 105524"/>
            <p:cNvSpPr/>
            <p:nvPr/>
          </p:nvSpPr>
          <p:spPr>
            <a:xfrm>
              <a:off x="5193" y="3022"/>
              <a:ext cx="34" cy="34"/>
            </a:xfrm>
            <a:prstGeom prst="ellipse">
              <a:avLst/>
            </a:prstGeom>
            <a:solidFill>
              <a:srgbClr val="FF0000"/>
            </a:solidFill>
            <a:ln w="9525" cap="sq" cmpd="sng">
              <a:solidFill>
                <a:srgbClr val="0000C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05526" name="组合 105525"/>
          <p:cNvGrpSpPr/>
          <p:nvPr/>
        </p:nvGrpSpPr>
        <p:grpSpPr>
          <a:xfrm>
            <a:off x="7983220" y="3488373"/>
            <a:ext cx="458788" cy="1968499"/>
            <a:chOff x="5103" y="2018"/>
            <a:chExt cx="289" cy="1240"/>
          </a:xfrm>
        </p:grpSpPr>
        <p:sp>
          <p:nvSpPr>
            <p:cNvPr id="105527" name="直接连接符 105526"/>
            <p:cNvSpPr/>
            <p:nvPr/>
          </p:nvSpPr>
          <p:spPr>
            <a:xfrm>
              <a:off x="5212" y="2018"/>
              <a:ext cx="0" cy="1020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5528" name="矩形 105527"/>
            <p:cNvSpPr/>
            <p:nvPr/>
          </p:nvSpPr>
          <p:spPr>
            <a:xfrm>
              <a:off x="5103" y="3007"/>
              <a:ext cx="289" cy="25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2000" b="1" i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en-US" altLang="zh-CN" sz="2000" b="1" baseline="-2500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n</a:t>
              </a:r>
              <a:endParaRPr lang="en-US" altLang="zh-CN" sz="2000" b="1" baseline="-2500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05529" name="椭圆 105528"/>
            <p:cNvSpPr/>
            <p:nvPr/>
          </p:nvSpPr>
          <p:spPr>
            <a:xfrm>
              <a:off x="5193" y="3022"/>
              <a:ext cx="34" cy="34"/>
            </a:xfrm>
            <a:prstGeom prst="ellipse">
              <a:avLst/>
            </a:prstGeom>
            <a:solidFill>
              <a:srgbClr val="FF0000"/>
            </a:solidFill>
            <a:ln w="9525" cap="sq" cmpd="sng">
              <a:solidFill>
                <a:srgbClr val="0000C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05530" name="组合 105529"/>
          <p:cNvGrpSpPr/>
          <p:nvPr/>
        </p:nvGrpSpPr>
        <p:grpSpPr>
          <a:xfrm>
            <a:off x="8214995" y="1892935"/>
            <a:ext cx="1584325" cy="1565275"/>
            <a:chOff x="3787" y="663"/>
            <a:chExt cx="998" cy="986"/>
          </a:xfrm>
        </p:grpSpPr>
        <p:sp>
          <p:nvSpPr>
            <p:cNvPr id="105531" name="直接连接符 105530"/>
            <p:cNvSpPr/>
            <p:nvPr/>
          </p:nvSpPr>
          <p:spPr>
            <a:xfrm>
              <a:off x="4649" y="663"/>
              <a:ext cx="136" cy="79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5532" name="直接连接符 105531"/>
            <p:cNvSpPr/>
            <p:nvPr/>
          </p:nvSpPr>
          <p:spPr>
            <a:xfrm>
              <a:off x="4558" y="709"/>
              <a:ext cx="182" cy="106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5533" name="直接连接符 105532"/>
            <p:cNvSpPr/>
            <p:nvPr/>
          </p:nvSpPr>
          <p:spPr>
            <a:xfrm>
              <a:off x="4422" y="754"/>
              <a:ext cx="272" cy="158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5534" name="直接连接符 105533"/>
            <p:cNvSpPr/>
            <p:nvPr/>
          </p:nvSpPr>
          <p:spPr>
            <a:xfrm>
              <a:off x="4286" y="799"/>
              <a:ext cx="408" cy="237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5535" name="直接连接符 105534"/>
            <p:cNvSpPr/>
            <p:nvPr/>
          </p:nvSpPr>
          <p:spPr>
            <a:xfrm>
              <a:off x="4164" y="873"/>
              <a:ext cx="485" cy="282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5536" name="直接连接符 105535"/>
            <p:cNvSpPr/>
            <p:nvPr/>
          </p:nvSpPr>
          <p:spPr>
            <a:xfrm>
              <a:off x="4059" y="967"/>
              <a:ext cx="485" cy="282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5537" name="直接连接符 105536"/>
            <p:cNvSpPr/>
            <p:nvPr/>
          </p:nvSpPr>
          <p:spPr>
            <a:xfrm>
              <a:off x="3969" y="1071"/>
              <a:ext cx="485" cy="282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5538" name="直接连接符 105537"/>
            <p:cNvSpPr/>
            <p:nvPr/>
          </p:nvSpPr>
          <p:spPr>
            <a:xfrm>
              <a:off x="3923" y="1162"/>
              <a:ext cx="485" cy="282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5539" name="直接连接符 105538"/>
            <p:cNvSpPr/>
            <p:nvPr/>
          </p:nvSpPr>
          <p:spPr>
            <a:xfrm>
              <a:off x="3859" y="1265"/>
              <a:ext cx="408" cy="237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5540" name="直接连接符 105539"/>
            <p:cNvSpPr/>
            <p:nvPr/>
          </p:nvSpPr>
          <p:spPr>
            <a:xfrm>
              <a:off x="3844" y="1383"/>
              <a:ext cx="272" cy="158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5541" name="直接连接符 105540"/>
            <p:cNvSpPr/>
            <p:nvPr/>
          </p:nvSpPr>
          <p:spPr>
            <a:xfrm>
              <a:off x="3795" y="1468"/>
              <a:ext cx="219" cy="128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5542" name="直接连接符 105541"/>
            <p:cNvSpPr/>
            <p:nvPr/>
          </p:nvSpPr>
          <p:spPr>
            <a:xfrm>
              <a:off x="3787" y="1570"/>
              <a:ext cx="136" cy="79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5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5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5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5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5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5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5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5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5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5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5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05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05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05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6498" name="矩形 106497"/>
          <p:cNvSpPr/>
          <p:nvPr/>
        </p:nvSpPr>
        <p:spPr>
          <a:xfrm>
            <a:off x="667385" y="1773555"/>
            <a:ext cx="8026400" cy="2453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所有电子的轨迹圆半径相等，且均过</a:t>
            </a:r>
            <a:r>
              <a:rPr lang="en-US" altLang="zh-CN" sz="32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点。据圆形磁场汇聚发散作用可知，</a:t>
            </a: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右边界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应以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(0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32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为圆心，半径为</a:t>
            </a:r>
            <a:r>
              <a:rPr lang="en-US" altLang="zh-CN" sz="32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的圆周。</a:t>
            </a: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左边界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  <a:sym typeface="+mn-ea"/>
              </a:rPr>
              <a:t>初速度沿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sym typeface="+mn-ea"/>
              </a:rPr>
              <a:t>y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  <a:sym typeface="+mn-ea"/>
              </a:rPr>
              <a:t>轴正方向出发粒子的轨迹。</a:t>
            </a:r>
            <a:endParaRPr lang="zh-CN" alt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6499" name="矩形 106498"/>
          <p:cNvSpPr/>
          <p:nvPr/>
        </p:nvSpPr>
        <p:spPr>
          <a:xfrm>
            <a:off x="751840" y="193675"/>
            <a:ext cx="8585200" cy="6572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15000"/>
              </a:lnSpc>
            </a:pPr>
            <a:r>
              <a:rPr lang="en-US" altLang="zh-CN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          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电子由</a:t>
            </a:r>
            <a:r>
              <a:rPr lang="en-US" altLang="zh-CN" sz="3200" i="1">
                <a:solidFill>
                  <a:srgbClr val="0000CC"/>
                </a:solidFill>
                <a:latin typeface="Times New Roman" panose="02020603050405020304" pitchFamily="18" charset="0"/>
              </a:rPr>
              <a:t>O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点射入第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Ⅰ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象限做匀速圆周运动</a:t>
            </a:r>
            <a:endParaRPr lang="zh-CN" altLang="en-US" sz="3200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06500" name="对象 106499"/>
          <p:cNvGraphicFramePr/>
          <p:nvPr/>
        </p:nvGraphicFramePr>
        <p:xfrm>
          <a:off x="2965768" y="790258"/>
          <a:ext cx="3201987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1" imgW="1536700" imgH="419100" progId="Equation.DSMT4">
                  <p:embed/>
                </p:oleObj>
              </mc:Choice>
              <mc:Fallback>
                <p:oleObj name="" r:id="rId1" imgW="1536700" imgH="419100" progId="Equation.DSMT4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965768" y="790258"/>
                        <a:ext cx="3201987" cy="8810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01" name="矩形 106500"/>
          <p:cNvSpPr/>
          <p:nvPr/>
        </p:nvSpPr>
        <p:spPr>
          <a:xfrm>
            <a:off x="667385" y="268288"/>
            <a:ext cx="1017588" cy="645160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p>
            <a:r>
              <a:rPr lang="zh-CN" altLang="en-US" sz="3600" b="1" dirty="0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解</a:t>
            </a:r>
            <a:r>
              <a:rPr lang="en-US" altLang="zh-CN" sz="3600" b="1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1:</a:t>
            </a:r>
            <a:endParaRPr lang="en-US" altLang="zh-CN" sz="3600" b="1">
              <a:solidFill>
                <a:srgbClr val="FF33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106502" name="组合 106501"/>
          <p:cNvGrpSpPr/>
          <p:nvPr/>
        </p:nvGrpSpPr>
        <p:grpSpPr>
          <a:xfrm>
            <a:off x="8510588" y="1500188"/>
            <a:ext cx="3254375" cy="2871787"/>
            <a:chOff x="3689" y="9"/>
            <a:chExt cx="2050" cy="1809"/>
          </a:xfrm>
        </p:grpSpPr>
        <p:grpSp>
          <p:nvGrpSpPr>
            <p:cNvPr id="106503" name="组合 106502"/>
            <p:cNvGrpSpPr/>
            <p:nvPr/>
          </p:nvGrpSpPr>
          <p:grpSpPr>
            <a:xfrm>
              <a:off x="3689" y="9"/>
              <a:ext cx="2050" cy="1809"/>
              <a:chOff x="3515" y="164"/>
              <a:chExt cx="2050" cy="1809"/>
            </a:xfrm>
          </p:grpSpPr>
          <p:sp>
            <p:nvSpPr>
              <p:cNvPr id="106504" name="直接连接符 106503"/>
              <p:cNvSpPr/>
              <p:nvPr/>
            </p:nvSpPr>
            <p:spPr>
              <a:xfrm>
                <a:off x="3749" y="277"/>
                <a:ext cx="0" cy="1391"/>
              </a:xfrm>
              <a:prstGeom prst="line">
                <a:avLst/>
              </a:prstGeom>
              <a:ln w="12700" cap="flat" cmpd="sng">
                <a:solidFill>
                  <a:srgbClr val="000000"/>
                </a:solidFill>
                <a:prstDash val="solid"/>
                <a:headEnd type="triangle" w="med" len="lg"/>
                <a:tailEnd type="none" w="med" len="med"/>
              </a:ln>
            </p:spPr>
          </p:sp>
          <p:sp>
            <p:nvSpPr>
              <p:cNvPr id="106505" name="直接连接符 106504"/>
              <p:cNvSpPr/>
              <p:nvPr/>
            </p:nvSpPr>
            <p:spPr>
              <a:xfrm>
                <a:off x="3746" y="1668"/>
                <a:ext cx="1728" cy="0"/>
              </a:xfrm>
              <a:prstGeom prst="line">
                <a:avLst/>
              </a:prstGeom>
              <a:ln w="12700" cap="flat" cmpd="sng">
                <a:solidFill>
                  <a:srgbClr val="000000"/>
                </a:solidFill>
                <a:prstDash val="solid"/>
                <a:headEnd type="none" w="med" len="med"/>
                <a:tailEnd type="triangle" w="med" len="lg"/>
              </a:ln>
            </p:spPr>
          </p:sp>
          <p:sp>
            <p:nvSpPr>
              <p:cNvPr id="106506" name="文本框 106505"/>
              <p:cNvSpPr txBox="1"/>
              <p:nvPr/>
            </p:nvSpPr>
            <p:spPr>
              <a:xfrm>
                <a:off x="5238" y="1615"/>
                <a:ext cx="327" cy="35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/>
              <a:p>
                <a:pPr algn="just"/>
                <a:r>
                  <a:rPr lang="en-US" altLang="zh-CN" sz="2400" b="1" i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x</a:t>
                </a:r>
                <a:endParaRPr lang="en-US" altLang="zh-CN" sz="2400" b="1">
                  <a:effectLst>
                    <a:outerShdw blurRad="38100" dist="38100" dir="2700000">
                      <a:srgbClr val="C0C0C0"/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106507" name="文本框 106506"/>
              <p:cNvSpPr txBox="1"/>
              <p:nvPr/>
            </p:nvSpPr>
            <p:spPr>
              <a:xfrm>
                <a:off x="3787" y="164"/>
                <a:ext cx="327" cy="27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/>
              <a:p>
                <a:pPr algn="just"/>
                <a:r>
                  <a:rPr lang="en-US" altLang="zh-CN" sz="2400" b="1" i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y</a:t>
                </a:r>
                <a:endParaRPr lang="en-US" altLang="zh-CN" sz="2400" b="1">
                  <a:effectLst>
                    <a:outerShdw blurRad="38100" dist="38100" dir="2700000">
                      <a:srgbClr val="C0C0C0"/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106508" name="文本框 106507"/>
              <p:cNvSpPr txBox="1"/>
              <p:nvPr/>
            </p:nvSpPr>
            <p:spPr>
              <a:xfrm>
                <a:off x="3515" y="1524"/>
                <a:ext cx="372" cy="30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/>
              <a:p>
                <a:pPr algn="just"/>
                <a:r>
                  <a:rPr lang="en-US" altLang="zh-CN" sz="2400" b="1" i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O</a:t>
                </a:r>
                <a:endParaRPr lang="en-US" altLang="zh-CN" sz="2400" b="1" i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6509" name="直接连接符 106508"/>
            <p:cNvSpPr/>
            <p:nvPr/>
          </p:nvSpPr>
          <p:spPr>
            <a:xfrm flipV="1">
              <a:off x="3922" y="1357"/>
              <a:ext cx="307" cy="155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stealth" w="med" len="lg"/>
            </a:ln>
          </p:spPr>
        </p:sp>
        <p:sp>
          <p:nvSpPr>
            <p:cNvPr id="106510" name="直接连接符 106509"/>
            <p:cNvSpPr/>
            <p:nvPr/>
          </p:nvSpPr>
          <p:spPr>
            <a:xfrm flipV="1">
              <a:off x="3922" y="1215"/>
              <a:ext cx="220" cy="300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stealth" w="med" len="lg"/>
            </a:ln>
          </p:spPr>
        </p:sp>
      </p:grpSp>
      <p:grpSp>
        <p:nvGrpSpPr>
          <p:cNvPr id="106511" name="组合 106510"/>
          <p:cNvGrpSpPr/>
          <p:nvPr/>
        </p:nvGrpSpPr>
        <p:grpSpPr>
          <a:xfrm>
            <a:off x="8437563" y="3084513"/>
            <a:ext cx="576262" cy="798512"/>
            <a:chOff x="3470" y="1162"/>
            <a:chExt cx="363" cy="503"/>
          </a:xfrm>
        </p:grpSpPr>
        <p:sp>
          <p:nvSpPr>
            <p:cNvPr id="106512" name="文本框 106511"/>
            <p:cNvSpPr txBox="1"/>
            <p:nvPr/>
          </p:nvSpPr>
          <p:spPr>
            <a:xfrm>
              <a:off x="3470" y="1162"/>
              <a:ext cx="363" cy="349"/>
            </a:xfrm>
            <a:prstGeom prst="rect">
              <a:avLst/>
            </a:prstGeom>
            <a:noFill/>
            <a:ln w="28575">
              <a:noFill/>
            </a:ln>
          </p:spPr>
          <p:txBody>
            <a:bodyPr/>
            <a:p>
              <a:pPr algn="just"/>
              <a:r>
                <a:rPr lang="en-US" altLang="zh-CN" sz="2400" b="1" i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v</a:t>
              </a:r>
              <a:r>
                <a:rPr lang="en-US" altLang="zh-CN" sz="2400" b="1" baseline="-2500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0</a:t>
              </a:r>
              <a:endParaRPr lang="en-US" altLang="zh-CN" sz="2400" b="1" baseline="-2500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06513" name="直接连接符 106512"/>
            <p:cNvSpPr/>
            <p:nvPr/>
          </p:nvSpPr>
          <p:spPr>
            <a:xfrm flipV="1">
              <a:off x="3750" y="1325"/>
              <a:ext cx="0" cy="340"/>
            </a:xfrm>
            <a:prstGeom prst="line">
              <a:avLst/>
            </a:prstGeom>
            <a:ln w="19050" cap="sq" cmpd="sng">
              <a:solidFill>
                <a:srgbClr val="FF0000"/>
              </a:solidFill>
              <a:prstDash val="solid"/>
              <a:headEnd type="none" w="sm" len="sm"/>
              <a:tailEnd type="stealth" w="med" len="lg"/>
            </a:ln>
          </p:spPr>
        </p:sp>
      </p:grpSp>
      <p:sp>
        <p:nvSpPr>
          <p:cNvPr id="106514" name="任意多边形 106513"/>
          <p:cNvSpPr/>
          <p:nvPr/>
        </p:nvSpPr>
        <p:spPr>
          <a:xfrm flipV="1">
            <a:off x="8883650" y="2273300"/>
            <a:ext cx="1619250" cy="161925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270">
                <a:pos x="0" y="0"/>
              </a:cxn>
              <a:cxn ang="90">
                <a:pos x="21600" y="21600"/>
              </a:cxn>
              <a:cxn ang="90">
                <a:pos x="0" y="21600"/>
              </a:cxn>
            </a:cxnLst>
            <a:rect l="txL" t="txT" r="txR" b="txB"/>
            <a:pathLst>
              <a:path w="21600" h="21600" fill="none">
                <a:moveTo>
                  <a:pt x="0" y="0"/>
                </a:moveTo>
                <a:arcTo wR="21600" hR="21600" stAng="-5400000" swAng="5400000"/>
              </a:path>
              <a:path w="21600" h="21600" stroke="0">
                <a:moveTo>
                  <a:pt x="0" y="0"/>
                </a:moveTo>
                <a:arcTo wR="21600" hR="21600" stAng="-5400000" swAng="5400000"/>
                <a:lnTo>
                  <a:pt x="0" y="21600"/>
                </a:lnTo>
                <a:close/>
              </a:path>
            </a:pathLst>
          </a:custGeom>
          <a:solidFill>
            <a:srgbClr val="FFFFCC">
              <a:alpha val="74001"/>
            </a:srgbClr>
          </a:solidFill>
          <a:ln w="19050" cap="sq" cmpd="sng">
            <a:solidFill>
              <a:srgbClr val="0000CC"/>
            </a:solidFill>
            <a:prstDash val="solid"/>
            <a:headEnd type="none" w="sm" len="sm"/>
            <a:tailEnd type="none" w="sm" len="sm"/>
          </a:ln>
        </p:spPr>
        <p:txBody>
          <a:bodyPr/>
          <a:p>
            <a:endParaRPr lang="zh-CN" altLang="en-US"/>
          </a:p>
        </p:txBody>
      </p:sp>
      <p:sp>
        <p:nvSpPr>
          <p:cNvPr id="106515" name="任意多边形 106514"/>
          <p:cNvSpPr/>
          <p:nvPr/>
        </p:nvSpPr>
        <p:spPr>
          <a:xfrm rot="-10800000" flipV="1">
            <a:off x="8886825" y="2276475"/>
            <a:ext cx="1619250" cy="161925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270">
                <a:pos x="0" y="0"/>
              </a:cxn>
              <a:cxn ang="90">
                <a:pos x="21600" y="21600"/>
              </a:cxn>
              <a:cxn ang="90">
                <a:pos x="0" y="21600"/>
              </a:cxn>
            </a:cxnLst>
            <a:rect l="txL" t="txT" r="txR" b="txB"/>
            <a:pathLst>
              <a:path w="21600" h="21600" fill="none">
                <a:moveTo>
                  <a:pt x="0" y="0"/>
                </a:moveTo>
                <a:arcTo wR="21600" hR="21600" stAng="-5400000" swAng="5400000"/>
              </a:path>
              <a:path w="21600" h="21600" stroke="0">
                <a:moveTo>
                  <a:pt x="0" y="0"/>
                </a:moveTo>
                <a:arcTo wR="21600" hR="21600" stAng="-5400000" swAng="5400000"/>
                <a:lnTo>
                  <a:pt x="0" y="21600"/>
                </a:lnTo>
                <a:close/>
              </a:path>
            </a:pathLst>
          </a:custGeom>
          <a:solidFill>
            <a:srgbClr val="CCFFFF">
              <a:alpha val="67999"/>
            </a:srgbClr>
          </a:solidFill>
          <a:ln w="19050" cap="sq" cmpd="sng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  <p:txBody>
          <a:bodyPr/>
          <a:p>
            <a:endParaRPr lang="zh-CN" altLang="en-US"/>
          </a:p>
        </p:txBody>
      </p:sp>
      <p:grpSp>
        <p:nvGrpSpPr>
          <p:cNvPr id="106516" name="组合 106515"/>
          <p:cNvGrpSpPr/>
          <p:nvPr/>
        </p:nvGrpSpPr>
        <p:grpSpPr>
          <a:xfrm>
            <a:off x="8882063" y="2266950"/>
            <a:ext cx="2274887" cy="1619250"/>
            <a:chOff x="3750" y="649"/>
            <a:chExt cx="1433" cy="1020"/>
          </a:xfrm>
        </p:grpSpPr>
        <p:sp>
          <p:nvSpPr>
            <p:cNvPr id="106517" name="任意多边形 106516"/>
            <p:cNvSpPr/>
            <p:nvPr/>
          </p:nvSpPr>
          <p:spPr>
            <a:xfrm rot="-10800000" flipV="1">
              <a:off x="3750" y="649"/>
              <a:ext cx="1020" cy="1020"/>
            </a:xfrm>
            <a:custGeom>
              <a:avLst/>
              <a:gdLst>
                <a:gd name="txL" fmla="*/ 0 w 21600"/>
                <a:gd name="txT" fmla="*/ 0 h 21600"/>
                <a:gd name="txR" fmla="*/ 21600 w 21600"/>
                <a:gd name="txB" fmla="*/ 21600 h 21600"/>
              </a:gdLst>
              <a:ahLst/>
              <a:cxnLst>
                <a:cxn ang="270">
                  <a:pos x="0" y="0"/>
                </a:cxn>
                <a:cxn ang="90">
                  <a:pos x="21600" y="21600"/>
                </a:cxn>
                <a:cxn ang="90">
                  <a:pos x="0" y="21600"/>
                </a:cxn>
              </a:cxnLst>
              <a:rect l="txL" t="txT" r="txR" b="txB"/>
              <a:pathLst>
                <a:path w="21600" h="21600" fill="none">
                  <a:moveTo>
                    <a:pt x="0" y="0"/>
                  </a:moveTo>
                  <a:arcTo wR="21600" hR="21600" stAng="-5400000" swAng="5400000"/>
                </a:path>
                <a:path w="21600" h="21600" stroke="0">
                  <a:moveTo>
                    <a:pt x="0" y="0"/>
                  </a:moveTo>
                  <a:arcTo wR="21600" hR="21600" stAng="-5400000" swAng="5400000"/>
                  <a:lnTo>
                    <a:pt x="0" y="21600"/>
                  </a:lnTo>
                  <a:close/>
                </a:path>
              </a:pathLst>
            </a:custGeom>
            <a:noFill/>
            <a:ln w="19050" cap="sq" cmpd="sng">
              <a:solidFill>
                <a:srgbClr val="FF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6518" name="直接连接符 106517"/>
            <p:cNvSpPr/>
            <p:nvPr/>
          </p:nvSpPr>
          <p:spPr>
            <a:xfrm>
              <a:off x="4775" y="649"/>
              <a:ext cx="408" cy="0"/>
            </a:xfrm>
            <a:prstGeom prst="line">
              <a:avLst/>
            </a:prstGeom>
            <a:ln w="19050" cap="sq" cmpd="sng">
              <a:solidFill>
                <a:srgbClr val="FF0000"/>
              </a:solidFill>
              <a:prstDash val="solid"/>
              <a:headEnd type="none" w="sm" len="sm"/>
              <a:tailEnd type="stealth" w="med" len="lg"/>
            </a:ln>
          </p:spPr>
        </p:sp>
      </p:grpSp>
      <p:sp>
        <p:nvSpPr>
          <p:cNvPr id="106519" name="任意多边形 106518"/>
          <p:cNvSpPr/>
          <p:nvPr/>
        </p:nvSpPr>
        <p:spPr>
          <a:xfrm rot="16200000" flipH="1" flipV="1">
            <a:off x="8888413" y="2266950"/>
            <a:ext cx="1619250" cy="161925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270">
                <a:pos x="0" y="0"/>
              </a:cxn>
              <a:cxn ang="90">
                <a:pos x="21600" y="21600"/>
              </a:cxn>
              <a:cxn ang="90">
                <a:pos x="0" y="21600"/>
              </a:cxn>
            </a:cxnLst>
            <a:rect l="txL" t="txT" r="txR" b="txB"/>
            <a:pathLst>
              <a:path w="21600" h="21600" fill="none">
                <a:moveTo>
                  <a:pt x="0" y="0"/>
                </a:moveTo>
                <a:arcTo wR="21600" hR="21600" stAng="-5400000" swAng="5400000"/>
              </a:path>
              <a:path w="21600" h="21600" stroke="0">
                <a:moveTo>
                  <a:pt x="0" y="0"/>
                </a:moveTo>
                <a:arcTo wR="21600" hR="21600" stAng="-5400000" swAng="5400000"/>
                <a:lnTo>
                  <a:pt x="0" y="21600"/>
                </a:lnTo>
                <a:close/>
              </a:path>
            </a:pathLst>
          </a:custGeom>
          <a:noFill/>
          <a:ln w="19050" cap="flat" cmpd="sng">
            <a:solidFill>
              <a:srgbClr val="0000CC"/>
            </a:solidFill>
            <a:prstDash val="dash"/>
            <a:headEnd type="none" w="sm" len="sm"/>
            <a:tailEnd type="none" w="sm" len="sm"/>
          </a:ln>
        </p:spPr>
        <p:txBody>
          <a:bodyPr/>
          <a:p>
            <a:endParaRPr lang="zh-CN" altLang="en-US"/>
          </a:p>
        </p:txBody>
      </p:sp>
      <p:grpSp>
        <p:nvGrpSpPr>
          <p:cNvPr id="106520" name="组合 106519"/>
          <p:cNvGrpSpPr/>
          <p:nvPr/>
        </p:nvGrpSpPr>
        <p:grpSpPr>
          <a:xfrm>
            <a:off x="9056688" y="2547938"/>
            <a:ext cx="2044700" cy="1566862"/>
            <a:chOff x="3860" y="826"/>
            <a:chExt cx="1288" cy="987"/>
          </a:xfrm>
        </p:grpSpPr>
        <p:sp>
          <p:nvSpPr>
            <p:cNvPr id="106521" name="直接连接符 106520"/>
            <p:cNvSpPr/>
            <p:nvPr/>
          </p:nvSpPr>
          <p:spPr>
            <a:xfrm>
              <a:off x="4740" y="908"/>
              <a:ext cx="408" cy="0"/>
            </a:xfrm>
            <a:prstGeom prst="line">
              <a:avLst/>
            </a:prstGeom>
            <a:ln w="19050" cap="sq" cmpd="sng">
              <a:solidFill>
                <a:srgbClr val="FF0000"/>
              </a:solidFill>
              <a:prstDash val="solid"/>
              <a:headEnd type="none" w="sm" len="sm"/>
              <a:tailEnd type="stealth" w="med" len="lg"/>
            </a:ln>
          </p:spPr>
        </p:sp>
        <p:sp>
          <p:nvSpPr>
            <p:cNvPr id="106522" name="任意多边形 106521"/>
            <p:cNvSpPr/>
            <p:nvPr/>
          </p:nvSpPr>
          <p:spPr>
            <a:xfrm rot="-9890686" flipV="1">
              <a:off x="3860" y="826"/>
              <a:ext cx="1020" cy="987"/>
            </a:xfrm>
            <a:custGeom>
              <a:avLst/>
              <a:gdLst>
                <a:gd name="txL" fmla="*/ 0 w 21600"/>
                <a:gd name="txT" fmla="*/ 0 h 20892"/>
                <a:gd name="txR" fmla="*/ 21600 w 21600"/>
                <a:gd name="txB" fmla="*/ 20892 h 20892"/>
              </a:gdLst>
              <a:ahLst/>
              <a:cxnLst>
                <a:cxn ang="270">
                  <a:pos x="5486" y="0"/>
                </a:cxn>
                <a:cxn ang="0">
                  <a:pos x="21600" y="20892"/>
                </a:cxn>
                <a:cxn ang="180">
                  <a:pos x="0" y="20892"/>
                </a:cxn>
              </a:cxnLst>
              <a:rect l="txL" t="txT" r="txR" b="txB"/>
              <a:pathLst>
                <a:path w="21600" h="20892" fill="none">
                  <a:moveTo>
                    <a:pt x="5486" y="0"/>
                  </a:moveTo>
                  <a:arcTo wR="21600" hR="21600" stAng="-4517217" swAng="4517217"/>
                </a:path>
                <a:path w="21600" h="20892" stroke="0">
                  <a:moveTo>
                    <a:pt x="5486" y="0"/>
                  </a:moveTo>
                  <a:arcTo wR="21600" hR="21600" stAng="-4517217" swAng="4517217"/>
                  <a:lnTo>
                    <a:pt x="0" y="20892"/>
                  </a:lnTo>
                  <a:close/>
                </a:path>
              </a:pathLst>
            </a:custGeom>
            <a:noFill/>
            <a:ln w="19050" cap="sq" cmpd="sng">
              <a:solidFill>
                <a:srgbClr val="FF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06524" name="组合 106523"/>
          <p:cNvGrpSpPr/>
          <p:nvPr/>
        </p:nvGrpSpPr>
        <p:grpSpPr>
          <a:xfrm>
            <a:off x="9121775" y="2938463"/>
            <a:ext cx="1838325" cy="1422400"/>
            <a:chOff x="3901" y="1072"/>
            <a:chExt cx="1158" cy="896"/>
          </a:xfrm>
        </p:grpSpPr>
        <p:sp>
          <p:nvSpPr>
            <p:cNvPr id="106525" name="任意多边形 106524"/>
            <p:cNvSpPr/>
            <p:nvPr/>
          </p:nvSpPr>
          <p:spPr>
            <a:xfrm rot="-9073756" flipV="1">
              <a:off x="3901" y="1072"/>
              <a:ext cx="1020" cy="896"/>
            </a:xfrm>
            <a:custGeom>
              <a:avLst/>
              <a:gdLst>
                <a:gd name="txL" fmla="*/ 0 w 21600"/>
                <a:gd name="txT" fmla="*/ 0 h 18979"/>
                <a:gd name="txR" fmla="*/ 21600 w 21600"/>
                <a:gd name="txB" fmla="*/ 18979 h 18979"/>
              </a:gdLst>
              <a:ahLst/>
              <a:cxnLst>
                <a:cxn ang="270">
                  <a:pos x="10313" y="0"/>
                </a:cxn>
                <a:cxn ang="0">
                  <a:pos x="21600" y="18979"/>
                </a:cxn>
                <a:cxn ang="180">
                  <a:pos x="0" y="18979"/>
                </a:cxn>
              </a:cxnLst>
              <a:rect l="txL" t="txT" r="txR" b="txB"/>
              <a:pathLst>
                <a:path w="21600" h="18979" fill="none">
                  <a:moveTo>
                    <a:pt x="10313" y="0"/>
                  </a:moveTo>
                  <a:arcTo wR="21600" hR="21600" stAng="-3688847" swAng="3688847"/>
                </a:path>
                <a:path w="21600" h="18979" stroke="0">
                  <a:moveTo>
                    <a:pt x="10313" y="0"/>
                  </a:moveTo>
                  <a:arcTo wR="21600" hR="21600" stAng="-3688847" swAng="3688847"/>
                  <a:lnTo>
                    <a:pt x="0" y="18979"/>
                  </a:lnTo>
                  <a:close/>
                </a:path>
              </a:pathLst>
            </a:custGeom>
            <a:noFill/>
            <a:ln w="19050" cap="sq" cmpd="sng">
              <a:solidFill>
                <a:srgbClr val="FF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6526" name="直接连接符 106525"/>
            <p:cNvSpPr/>
            <p:nvPr/>
          </p:nvSpPr>
          <p:spPr>
            <a:xfrm>
              <a:off x="4651" y="1139"/>
              <a:ext cx="408" cy="0"/>
            </a:xfrm>
            <a:prstGeom prst="line">
              <a:avLst/>
            </a:prstGeom>
            <a:ln w="19050" cap="sq" cmpd="sng">
              <a:solidFill>
                <a:srgbClr val="FF0000"/>
              </a:solidFill>
              <a:prstDash val="solid"/>
              <a:headEnd type="none" w="sm" len="sm"/>
              <a:tailEnd type="stealth" w="med" len="lg"/>
            </a:ln>
          </p:spPr>
        </p:sp>
      </p:grpSp>
      <p:grpSp>
        <p:nvGrpSpPr>
          <p:cNvPr id="106539" name="组合 106538"/>
          <p:cNvGrpSpPr/>
          <p:nvPr/>
        </p:nvGrpSpPr>
        <p:grpSpPr>
          <a:xfrm>
            <a:off x="9297670" y="3283903"/>
            <a:ext cx="1370013" cy="1619250"/>
            <a:chOff x="4003" y="1290"/>
            <a:chExt cx="863" cy="1020"/>
          </a:xfrm>
        </p:grpSpPr>
        <p:sp>
          <p:nvSpPr>
            <p:cNvPr id="106540" name="直接连接符 106539"/>
            <p:cNvSpPr/>
            <p:nvPr/>
          </p:nvSpPr>
          <p:spPr>
            <a:xfrm>
              <a:off x="4458" y="1391"/>
              <a:ext cx="408" cy="0"/>
            </a:xfrm>
            <a:prstGeom prst="line">
              <a:avLst/>
            </a:prstGeom>
            <a:ln w="19050" cap="sq" cmpd="sng">
              <a:solidFill>
                <a:srgbClr val="FF0000"/>
              </a:solidFill>
              <a:prstDash val="solid"/>
              <a:headEnd type="none" w="sm" len="sm"/>
              <a:tailEnd type="stealth" w="med" len="lg"/>
            </a:ln>
          </p:spPr>
        </p:sp>
        <p:sp>
          <p:nvSpPr>
            <p:cNvPr id="106541" name="任意多边形 106540"/>
            <p:cNvSpPr/>
            <p:nvPr/>
          </p:nvSpPr>
          <p:spPr>
            <a:xfrm rot="-13393361" flipH="1" flipV="1">
              <a:off x="4003" y="1290"/>
              <a:ext cx="702" cy="1020"/>
            </a:xfrm>
            <a:custGeom>
              <a:avLst/>
              <a:gdLst>
                <a:gd name="txL" fmla="*/ 0 w 14874"/>
                <a:gd name="txT" fmla="*/ 0 h 21600"/>
                <a:gd name="txR" fmla="*/ 14874 w 14874"/>
                <a:gd name="txB" fmla="*/ 21600 h 21600"/>
              </a:gdLst>
              <a:ahLst/>
              <a:cxnLst>
                <a:cxn ang="270">
                  <a:pos x="0" y="0"/>
                </a:cxn>
                <a:cxn ang="270">
                  <a:pos x="14874" y="5937"/>
                </a:cxn>
                <a:cxn ang="90">
                  <a:pos x="0" y="21600"/>
                </a:cxn>
              </a:cxnLst>
              <a:rect l="txL" t="txT" r="txR" b="txB"/>
              <a:pathLst>
                <a:path w="14874" h="21600" fill="none">
                  <a:moveTo>
                    <a:pt x="0" y="0"/>
                  </a:moveTo>
                  <a:arcTo wR="21600" hR="21600" stAng="-5400000" swAng="2611197"/>
                </a:path>
                <a:path w="14874" h="21600" stroke="0">
                  <a:moveTo>
                    <a:pt x="0" y="0"/>
                  </a:moveTo>
                  <a:arcTo wR="21600" hR="21600" stAng="-5400000" swAng="2611197"/>
                  <a:lnTo>
                    <a:pt x="0" y="21600"/>
                  </a:lnTo>
                  <a:close/>
                </a:path>
              </a:pathLst>
            </a:custGeom>
            <a:noFill/>
            <a:ln w="19050" cap="sq" cmpd="sng">
              <a:solidFill>
                <a:srgbClr val="FF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06546" name="组合 106545"/>
          <p:cNvGrpSpPr/>
          <p:nvPr/>
        </p:nvGrpSpPr>
        <p:grpSpPr>
          <a:xfrm>
            <a:off x="9237980" y="3559493"/>
            <a:ext cx="1143000" cy="1619250"/>
            <a:chOff x="3975" y="1456"/>
            <a:chExt cx="720" cy="1020"/>
          </a:xfrm>
        </p:grpSpPr>
        <p:sp>
          <p:nvSpPr>
            <p:cNvPr id="106547" name="任意多边形 106546"/>
            <p:cNvSpPr/>
            <p:nvPr/>
          </p:nvSpPr>
          <p:spPr>
            <a:xfrm rot="8922836" flipH="1" flipV="1">
              <a:off x="3975" y="1456"/>
              <a:ext cx="534" cy="1020"/>
            </a:xfrm>
            <a:custGeom>
              <a:avLst/>
              <a:gdLst>
                <a:gd name="txL" fmla="*/ 0 w 11307"/>
                <a:gd name="txT" fmla="*/ 0 h 21600"/>
                <a:gd name="txR" fmla="*/ 11307 w 11307"/>
                <a:gd name="txB" fmla="*/ 21600 h 21600"/>
              </a:gdLst>
              <a:ahLst/>
              <a:cxnLst>
                <a:cxn ang="270">
                  <a:pos x="0" y="0"/>
                </a:cxn>
                <a:cxn ang="270">
                  <a:pos x="11306" y="3195"/>
                </a:cxn>
                <a:cxn ang="90">
                  <a:pos x="0" y="21600"/>
                </a:cxn>
              </a:cxnLst>
              <a:rect l="txL" t="txT" r="txR" b="txB"/>
              <a:pathLst>
                <a:path w="11307" h="21600" fill="none">
                  <a:moveTo>
                    <a:pt x="0" y="0"/>
                  </a:moveTo>
                  <a:arcTo wR="21600" hR="21600" stAng="-5400000" swAng="1893718"/>
                </a:path>
                <a:path w="11307" h="21600" stroke="0">
                  <a:moveTo>
                    <a:pt x="0" y="0"/>
                  </a:moveTo>
                  <a:arcTo wR="21600" hR="21600" stAng="-5400000" swAng="1893718"/>
                  <a:lnTo>
                    <a:pt x="0" y="21600"/>
                  </a:lnTo>
                  <a:close/>
                </a:path>
              </a:pathLst>
            </a:custGeom>
            <a:noFill/>
            <a:ln w="19050" cap="sq" cmpd="sng">
              <a:solidFill>
                <a:srgbClr val="FF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6548" name="直接连接符 106547"/>
            <p:cNvSpPr/>
            <p:nvPr/>
          </p:nvSpPr>
          <p:spPr>
            <a:xfrm>
              <a:off x="4287" y="1520"/>
              <a:ext cx="408" cy="0"/>
            </a:xfrm>
            <a:prstGeom prst="line">
              <a:avLst/>
            </a:prstGeom>
            <a:ln w="19050" cap="sq" cmpd="sng">
              <a:solidFill>
                <a:srgbClr val="FF0000"/>
              </a:solidFill>
              <a:prstDash val="solid"/>
              <a:headEnd type="none" w="sm" len="sm"/>
              <a:tailEnd type="stealth" w="med" len="lg"/>
            </a:ln>
          </p:spPr>
        </p:sp>
      </p:grpSp>
      <p:grpSp>
        <p:nvGrpSpPr>
          <p:cNvPr id="106557" name="组合 106556"/>
          <p:cNvGrpSpPr/>
          <p:nvPr/>
        </p:nvGrpSpPr>
        <p:grpSpPr>
          <a:xfrm>
            <a:off x="8940800" y="2289175"/>
            <a:ext cx="1584325" cy="1565275"/>
            <a:chOff x="3787" y="663"/>
            <a:chExt cx="998" cy="986"/>
          </a:xfrm>
        </p:grpSpPr>
        <p:sp>
          <p:nvSpPr>
            <p:cNvPr id="106558" name="直接连接符 106557"/>
            <p:cNvSpPr/>
            <p:nvPr/>
          </p:nvSpPr>
          <p:spPr>
            <a:xfrm>
              <a:off x="4649" y="663"/>
              <a:ext cx="136" cy="79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6559" name="直接连接符 106558"/>
            <p:cNvSpPr/>
            <p:nvPr/>
          </p:nvSpPr>
          <p:spPr>
            <a:xfrm>
              <a:off x="4558" y="709"/>
              <a:ext cx="182" cy="106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6560" name="直接连接符 106559"/>
            <p:cNvSpPr/>
            <p:nvPr/>
          </p:nvSpPr>
          <p:spPr>
            <a:xfrm>
              <a:off x="4422" y="754"/>
              <a:ext cx="272" cy="158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6561" name="直接连接符 106560"/>
            <p:cNvSpPr/>
            <p:nvPr/>
          </p:nvSpPr>
          <p:spPr>
            <a:xfrm>
              <a:off x="4286" y="799"/>
              <a:ext cx="408" cy="237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6562" name="直接连接符 106561"/>
            <p:cNvSpPr/>
            <p:nvPr/>
          </p:nvSpPr>
          <p:spPr>
            <a:xfrm>
              <a:off x="4164" y="873"/>
              <a:ext cx="485" cy="282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6563" name="直接连接符 106562"/>
            <p:cNvSpPr/>
            <p:nvPr/>
          </p:nvSpPr>
          <p:spPr>
            <a:xfrm>
              <a:off x="4059" y="967"/>
              <a:ext cx="485" cy="282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6564" name="直接连接符 106563"/>
            <p:cNvSpPr/>
            <p:nvPr/>
          </p:nvSpPr>
          <p:spPr>
            <a:xfrm>
              <a:off x="3969" y="1071"/>
              <a:ext cx="485" cy="282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6565" name="直接连接符 106564"/>
            <p:cNvSpPr/>
            <p:nvPr/>
          </p:nvSpPr>
          <p:spPr>
            <a:xfrm>
              <a:off x="3923" y="1162"/>
              <a:ext cx="485" cy="282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6566" name="直接连接符 106565"/>
            <p:cNvSpPr/>
            <p:nvPr/>
          </p:nvSpPr>
          <p:spPr>
            <a:xfrm>
              <a:off x="3859" y="1265"/>
              <a:ext cx="408" cy="237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6567" name="直接连接符 106566"/>
            <p:cNvSpPr/>
            <p:nvPr/>
          </p:nvSpPr>
          <p:spPr>
            <a:xfrm>
              <a:off x="3844" y="1383"/>
              <a:ext cx="272" cy="158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6568" name="直接连接符 106567"/>
            <p:cNvSpPr/>
            <p:nvPr/>
          </p:nvSpPr>
          <p:spPr>
            <a:xfrm>
              <a:off x="3795" y="1468"/>
              <a:ext cx="219" cy="128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6569" name="直接连接符 106568"/>
            <p:cNvSpPr/>
            <p:nvPr/>
          </p:nvSpPr>
          <p:spPr>
            <a:xfrm>
              <a:off x="3787" y="1570"/>
              <a:ext cx="136" cy="79"/>
            </a:xfrm>
            <a:prstGeom prst="line">
              <a:avLst/>
            </a:prstGeom>
            <a:ln w="12700" cap="flat" cmpd="sng">
              <a:solidFill>
                <a:srgbClr val="0000CC"/>
              </a:solidFill>
              <a:prstDash val="dash"/>
              <a:headEnd type="none" w="sm" len="sm"/>
              <a:tailEnd type="none" w="sm" len="sm"/>
            </a:ln>
          </p:spPr>
        </p:sp>
      </p:grpSp>
      <p:graphicFrame>
        <p:nvGraphicFramePr>
          <p:cNvPr id="106570" name="对象 106569"/>
          <p:cNvGraphicFramePr/>
          <p:nvPr/>
        </p:nvGraphicFramePr>
        <p:xfrm>
          <a:off x="1779905" y="5315585"/>
          <a:ext cx="5070475" cy="922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3" imgW="2334895" imgH="405765" progId="Equation.DSMT4">
                  <p:embed/>
                </p:oleObj>
              </mc:Choice>
              <mc:Fallback>
                <p:oleObj name="" r:id="rId3" imgW="2334895" imgH="405765" progId="Equation.DSMT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79905" y="5315585"/>
                        <a:ext cx="5070475" cy="92202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71" name="矩形 106570"/>
          <p:cNvSpPr/>
          <p:nvPr/>
        </p:nvSpPr>
        <p:spPr>
          <a:xfrm>
            <a:off x="751840" y="4109085"/>
            <a:ext cx="8065135" cy="12236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15000"/>
              </a:lnSpc>
            </a:pP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显然，磁场分布的最小面积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应是两个圆弧所围成的</a:t>
            </a: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叶子形状的面积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，由几何关系得：</a:t>
            </a:r>
            <a:endParaRPr lang="zh-CN" altLang="en-US" sz="32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6574" name="动作按钮: 前进或下一项 106573">
            <a:hlinkClick r:id="" action="ppaction://hlinkshowjump?jump=nextslide"/>
          </p:cNvPr>
          <p:cNvSpPr/>
          <p:nvPr/>
        </p:nvSpPr>
        <p:spPr>
          <a:xfrm>
            <a:off x="10344150" y="6534150"/>
            <a:ext cx="323850" cy="323850"/>
          </a:xfrm>
          <a:prstGeom prst="actionButtonForwardNex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7174230" y="510540"/>
            <a:ext cx="3342640" cy="3408680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  <p:bldP spid="106499" grpId="0"/>
      <p:bldP spid="1065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7523" name="矩形 107522"/>
          <p:cNvSpPr/>
          <p:nvPr/>
        </p:nvSpPr>
        <p:spPr>
          <a:xfrm>
            <a:off x="666115" y="188913"/>
            <a:ext cx="1017588" cy="681990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解</a:t>
            </a:r>
            <a:r>
              <a:rPr lang="en-US" altLang="zh-CN" sz="3200" b="1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2:</a:t>
            </a:r>
            <a:endParaRPr lang="en-US" altLang="zh-CN" sz="3200" b="1">
              <a:solidFill>
                <a:srgbClr val="FF33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07524" name="矩形 107523"/>
          <p:cNvSpPr/>
          <p:nvPr/>
        </p:nvSpPr>
        <p:spPr>
          <a:xfrm>
            <a:off x="591185" y="765175"/>
            <a:ext cx="6930390" cy="186309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en-US" altLang="zh-CN" sz="2600" dirty="0">
                <a:latin typeface="Times New Roman" panose="02020603050405020304" pitchFamily="18" charset="0"/>
              </a:rPr>
              <a:t>      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设</a:t>
            </a:r>
            <a:r>
              <a:rPr lang="en-US" altLang="zh-CN" sz="32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</a:t>
            </a:r>
            <a:r>
              <a:rPr lang="en-US" altLang="zh-CN" sz="32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(</a:t>
            </a:r>
            <a:r>
              <a:rPr lang="en-US" altLang="zh-CN" sz="32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sz="3200" i="1">
                <a:solidFill>
                  <a:srgbClr val="0000CC"/>
                </a:solidFill>
                <a:latin typeface="Times New Roman" panose="02020603050405020304" pitchFamily="18" charset="0"/>
              </a:rPr>
              <a:t>y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为磁场下边界上的一点，经过该点的电子初速度与</a:t>
            </a:r>
            <a:r>
              <a:rPr lang="en-US" altLang="zh-CN" sz="3200" i="1">
                <a:solidFill>
                  <a:srgbClr val="0000CC"/>
                </a:solidFill>
                <a:latin typeface="Times New Roman" panose="02020603050405020304" pitchFamily="18" charset="0"/>
              </a:rPr>
              <a:t>x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轴夹角为</a:t>
            </a:r>
            <a:r>
              <a:rPr lang="en-US" altLang="zh-CN" sz="3200" i="1" dirty="0">
                <a:solidFill>
                  <a:srgbClr val="0000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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，则由图可知：</a:t>
            </a:r>
            <a:endParaRPr lang="zh-CN" altLang="en-US" sz="32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7527" name="矩形 107526"/>
          <p:cNvSpPr/>
          <p:nvPr/>
        </p:nvSpPr>
        <p:spPr>
          <a:xfrm>
            <a:off x="798195" y="3458210"/>
            <a:ext cx="10399395" cy="127254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en-US" altLang="zh-CN" sz="2600" dirty="0">
                <a:solidFill>
                  <a:srgbClr val="000066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所以磁场区域的下边界也是半径为</a:t>
            </a:r>
            <a:r>
              <a:rPr lang="en-US" altLang="zh-CN" sz="3200" i="1">
                <a:solidFill>
                  <a:srgbClr val="0000CC"/>
                </a:solidFill>
                <a:latin typeface="Times New Roman" panose="02020603050405020304" pitchFamily="18" charset="0"/>
              </a:rPr>
              <a:t>r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，圆心为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(0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sz="3200" i="1">
                <a:solidFill>
                  <a:srgbClr val="0000CC"/>
                </a:solidFill>
                <a:latin typeface="Times New Roman" panose="02020603050405020304" pitchFamily="18" charset="0"/>
              </a:rPr>
              <a:t>r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的圆弧应是磁场区域的下边界。</a:t>
            </a:r>
            <a:endParaRPr lang="zh-CN" altLang="en-US" sz="32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7528" name="矩形 107527"/>
          <p:cNvSpPr/>
          <p:nvPr/>
        </p:nvSpPr>
        <p:spPr>
          <a:xfrm>
            <a:off x="1684020" y="189230"/>
            <a:ext cx="4855845" cy="68199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磁场上边界如图线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1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所示。</a:t>
            </a:r>
            <a:endParaRPr lang="zh-CN" altLang="en-US" sz="32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7529" name="组合 107528"/>
          <p:cNvGrpSpPr/>
          <p:nvPr/>
        </p:nvGrpSpPr>
        <p:grpSpPr>
          <a:xfrm>
            <a:off x="7521575" y="11113"/>
            <a:ext cx="3254375" cy="2871787"/>
            <a:chOff x="3515" y="164"/>
            <a:chExt cx="2050" cy="1809"/>
          </a:xfrm>
        </p:grpSpPr>
        <p:sp>
          <p:nvSpPr>
            <p:cNvPr id="107530" name="直接连接符 107529"/>
            <p:cNvSpPr/>
            <p:nvPr/>
          </p:nvSpPr>
          <p:spPr>
            <a:xfrm>
              <a:off x="3749" y="277"/>
              <a:ext cx="0" cy="1391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triangle" w="med" len="lg"/>
              <a:tailEnd type="none" w="med" len="med"/>
            </a:ln>
          </p:spPr>
        </p:sp>
        <p:sp>
          <p:nvSpPr>
            <p:cNvPr id="107531" name="直接连接符 107530"/>
            <p:cNvSpPr/>
            <p:nvPr/>
          </p:nvSpPr>
          <p:spPr>
            <a:xfrm>
              <a:off x="3746" y="1668"/>
              <a:ext cx="1728" cy="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med" len="med"/>
              <a:tailEnd type="triangle" w="med" len="lg"/>
            </a:ln>
          </p:spPr>
        </p:sp>
        <p:sp>
          <p:nvSpPr>
            <p:cNvPr id="107532" name="文本框 107531"/>
            <p:cNvSpPr txBox="1"/>
            <p:nvPr/>
          </p:nvSpPr>
          <p:spPr>
            <a:xfrm>
              <a:off x="5238" y="1615"/>
              <a:ext cx="327" cy="358"/>
            </a:xfrm>
            <a:prstGeom prst="rect">
              <a:avLst/>
            </a:prstGeom>
            <a:noFill/>
            <a:ln w="28575">
              <a:noFill/>
            </a:ln>
          </p:spPr>
          <p:txBody>
            <a:bodyPr/>
            <a:p>
              <a:pPr algn="just"/>
              <a:r>
                <a:rPr lang="en-US" altLang="zh-CN" sz="2400" b="1" i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x</a:t>
              </a:r>
              <a:endParaRPr lang="en-US" altLang="zh-CN" sz="2400" b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07533" name="文本框 107532"/>
            <p:cNvSpPr txBox="1"/>
            <p:nvPr/>
          </p:nvSpPr>
          <p:spPr>
            <a:xfrm>
              <a:off x="3787" y="164"/>
              <a:ext cx="327" cy="272"/>
            </a:xfrm>
            <a:prstGeom prst="rect">
              <a:avLst/>
            </a:prstGeom>
            <a:noFill/>
            <a:ln w="28575">
              <a:noFill/>
            </a:ln>
          </p:spPr>
          <p:txBody>
            <a:bodyPr/>
            <a:p>
              <a:pPr algn="just"/>
              <a:r>
                <a:rPr lang="en-US" altLang="zh-CN" sz="2400" b="1" i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y</a:t>
              </a:r>
              <a:endParaRPr lang="en-US" altLang="zh-CN" sz="2400" b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07534" name="文本框 107533"/>
            <p:cNvSpPr txBox="1"/>
            <p:nvPr/>
          </p:nvSpPr>
          <p:spPr>
            <a:xfrm>
              <a:off x="3515" y="1524"/>
              <a:ext cx="372" cy="305"/>
            </a:xfrm>
            <a:prstGeom prst="rect">
              <a:avLst/>
            </a:prstGeom>
            <a:noFill/>
            <a:ln w="28575">
              <a:noFill/>
            </a:ln>
          </p:spPr>
          <p:txBody>
            <a:bodyPr/>
            <a:p>
              <a:pPr algn="just"/>
              <a:r>
                <a:rPr lang="en-US" altLang="zh-CN" sz="2400" b="1" i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endParaRPr lang="en-US" altLang="zh-CN" sz="2400" b="1" i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7535" name="组合 107534"/>
          <p:cNvGrpSpPr/>
          <p:nvPr/>
        </p:nvGrpSpPr>
        <p:grpSpPr>
          <a:xfrm>
            <a:off x="7450138" y="1604963"/>
            <a:ext cx="576262" cy="798512"/>
            <a:chOff x="3470" y="1162"/>
            <a:chExt cx="363" cy="503"/>
          </a:xfrm>
        </p:grpSpPr>
        <p:sp>
          <p:nvSpPr>
            <p:cNvPr id="107536" name="文本框 107535"/>
            <p:cNvSpPr txBox="1"/>
            <p:nvPr/>
          </p:nvSpPr>
          <p:spPr>
            <a:xfrm>
              <a:off x="3470" y="1162"/>
              <a:ext cx="363" cy="349"/>
            </a:xfrm>
            <a:prstGeom prst="rect">
              <a:avLst/>
            </a:prstGeom>
            <a:noFill/>
            <a:ln w="28575">
              <a:noFill/>
            </a:ln>
          </p:spPr>
          <p:txBody>
            <a:bodyPr/>
            <a:p>
              <a:pPr algn="just"/>
              <a:r>
                <a:rPr lang="en-US" altLang="zh-CN" sz="2400" b="1" i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v</a:t>
              </a:r>
              <a:r>
                <a:rPr lang="en-US" altLang="zh-CN" sz="2400" b="1" baseline="-2500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0</a:t>
              </a:r>
              <a:endParaRPr lang="en-US" altLang="zh-CN" sz="2400" b="1" baseline="-2500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07537" name="直接连接符 107536"/>
            <p:cNvSpPr/>
            <p:nvPr/>
          </p:nvSpPr>
          <p:spPr>
            <a:xfrm flipV="1">
              <a:off x="3750" y="1325"/>
              <a:ext cx="0" cy="340"/>
            </a:xfrm>
            <a:prstGeom prst="line">
              <a:avLst/>
            </a:prstGeom>
            <a:ln w="19050" cap="sq" cmpd="sng">
              <a:solidFill>
                <a:srgbClr val="FF0000"/>
              </a:solidFill>
              <a:prstDash val="solid"/>
              <a:headEnd type="none" w="sm" len="sm"/>
              <a:tailEnd type="triangle" w="med" len="lg"/>
            </a:ln>
          </p:spPr>
        </p:sp>
      </p:grpSp>
      <p:grpSp>
        <p:nvGrpSpPr>
          <p:cNvPr id="107538" name="组合 107537"/>
          <p:cNvGrpSpPr/>
          <p:nvPr/>
        </p:nvGrpSpPr>
        <p:grpSpPr>
          <a:xfrm>
            <a:off x="7894638" y="781050"/>
            <a:ext cx="2274887" cy="1619250"/>
            <a:chOff x="3750" y="649"/>
            <a:chExt cx="1433" cy="1020"/>
          </a:xfrm>
        </p:grpSpPr>
        <p:sp>
          <p:nvSpPr>
            <p:cNvPr id="107539" name="任意多边形 107538"/>
            <p:cNvSpPr/>
            <p:nvPr/>
          </p:nvSpPr>
          <p:spPr>
            <a:xfrm rot="-10800000" flipV="1">
              <a:off x="3750" y="649"/>
              <a:ext cx="1020" cy="1020"/>
            </a:xfrm>
            <a:custGeom>
              <a:avLst/>
              <a:gdLst>
                <a:gd name="txL" fmla="*/ 0 w 21600"/>
                <a:gd name="txT" fmla="*/ 0 h 21600"/>
                <a:gd name="txR" fmla="*/ 21600 w 21600"/>
                <a:gd name="txB" fmla="*/ 21600 h 21600"/>
              </a:gdLst>
              <a:ahLst/>
              <a:cxnLst>
                <a:cxn ang="270">
                  <a:pos x="0" y="0"/>
                </a:cxn>
                <a:cxn ang="90">
                  <a:pos x="21600" y="21600"/>
                </a:cxn>
                <a:cxn ang="90">
                  <a:pos x="0" y="21600"/>
                </a:cxn>
              </a:cxnLst>
              <a:rect l="txL" t="txT" r="txR" b="txB"/>
              <a:pathLst>
                <a:path w="21600" h="21600" fill="none">
                  <a:moveTo>
                    <a:pt x="0" y="0"/>
                  </a:moveTo>
                  <a:arcTo wR="21600" hR="21600" stAng="-5400000" swAng="5400000"/>
                </a:path>
                <a:path w="21600" h="21600" stroke="0">
                  <a:moveTo>
                    <a:pt x="0" y="0"/>
                  </a:moveTo>
                  <a:arcTo wR="21600" hR="21600" stAng="-5400000" swAng="5400000"/>
                  <a:lnTo>
                    <a:pt x="0" y="21600"/>
                  </a:lnTo>
                  <a:close/>
                </a:path>
              </a:pathLst>
            </a:custGeom>
            <a:noFill/>
            <a:ln w="19050" cap="sq" cmpd="sng">
              <a:solidFill>
                <a:srgbClr val="0000C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7540" name="直接连接符 107539"/>
            <p:cNvSpPr/>
            <p:nvPr/>
          </p:nvSpPr>
          <p:spPr>
            <a:xfrm>
              <a:off x="4775" y="649"/>
              <a:ext cx="408" cy="0"/>
            </a:xfrm>
            <a:prstGeom prst="line">
              <a:avLst/>
            </a:prstGeom>
            <a:ln w="19050" cap="sq" cmpd="sng">
              <a:solidFill>
                <a:srgbClr val="FF0000"/>
              </a:solidFill>
              <a:prstDash val="solid"/>
              <a:headEnd type="none" w="sm" len="sm"/>
              <a:tailEnd type="stealth" w="med" len="lg"/>
            </a:ln>
          </p:spPr>
        </p:sp>
      </p:grpSp>
      <p:sp>
        <p:nvSpPr>
          <p:cNvPr id="107541" name="矩形 107540"/>
          <p:cNvSpPr/>
          <p:nvPr/>
        </p:nvSpPr>
        <p:spPr>
          <a:xfrm>
            <a:off x="8326438" y="765175"/>
            <a:ext cx="335280" cy="460375"/>
          </a:xfrm>
          <a:prstGeom prst="rect">
            <a:avLst/>
          </a:prstGeom>
          <a:noFill/>
          <a:ln w="12700">
            <a:noFill/>
          </a:ln>
        </p:spPr>
        <p:txBody>
          <a:bodyPr wrap="none" anchor="t">
            <a:spAutoFit/>
          </a:bodyPr>
          <a:p>
            <a:r>
              <a:rPr lang="en-US" altLang="zh-CN" sz="24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1</a:t>
            </a:r>
            <a:endParaRPr lang="en-US" altLang="zh-CN" sz="2400" b="1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107542" name="组合 107541"/>
          <p:cNvGrpSpPr/>
          <p:nvPr/>
        </p:nvGrpSpPr>
        <p:grpSpPr>
          <a:xfrm>
            <a:off x="8134350" y="1452563"/>
            <a:ext cx="1838325" cy="1422400"/>
            <a:chOff x="3901" y="1072"/>
            <a:chExt cx="1158" cy="896"/>
          </a:xfrm>
        </p:grpSpPr>
        <p:sp>
          <p:nvSpPr>
            <p:cNvPr id="107543" name="任意多边形 107542"/>
            <p:cNvSpPr/>
            <p:nvPr/>
          </p:nvSpPr>
          <p:spPr>
            <a:xfrm rot="-9073756" flipV="1">
              <a:off x="3901" y="1072"/>
              <a:ext cx="1020" cy="896"/>
            </a:xfrm>
            <a:custGeom>
              <a:avLst/>
              <a:gdLst>
                <a:gd name="txL" fmla="*/ 0 w 21600"/>
                <a:gd name="txT" fmla="*/ 0 h 18979"/>
                <a:gd name="txR" fmla="*/ 21600 w 21600"/>
                <a:gd name="txB" fmla="*/ 18979 h 18979"/>
              </a:gdLst>
              <a:ahLst/>
              <a:cxnLst>
                <a:cxn ang="270">
                  <a:pos x="10313" y="0"/>
                </a:cxn>
                <a:cxn ang="0">
                  <a:pos x="21600" y="18979"/>
                </a:cxn>
                <a:cxn ang="180">
                  <a:pos x="0" y="18979"/>
                </a:cxn>
              </a:cxnLst>
              <a:rect l="txL" t="txT" r="txR" b="txB"/>
              <a:pathLst>
                <a:path w="21600" h="18979" fill="none">
                  <a:moveTo>
                    <a:pt x="10313" y="0"/>
                  </a:moveTo>
                  <a:arcTo wR="21600" hR="21600" stAng="-3688847" swAng="3688847"/>
                </a:path>
                <a:path w="21600" h="18979" stroke="0">
                  <a:moveTo>
                    <a:pt x="10313" y="0"/>
                  </a:moveTo>
                  <a:arcTo wR="21600" hR="21600" stAng="-3688847" swAng="3688847"/>
                  <a:lnTo>
                    <a:pt x="0" y="18979"/>
                  </a:lnTo>
                  <a:close/>
                </a:path>
              </a:pathLst>
            </a:custGeom>
            <a:noFill/>
            <a:ln w="19050" cap="sq" cmpd="sng">
              <a:solidFill>
                <a:srgbClr val="0000C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7544" name="直接连接符 107543"/>
            <p:cNvSpPr/>
            <p:nvPr/>
          </p:nvSpPr>
          <p:spPr>
            <a:xfrm>
              <a:off x="4651" y="1139"/>
              <a:ext cx="408" cy="0"/>
            </a:xfrm>
            <a:prstGeom prst="line">
              <a:avLst/>
            </a:prstGeom>
            <a:ln w="19050" cap="sq" cmpd="sng">
              <a:solidFill>
                <a:srgbClr val="FF0000"/>
              </a:solidFill>
              <a:prstDash val="solid"/>
              <a:headEnd type="none" w="sm" len="sm"/>
              <a:tailEnd type="stealth" w="med" len="lg"/>
            </a:ln>
          </p:spPr>
        </p:sp>
      </p:grpSp>
      <p:grpSp>
        <p:nvGrpSpPr>
          <p:cNvPr id="107545" name="组合 107544"/>
          <p:cNvGrpSpPr/>
          <p:nvPr/>
        </p:nvGrpSpPr>
        <p:grpSpPr>
          <a:xfrm>
            <a:off x="7867650" y="1898650"/>
            <a:ext cx="314325" cy="560388"/>
            <a:chOff x="3906" y="1196"/>
            <a:chExt cx="198" cy="353"/>
          </a:xfrm>
        </p:grpSpPr>
        <p:sp>
          <p:nvSpPr>
            <p:cNvPr id="107546" name="矩形 107545"/>
            <p:cNvSpPr/>
            <p:nvPr/>
          </p:nvSpPr>
          <p:spPr>
            <a:xfrm>
              <a:off x="3906" y="1298"/>
              <a:ext cx="198" cy="25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2000" b="1" i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θ</a:t>
              </a:r>
              <a:endParaRPr lang="en-US" altLang="zh-CN" sz="2000" b="1" i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07547" name="直接连接符 107546"/>
            <p:cNvSpPr/>
            <p:nvPr/>
          </p:nvSpPr>
          <p:spPr>
            <a:xfrm rot="1950451" flipV="1">
              <a:off x="4012" y="1196"/>
              <a:ext cx="0" cy="340"/>
            </a:xfrm>
            <a:prstGeom prst="line">
              <a:avLst/>
            </a:prstGeom>
            <a:ln w="19050" cap="sq" cmpd="sng">
              <a:solidFill>
                <a:srgbClr val="FF0000"/>
              </a:solidFill>
              <a:prstDash val="solid"/>
              <a:headEnd type="none" w="sm" len="sm"/>
              <a:tailEnd type="triangle" w="med" len="lg"/>
            </a:ln>
          </p:spPr>
        </p:sp>
      </p:grpSp>
      <p:grpSp>
        <p:nvGrpSpPr>
          <p:cNvPr id="107548" name="组合 107547"/>
          <p:cNvGrpSpPr/>
          <p:nvPr/>
        </p:nvGrpSpPr>
        <p:grpSpPr>
          <a:xfrm>
            <a:off x="9180513" y="1112838"/>
            <a:ext cx="863600" cy="487362"/>
            <a:chOff x="4733" y="701"/>
            <a:chExt cx="544" cy="307"/>
          </a:xfrm>
        </p:grpSpPr>
        <p:sp>
          <p:nvSpPr>
            <p:cNvPr id="107549" name="矩形 107548"/>
            <p:cNvSpPr/>
            <p:nvPr/>
          </p:nvSpPr>
          <p:spPr>
            <a:xfrm>
              <a:off x="4733" y="701"/>
              <a:ext cx="544" cy="25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2000" b="1" i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P </a:t>
              </a:r>
              <a:r>
                <a:rPr lang="en-US" altLang="zh-CN" sz="20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(</a:t>
              </a:r>
              <a:r>
                <a:rPr lang="en-US" altLang="zh-CN" sz="2000" b="1" i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x,y</a:t>
              </a:r>
              <a:r>
                <a:rPr lang="en-US" altLang="zh-CN" sz="20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)</a:t>
              </a:r>
              <a:endParaRPr lang="en-US" altLang="zh-CN" sz="20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07550" name="椭圆 107549"/>
            <p:cNvSpPr/>
            <p:nvPr/>
          </p:nvSpPr>
          <p:spPr>
            <a:xfrm>
              <a:off x="4802" y="963"/>
              <a:ext cx="45" cy="45"/>
            </a:xfrm>
            <a:prstGeom prst="ellipse">
              <a:avLst/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07551" name="组合 107550"/>
          <p:cNvGrpSpPr/>
          <p:nvPr/>
        </p:nvGrpSpPr>
        <p:grpSpPr>
          <a:xfrm>
            <a:off x="7894638" y="1552575"/>
            <a:ext cx="1693862" cy="1968501"/>
            <a:chOff x="3923" y="978"/>
            <a:chExt cx="1067" cy="1240"/>
          </a:xfrm>
        </p:grpSpPr>
        <p:grpSp>
          <p:nvGrpSpPr>
            <p:cNvPr id="107552" name="组合 107551"/>
            <p:cNvGrpSpPr/>
            <p:nvPr/>
          </p:nvGrpSpPr>
          <p:grpSpPr>
            <a:xfrm>
              <a:off x="3923" y="978"/>
              <a:ext cx="1021" cy="1240"/>
              <a:chOff x="3923" y="978"/>
              <a:chExt cx="1021" cy="1240"/>
            </a:xfrm>
          </p:grpSpPr>
          <p:sp>
            <p:nvSpPr>
              <p:cNvPr id="107553" name="直接连接符 107552"/>
              <p:cNvSpPr/>
              <p:nvPr/>
            </p:nvSpPr>
            <p:spPr>
              <a:xfrm>
                <a:off x="3923" y="1507"/>
                <a:ext cx="907" cy="499"/>
              </a:xfrm>
              <a:prstGeom prst="line">
                <a:avLst/>
              </a:prstGeom>
              <a:ln w="12700" cap="flat" cmpd="sng">
                <a:solidFill>
                  <a:srgbClr val="0000CC"/>
                </a:solidFill>
                <a:prstDash val="dash"/>
                <a:headEnd type="none" w="sm" len="sm"/>
                <a:tailEnd type="none" w="sm" len="sm"/>
              </a:ln>
            </p:spPr>
          </p:sp>
          <p:grpSp>
            <p:nvGrpSpPr>
              <p:cNvPr id="107554" name="组合 107553"/>
              <p:cNvGrpSpPr/>
              <p:nvPr/>
            </p:nvGrpSpPr>
            <p:grpSpPr>
              <a:xfrm>
                <a:off x="4713" y="978"/>
                <a:ext cx="231" cy="1240"/>
                <a:chOff x="5103" y="2018"/>
                <a:chExt cx="231" cy="1240"/>
              </a:xfrm>
            </p:grpSpPr>
            <p:sp>
              <p:nvSpPr>
                <p:cNvPr id="107555" name="直接连接符 107554"/>
                <p:cNvSpPr/>
                <p:nvPr/>
              </p:nvSpPr>
              <p:spPr>
                <a:xfrm>
                  <a:off x="5212" y="2018"/>
                  <a:ext cx="0" cy="1020"/>
                </a:xfrm>
                <a:prstGeom prst="line">
                  <a:avLst/>
                </a:prstGeom>
                <a:ln w="12700" cap="flat" cmpd="sng">
                  <a:solidFill>
                    <a:srgbClr val="0000CC"/>
                  </a:solidFill>
                  <a:prstDash val="dash"/>
                  <a:headEnd type="none" w="sm" len="sm"/>
                  <a:tailEnd type="none" w="sm" len="sm"/>
                </a:ln>
              </p:spPr>
            </p:sp>
            <p:sp>
              <p:nvSpPr>
                <p:cNvPr id="107556" name="矩形 107555"/>
                <p:cNvSpPr/>
                <p:nvPr/>
              </p:nvSpPr>
              <p:spPr>
                <a:xfrm>
                  <a:off x="5103" y="3007"/>
                  <a:ext cx="231" cy="251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anchor="t">
                  <a:spAutoFit/>
                </a:bodyPr>
                <a:p>
                  <a:r>
                    <a:rPr lang="en-US" altLang="zh-CN" sz="2000" b="1" i="1">
                      <a:effectLst>
                        <a:outerShdw blurRad="38100" dist="38100" dir="2700000">
                          <a:srgbClr val="C0C0C0"/>
                        </a:outerShdw>
                      </a:effectLst>
                      <a:latin typeface="Times New Roman" panose="02020603050405020304" pitchFamily="18" charset="0"/>
                    </a:rPr>
                    <a:t>O</a:t>
                  </a:r>
                  <a:endParaRPr lang="en-US" altLang="zh-CN" sz="2000" b="1" baseline="-25000">
                    <a:effectLst>
                      <a:outerShdw blurRad="38100" dist="38100" dir="2700000">
                        <a:srgbClr val="C0C0C0"/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7557" name="椭圆 107556"/>
                <p:cNvSpPr/>
                <p:nvPr/>
              </p:nvSpPr>
              <p:spPr>
                <a:xfrm>
                  <a:off x="5193" y="3022"/>
                  <a:ext cx="34" cy="34"/>
                </a:xfrm>
                <a:prstGeom prst="ellipse">
                  <a:avLst/>
                </a:prstGeom>
                <a:solidFill>
                  <a:srgbClr val="FF0000"/>
                </a:solidFill>
                <a:ln w="9525" cap="sq" cmpd="sng">
                  <a:solidFill>
                    <a:srgbClr val="0000CC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</p:grpSp>
        <p:sp>
          <p:nvSpPr>
            <p:cNvPr id="107558" name="矩形 107557"/>
            <p:cNvSpPr/>
            <p:nvPr/>
          </p:nvSpPr>
          <p:spPr>
            <a:xfrm>
              <a:off x="4812" y="1162"/>
              <a:ext cx="178" cy="25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2000" b="1" i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r</a:t>
              </a:r>
              <a:endParaRPr lang="en-US" altLang="zh-CN" sz="2000" b="1" i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07559" name="矩形 107558"/>
            <p:cNvSpPr/>
            <p:nvPr/>
          </p:nvSpPr>
          <p:spPr>
            <a:xfrm>
              <a:off x="4277" y="1688"/>
              <a:ext cx="178" cy="25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2000" b="1" i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r</a:t>
              </a:r>
              <a:endParaRPr lang="en-US" altLang="zh-CN" sz="2000" b="1" i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sp>
        <p:nvSpPr>
          <p:cNvPr id="107560" name="任意多边形 107559"/>
          <p:cNvSpPr/>
          <p:nvPr/>
        </p:nvSpPr>
        <p:spPr>
          <a:xfrm rot="16200000" flipH="1" flipV="1">
            <a:off x="7900988" y="781050"/>
            <a:ext cx="1619250" cy="161925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270">
                <a:pos x="0" y="0"/>
              </a:cxn>
              <a:cxn ang="90">
                <a:pos x="21600" y="21600"/>
              </a:cxn>
              <a:cxn ang="90">
                <a:pos x="0" y="21600"/>
              </a:cxn>
            </a:cxnLst>
            <a:rect l="txL" t="txT" r="txR" b="txB"/>
            <a:pathLst>
              <a:path w="21600" h="21600" fill="none">
                <a:moveTo>
                  <a:pt x="0" y="0"/>
                </a:moveTo>
                <a:arcTo wR="21600" hR="21600" stAng="-5400000" swAng="5400000"/>
              </a:path>
              <a:path w="21600" h="21600" stroke="0">
                <a:moveTo>
                  <a:pt x="0" y="0"/>
                </a:moveTo>
                <a:arcTo wR="21600" hR="21600" stAng="-5400000" swAng="5400000"/>
                <a:lnTo>
                  <a:pt x="0" y="21600"/>
                </a:lnTo>
                <a:close/>
              </a:path>
            </a:pathLst>
          </a:custGeom>
          <a:noFill/>
          <a:ln w="19050" cap="flat" cmpd="sng">
            <a:solidFill>
              <a:srgbClr val="0000CC"/>
            </a:solidFill>
            <a:prstDash val="dash"/>
            <a:headEnd type="none" w="sm" len="sm"/>
            <a:tailEnd type="none" w="sm" len="sm"/>
          </a:ln>
        </p:spPr>
        <p:txBody>
          <a:bodyPr/>
          <a:p>
            <a:endParaRPr lang="zh-CN" altLang="en-US"/>
          </a:p>
        </p:txBody>
      </p:sp>
      <p:sp>
        <p:nvSpPr>
          <p:cNvPr id="107561" name="矩形 107560"/>
          <p:cNvSpPr/>
          <p:nvPr/>
        </p:nvSpPr>
        <p:spPr>
          <a:xfrm>
            <a:off x="770890" y="4640580"/>
            <a:ext cx="10454005" cy="127254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en-US" altLang="zh-CN" sz="2600" dirty="0">
                <a:solidFill>
                  <a:srgbClr val="000066"/>
                </a:solidFill>
                <a:latin typeface="Times New Roman" panose="02020603050405020304" pitchFamily="18" charset="0"/>
              </a:rPr>
              <a:t>      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两边界之间图形的面积即为所求。</a:t>
            </a:r>
            <a:r>
              <a:rPr lang="zh-CN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图中的阴影区域面积，即为磁场区域面积：</a:t>
            </a:r>
            <a:endParaRPr lang="zh-CN" altLang="en-US" sz="3200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grpSp>
        <p:nvGrpSpPr>
          <p:cNvPr id="107562" name="组合 107561"/>
          <p:cNvGrpSpPr/>
          <p:nvPr/>
        </p:nvGrpSpPr>
        <p:grpSpPr>
          <a:xfrm>
            <a:off x="7921625" y="827088"/>
            <a:ext cx="1584325" cy="1565275"/>
            <a:chOff x="3787" y="663"/>
            <a:chExt cx="998" cy="986"/>
          </a:xfrm>
        </p:grpSpPr>
        <p:sp>
          <p:nvSpPr>
            <p:cNvPr id="107563" name="直接连接符 107562"/>
            <p:cNvSpPr/>
            <p:nvPr/>
          </p:nvSpPr>
          <p:spPr>
            <a:xfrm>
              <a:off x="4649" y="663"/>
              <a:ext cx="136" cy="79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7564" name="直接连接符 107563"/>
            <p:cNvSpPr/>
            <p:nvPr/>
          </p:nvSpPr>
          <p:spPr>
            <a:xfrm>
              <a:off x="4558" y="709"/>
              <a:ext cx="182" cy="106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7565" name="直接连接符 107564"/>
            <p:cNvSpPr/>
            <p:nvPr/>
          </p:nvSpPr>
          <p:spPr>
            <a:xfrm>
              <a:off x="4422" y="754"/>
              <a:ext cx="272" cy="158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7566" name="直接连接符 107565"/>
            <p:cNvSpPr/>
            <p:nvPr/>
          </p:nvSpPr>
          <p:spPr>
            <a:xfrm>
              <a:off x="4286" y="799"/>
              <a:ext cx="408" cy="237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7567" name="直接连接符 107566"/>
            <p:cNvSpPr/>
            <p:nvPr/>
          </p:nvSpPr>
          <p:spPr>
            <a:xfrm>
              <a:off x="4164" y="873"/>
              <a:ext cx="485" cy="282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7568" name="直接连接符 107567"/>
            <p:cNvSpPr/>
            <p:nvPr/>
          </p:nvSpPr>
          <p:spPr>
            <a:xfrm>
              <a:off x="4059" y="967"/>
              <a:ext cx="485" cy="282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7569" name="直接连接符 107568"/>
            <p:cNvSpPr/>
            <p:nvPr/>
          </p:nvSpPr>
          <p:spPr>
            <a:xfrm>
              <a:off x="3969" y="1071"/>
              <a:ext cx="485" cy="282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7570" name="直接连接符 107569"/>
            <p:cNvSpPr/>
            <p:nvPr/>
          </p:nvSpPr>
          <p:spPr>
            <a:xfrm>
              <a:off x="3923" y="1162"/>
              <a:ext cx="485" cy="282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7571" name="直接连接符 107570"/>
            <p:cNvSpPr/>
            <p:nvPr/>
          </p:nvSpPr>
          <p:spPr>
            <a:xfrm>
              <a:off x="3859" y="1265"/>
              <a:ext cx="408" cy="237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7572" name="直接连接符 107571"/>
            <p:cNvSpPr/>
            <p:nvPr/>
          </p:nvSpPr>
          <p:spPr>
            <a:xfrm>
              <a:off x="3844" y="1383"/>
              <a:ext cx="272" cy="158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7573" name="直接连接符 107572"/>
            <p:cNvSpPr/>
            <p:nvPr/>
          </p:nvSpPr>
          <p:spPr>
            <a:xfrm>
              <a:off x="3795" y="1468"/>
              <a:ext cx="219" cy="128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07574" name="直接连接符 107573"/>
            <p:cNvSpPr/>
            <p:nvPr/>
          </p:nvSpPr>
          <p:spPr>
            <a:xfrm>
              <a:off x="3787" y="1570"/>
              <a:ext cx="136" cy="79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dash"/>
              <a:headEnd type="none" w="sm" len="sm"/>
              <a:tailEnd type="none" w="sm" len="sm"/>
            </a:ln>
          </p:spPr>
        </p:sp>
      </p:grpSp>
      <p:sp>
        <p:nvSpPr>
          <p:cNvPr id="2" name="矩形 1"/>
          <p:cNvSpPr/>
          <p:nvPr/>
        </p:nvSpPr>
        <p:spPr>
          <a:xfrm>
            <a:off x="2229485" y="2679700"/>
            <a:ext cx="4567555" cy="68199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得</a:t>
            </a:r>
            <a:r>
              <a:rPr lang="en-US" altLang="zh-CN" sz="3200">
                <a:solidFill>
                  <a:srgbClr val="0000CC"/>
                </a:solidFill>
                <a:latin typeface="Times New Roman" panose="02020603050405020304" pitchFamily="18" charset="0"/>
              </a:rPr>
              <a:t>:   </a:t>
            </a:r>
            <a:r>
              <a:rPr lang="en-US" altLang="zh-CN" sz="3200" i="1">
                <a:solidFill>
                  <a:srgbClr val="0000CC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3200" baseline="30000">
                <a:solidFill>
                  <a:srgbClr val="0000CC"/>
                </a:solidFill>
                <a:latin typeface="Times New Roman" panose="02020603050405020304" pitchFamily="18" charset="0"/>
              </a:rPr>
              <a:t>2 </a:t>
            </a:r>
            <a:r>
              <a:rPr lang="en-US" altLang="zh-CN" sz="3200" i="1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altLang="zh-CN" sz="3200">
                <a:solidFill>
                  <a:srgbClr val="0000CC"/>
                </a:solidFill>
                <a:latin typeface="Times New Roman" panose="02020603050405020304" pitchFamily="18" charset="0"/>
              </a:rPr>
              <a:t>(</a:t>
            </a:r>
            <a:r>
              <a:rPr lang="en-US" altLang="zh-CN" sz="3200" i="1">
                <a:solidFill>
                  <a:srgbClr val="0000CC"/>
                </a:solidFill>
                <a:latin typeface="Times New Roman" panose="02020603050405020304" pitchFamily="18" charset="0"/>
              </a:rPr>
              <a:t>y</a:t>
            </a:r>
            <a:r>
              <a:rPr lang="zh-CN" altLang="en-US" sz="3200" dirty="0">
                <a:solidFill>
                  <a:srgbClr val="0000CC"/>
                </a:solidFill>
                <a:latin typeface="Verdana" panose="020B0604030504040204" pitchFamily="34" charset="0"/>
              </a:rPr>
              <a:t>－</a:t>
            </a:r>
            <a:r>
              <a:rPr lang="en-US" altLang="zh-CN" sz="3200" i="1">
                <a:solidFill>
                  <a:srgbClr val="0000CC"/>
                </a:solidFill>
                <a:latin typeface="Times New Roman" panose="02020603050405020304" pitchFamily="18" charset="0"/>
              </a:rPr>
              <a:t>r</a:t>
            </a:r>
            <a:r>
              <a:rPr lang="en-US" altLang="zh-CN" sz="320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  <a:r>
              <a:rPr lang="en-US" altLang="zh-CN" sz="3200" baseline="30000">
                <a:solidFill>
                  <a:srgbClr val="0000CC"/>
                </a:solidFill>
                <a:latin typeface="Times New Roman" panose="02020603050405020304" pitchFamily="18" charset="0"/>
              </a:rPr>
              <a:t>2 </a:t>
            </a:r>
            <a:r>
              <a:rPr lang="en-US" altLang="zh-CN" sz="3200" i="1">
                <a:solidFill>
                  <a:srgbClr val="0000CC"/>
                </a:solidFill>
                <a:latin typeface="Times New Roman" panose="02020603050405020304" pitchFamily="18" charset="0"/>
              </a:rPr>
              <a:t>= r</a:t>
            </a:r>
            <a:r>
              <a:rPr lang="en-US" altLang="zh-CN" sz="3200" baseline="30000">
                <a:solidFill>
                  <a:srgbClr val="0000CC"/>
                </a:solidFill>
                <a:latin typeface="Times New Roman" panose="02020603050405020304" pitchFamily="18" charset="0"/>
              </a:rPr>
              <a:t>2</a:t>
            </a:r>
            <a:r>
              <a:rPr lang="zh-CN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。</a:t>
            </a:r>
            <a:endParaRPr lang="zh-CN" altLang="en-US" sz="32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" name="对象 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349750" y="5190490"/>
          <a:ext cx="5530850" cy="1086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2133600" imgH="419100" progId="Equation.KSEE3">
                  <p:embed/>
                </p:oleObj>
              </mc:Choice>
              <mc:Fallback>
                <p:oleObj name="" r:id="rId1" imgW="2133600" imgH="4191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349750" y="5190490"/>
                        <a:ext cx="5530850" cy="1086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975293" y="2066608"/>
          <a:ext cx="1613535" cy="459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622300" imgH="177165" progId="Equation.KSEE3">
                  <p:embed/>
                </p:oleObj>
              </mc:Choice>
              <mc:Fallback>
                <p:oleObj name="" r:id="rId3" imgW="622300" imgH="177165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75293" y="2066608"/>
                        <a:ext cx="1613535" cy="459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673600" y="2065655"/>
          <a:ext cx="2305050" cy="527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5" imgW="889000" imgH="203200" progId="Equation.KSEE3">
                  <p:embed/>
                </p:oleObj>
              </mc:Choice>
              <mc:Fallback>
                <p:oleObj name="" r:id="rId5" imgW="889000" imgH="2032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73600" y="2065655"/>
                        <a:ext cx="2305050" cy="527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7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7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7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7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07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/>
      <p:bldP spid="107527" grpId="0"/>
      <p:bldP spid="107528" grpId="0"/>
      <p:bldP spid="107541" grpId="0"/>
      <p:bldP spid="107561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622300" y="937895"/>
            <a:ext cx="1079627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3200" b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[</a:t>
            </a:r>
            <a:r>
              <a:rPr lang="zh-CN" sz="3200" b="0">
                <a:solidFill>
                  <a:srgbClr val="FF0000"/>
                </a:solidFill>
                <a:ea typeface="黑体" panose="02010609060101010101" pitchFamily="49" charset="-122"/>
              </a:rPr>
              <a:t>方法点拨</a:t>
            </a:r>
            <a:r>
              <a:rPr lang="en-US" sz="3200" b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]</a:t>
            </a:r>
            <a:r>
              <a:rPr lang="zh-CN" sz="3200" b="0">
                <a:ea typeface="宋体" panose="02010600030101010101" pitchFamily="2" charset="-122"/>
              </a:rPr>
              <a:t>　</a:t>
            </a:r>
            <a:endParaRPr lang="zh-CN" sz="3200" b="0">
              <a:ea typeface="宋体" panose="02010600030101010101" pitchFamily="2" charset="-122"/>
            </a:endParaRPr>
          </a:p>
          <a:p>
            <a:pPr indent="0"/>
            <a:r>
              <a:rPr lang="en-US" sz="3200" b="0">
                <a:latin typeface="Times New Roman" panose="02020603050405020304" pitchFamily="18" charset="0"/>
                <a:ea typeface="宋体" panose="02010600030101010101" pitchFamily="2" charset="-122"/>
              </a:rPr>
              <a:t>        </a:t>
            </a:r>
            <a:endParaRPr lang="en-US" sz="3200" b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/>
            <a:r>
              <a:rPr lang="en-US" sz="3200" b="0">
                <a:latin typeface="Times New Roman" panose="02020603050405020304" pitchFamily="18" charset="0"/>
                <a:ea typeface="宋体" panose="02010600030101010101" pitchFamily="2" charset="-122"/>
              </a:rPr>
              <a:t>        (1)</a:t>
            </a:r>
            <a:r>
              <a:rPr lang="zh-CN" sz="3200" b="0">
                <a:ea typeface="宋体" panose="02010600030101010101" pitchFamily="2" charset="-122"/>
              </a:rPr>
              <a:t>带电粒子进入圆形边界磁场，一般需要连接磁场圆圆心与两圆交点</a:t>
            </a:r>
            <a:r>
              <a:rPr lang="en-US" sz="3200" b="0"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zh-CN" sz="3200" b="0">
                <a:ea typeface="宋体" panose="02010600030101010101" pitchFamily="2" charset="-122"/>
              </a:rPr>
              <a:t>入射点与出射点</a:t>
            </a:r>
            <a:r>
              <a:rPr lang="en-US" sz="3200" b="0"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r>
              <a:rPr lang="zh-CN" sz="3200" b="0">
                <a:ea typeface="宋体" panose="02010600030101010101" pitchFamily="2" charset="-122"/>
              </a:rPr>
              <a:t>连线，轨迹圆圆心与两交点连线</a:t>
            </a:r>
            <a:r>
              <a:rPr lang="en-US" sz="3200" b="0"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endParaRPr lang="en-US" sz="3200" b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/>
            <a:r>
              <a:rPr lang="en-US" sz="3200" b="0">
                <a:latin typeface="Times New Roman" panose="02020603050405020304" pitchFamily="18" charset="0"/>
                <a:ea typeface="宋体" panose="02010600030101010101" pitchFamily="2" charset="-122"/>
              </a:rPr>
              <a:t>        </a:t>
            </a:r>
            <a:endParaRPr lang="en-US" sz="3200" b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/>
            <a:r>
              <a:rPr lang="en-US" sz="3200" b="0">
                <a:latin typeface="Times New Roman" panose="02020603050405020304" pitchFamily="18" charset="0"/>
                <a:ea typeface="宋体" panose="02010600030101010101" pitchFamily="2" charset="-122"/>
              </a:rPr>
              <a:t>        (2)</a:t>
            </a:r>
            <a:r>
              <a:rPr lang="zh-CN" sz="3200" b="0">
                <a:ea typeface="宋体" panose="02010600030101010101" pitchFamily="2" charset="-122"/>
              </a:rPr>
              <a:t>轨迹圆半径与磁场圆半径相等时会有磁聚焦现象</a:t>
            </a:r>
            <a:r>
              <a:rPr lang="en-US" sz="3200" b="0"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endParaRPr lang="en-US" sz="3200" b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/>
            <a:r>
              <a:rPr lang="en-US" sz="3200" b="0">
                <a:latin typeface="Times New Roman" panose="02020603050405020304" pitchFamily="18" charset="0"/>
                <a:ea typeface="宋体" panose="02010600030101010101" pitchFamily="2" charset="-122"/>
              </a:rPr>
              <a:t>        </a:t>
            </a:r>
            <a:endParaRPr lang="en-US" sz="3200" b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/>
            <a:r>
              <a:rPr lang="en-US" sz="3200" b="0">
                <a:latin typeface="Times New Roman" panose="02020603050405020304" pitchFamily="18" charset="0"/>
                <a:ea typeface="宋体" panose="02010600030101010101" pitchFamily="2" charset="-122"/>
              </a:rPr>
              <a:t>        (3)</a:t>
            </a:r>
            <a:r>
              <a:rPr lang="zh-CN" sz="3200" b="0">
                <a:ea typeface="宋体" panose="02010600030101010101" pitchFamily="2" charset="-122"/>
              </a:rPr>
              <a:t>沿磁场圆半径方向入射的粒子，将沿半径方向出射</a:t>
            </a:r>
            <a:r>
              <a:rPr lang="en-US" sz="3200" b="0"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endParaRPr lang="en-US" altLang="en-US" sz="3200" b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5059" name="组合 45058"/>
          <p:cNvGrpSpPr/>
          <p:nvPr/>
        </p:nvGrpSpPr>
        <p:grpSpPr>
          <a:xfrm>
            <a:off x="1890713" y="2371725"/>
            <a:ext cx="2971800" cy="2209800"/>
            <a:chOff x="567" y="2704"/>
            <a:chExt cx="1872" cy="1392"/>
          </a:xfrm>
        </p:grpSpPr>
        <p:sp>
          <p:nvSpPr>
            <p:cNvPr id="45060" name="椭圆 45059"/>
            <p:cNvSpPr/>
            <p:nvPr/>
          </p:nvSpPr>
          <p:spPr>
            <a:xfrm>
              <a:off x="1050" y="2704"/>
              <a:ext cx="1389" cy="1392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5061" name="直接连接符 45060"/>
            <p:cNvSpPr/>
            <p:nvPr/>
          </p:nvSpPr>
          <p:spPr>
            <a:xfrm>
              <a:off x="1160" y="3214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62" name="直接连接符 45061"/>
            <p:cNvSpPr/>
            <p:nvPr/>
          </p:nvSpPr>
          <p:spPr>
            <a:xfrm flipH="1">
              <a:off x="1160" y="3214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63" name="直接连接符 45062"/>
            <p:cNvSpPr/>
            <p:nvPr/>
          </p:nvSpPr>
          <p:spPr>
            <a:xfrm>
              <a:off x="1160" y="3500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64" name="直接连接符 45063"/>
            <p:cNvSpPr/>
            <p:nvPr/>
          </p:nvSpPr>
          <p:spPr>
            <a:xfrm flipH="1">
              <a:off x="1160" y="3500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65" name="直接连接符 45064"/>
            <p:cNvSpPr/>
            <p:nvPr/>
          </p:nvSpPr>
          <p:spPr>
            <a:xfrm>
              <a:off x="1491" y="2928"/>
              <a:ext cx="110" cy="9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66" name="直接连接符 45065"/>
            <p:cNvSpPr/>
            <p:nvPr/>
          </p:nvSpPr>
          <p:spPr>
            <a:xfrm flipH="1">
              <a:off x="1491" y="2928"/>
              <a:ext cx="110" cy="9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67" name="直接连接符 45066"/>
            <p:cNvSpPr/>
            <p:nvPr/>
          </p:nvSpPr>
          <p:spPr>
            <a:xfrm>
              <a:off x="1491" y="3214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68" name="直接连接符 45067"/>
            <p:cNvSpPr/>
            <p:nvPr/>
          </p:nvSpPr>
          <p:spPr>
            <a:xfrm flipH="1">
              <a:off x="1491" y="3214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69" name="直接连接符 45068"/>
            <p:cNvSpPr/>
            <p:nvPr/>
          </p:nvSpPr>
          <p:spPr>
            <a:xfrm>
              <a:off x="1491" y="3500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70" name="直接连接符 45069"/>
            <p:cNvSpPr/>
            <p:nvPr/>
          </p:nvSpPr>
          <p:spPr>
            <a:xfrm flipH="1">
              <a:off x="1491" y="3500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71" name="直接连接符 45070"/>
            <p:cNvSpPr/>
            <p:nvPr/>
          </p:nvSpPr>
          <p:spPr>
            <a:xfrm>
              <a:off x="1491" y="3787"/>
              <a:ext cx="110" cy="9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72" name="直接连接符 45071"/>
            <p:cNvSpPr/>
            <p:nvPr/>
          </p:nvSpPr>
          <p:spPr>
            <a:xfrm flipH="1">
              <a:off x="1491" y="3787"/>
              <a:ext cx="110" cy="9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73" name="直接连接符 45072"/>
            <p:cNvSpPr/>
            <p:nvPr/>
          </p:nvSpPr>
          <p:spPr>
            <a:xfrm>
              <a:off x="1821" y="2928"/>
              <a:ext cx="110" cy="9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74" name="直接连接符 45073"/>
            <p:cNvSpPr/>
            <p:nvPr/>
          </p:nvSpPr>
          <p:spPr>
            <a:xfrm flipH="1">
              <a:off x="1821" y="2928"/>
              <a:ext cx="110" cy="9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75" name="直接连接符 45074"/>
            <p:cNvSpPr/>
            <p:nvPr/>
          </p:nvSpPr>
          <p:spPr>
            <a:xfrm>
              <a:off x="1821" y="3214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76" name="直接连接符 45075"/>
            <p:cNvSpPr/>
            <p:nvPr/>
          </p:nvSpPr>
          <p:spPr>
            <a:xfrm flipH="1">
              <a:off x="1821" y="3214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77" name="直接连接符 45076"/>
            <p:cNvSpPr/>
            <p:nvPr/>
          </p:nvSpPr>
          <p:spPr>
            <a:xfrm>
              <a:off x="1821" y="3500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78" name="直接连接符 45077"/>
            <p:cNvSpPr/>
            <p:nvPr/>
          </p:nvSpPr>
          <p:spPr>
            <a:xfrm flipH="1">
              <a:off x="1821" y="3500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79" name="直接连接符 45078"/>
            <p:cNvSpPr/>
            <p:nvPr/>
          </p:nvSpPr>
          <p:spPr>
            <a:xfrm>
              <a:off x="1821" y="3787"/>
              <a:ext cx="110" cy="9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80" name="直接连接符 45079"/>
            <p:cNvSpPr/>
            <p:nvPr/>
          </p:nvSpPr>
          <p:spPr>
            <a:xfrm flipH="1">
              <a:off x="1821" y="3787"/>
              <a:ext cx="110" cy="9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81" name="直接连接符 45080"/>
            <p:cNvSpPr/>
            <p:nvPr/>
          </p:nvSpPr>
          <p:spPr>
            <a:xfrm>
              <a:off x="2152" y="3214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82" name="直接连接符 45081"/>
            <p:cNvSpPr/>
            <p:nvPr/>
          </p:nvSpPr>
          <p:spPr>
            <a:xfrm flipH="1">
              <a:off x="2152" y="3214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83" name="直接连接符 45082"/>
            <p:cNvSpPr/>
            <p:nvPr/>
          </p:nvSpPr>
          <p:spPr>
            <a:xfrm>
              <a:off x="2152" y="3500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84" name="直接连接符 45083"/>
            <p:cNvSpPr/>
            <p:nvPr/>
          </p:nvSpPr>
          <p:spPr>
            <a:xfrm flipH="1">
              <a:off x="2152" y="3500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85" name="直接连接符 45084"/>
            <p:cNvSpPr/>
            <p:nvPr/>
          </p:nvSpPr>
          <p:spPr>
            <a:xfrm>
              <a:off x="1050" y="3408"/>
              <a:ext cx="1389" cy="0"/>
            </a:xfrm>
            <a:prstGeom prst="line">
              <a:avLst/>
            </a:prstGeom>
            <a:ln w="44450" cap="flat" cmpd="sng">
              <a:solidFill>
                <a:srgbClr val="008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5086" name="直接连接符 45085"/>
            <p:cNvSpPr/>
            <p:nvPr/>
          </p:nvSpPr>
          <p:spPr>
            <a:xfrm>
              <a:off x="567" y="3408"/>
              <a:ext cx="499" cy="0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headEnd type="none" w="med" len="med"/>
              <a:tailEnd type="triangle" w="sm" len="med"/>
            </a:ln>
          </p:spPr>
        </p:sp>
        <p:sp>
          <p:nvSpPr>
            <p:cNvPr id="45087" name="文本框 45086"/>
            <p:cNvSpPr txBox="1"/>
            <p:nvPr/>
          </p:nvSpPr>
          <p:spPr>
            <a:xfrm>
              <a:off x="1679" y="3566"/>
              <a:ext cx="385" cy="33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lIns="0" tIns="0" rIns="0" bIns="0"/>
            <a:p>
              <a:pPr algn="just" eaLnBrk="0" hangingPunct="0"/>
              <a:r>
                <a:rPr lang="en-US" altLang="zh-CN" sz="2400">
                  <a:latin typeface="Times New Roman" panose="02020603050405020304" pitchFamily="18" charset="0"/>
                </a:rPr>
                <a:t>B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45088" name="文本框 45087"/>
            <p:cNvSpPr txBox="1"/>
            <p:nvPr/>
          </p:nvSpPr>
          <p:spPr>
            <a:xfrm>
              <a:off x="1650" y="3176"/>
              <a:ext cx="672" cy="44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4000">
                  <a:solidFill>
                    <a:srgbClr val="FF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•</a:t>
              </a:r>
              <a:endParaRPr lang="en-US" altLang="zh-CN" sz="40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45089" name="对象 45088"/>
            <p:cNvGraphicFramePr/>
            <p:nvPr/>
          </p:nvGraphicFramePr>
          <p:xfrm>
            <a:off x="748" y="3158"/>
            <a:ext cx="217" cy="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8" name="" r:id="rId1" imgW="114300" imgH="139700" progId="Equation.3">
                    <p:embed/>
                  </p:oleObj>
                </mc:Choice>
                <mc:Fallback>
                  <p:oleObj name="" r:id="rId1" imgW="114300" imgH="139700" progId="Equation.3">
                    <p:embed/>
                    <p:pic>
                      <p:nvPicPr>
                        <p:cNvPr id="0" name="图片 3157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748" y="3158"/>
                          <a:ext cx="217" cy="22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091" name="组合 45090"/>
          <p:cNvGrpSpPr/>
          <p:nvPr/>
        </p:nvGrpSpPr>
        <p:grpSpPr>
          <a:xfrm>
            <a:off x="4452938" y="1730375"/>
            <a:ext cx="885825" cy="923925"/>
            <a:chOff x="2221" y="2432"/>
            <a:chExt cx="558" cy="491"/>
          </a:xfrm>
        </p:grpSpPr>
        <p:sp>
          <p:nvSpPr>
            <p:cNvPr id="45092" name="直接连接符 45091"/>
            <p:cNvSpPr/>
            <p:nvPr/>
          </p:nvSpPr>
          <p:spPr>
            <a:xfrm flipV="1">
              <a:off x="2221" y="2560"/>
              <a:ext cx="317" cy="363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headEnd type="none" w="med" len="med"/>
              <a:tailEnd type="triangle" w="sm" len="med"/>
            </a:ln>
          </p:spPr>
        </p:sp>
        <p:graphicFrame>
          <p:nvGraphicFramePr>
            <p:cNvPr id="45093" name="对象 45092"/>
            <p:cNvGraphicFramePr/>
            <p:nvPr/>
          </p:nvGraphicFramePr>
          <p:xfrm>
            <a:off x="2562" y="2432"/>
            <a:ext cx="217" cy="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9" name="" r:id="rId3" imgW="114300" imgH="139700" progId="Equation.3">
                    <p:embed/>
                  </p:oleObj>
                </mc:Choice>
                <mc:Fallback>
                  <p:oleObj name="" r:id="rId3" imgW="114300" imgH="139700" progId="Equation.3">
                    <p:embed/>
                    <p:pic>
                      <p:nvPicPr>
                        <p:cNvPr id="0" name="图片 3158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2562" y="2432"/>
                          <a:ext cx="217" cy="22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094" name="直接连接符 45093"/>
          <p:cNvSpPr/>
          <p:nvPr/>
        </p:nvSpPr>
        <p:spPr>
          <a:xfrm flipH="1">
            <a:off x="3790950" y="2587625"/>
            <a:ext cx="706438" cy="865188"/>
          </a:xfrm>
          <a:prstGeom prst="line">
            <a:avLst/>
          </a:prstGeom>
          <a:ln w="44450" cap="flat" cmpd="sng">
            <a:solidFill>
              <a:srgbClr val="008000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45095" name="组合 45094"/>
          <p:cNvGrpSpPr/>
          <p:nvPr/>
        </p:nvGrpSpPr>
        <p:grpSpPr>
          <a:xfrm rot="-401414">
            <a:off x="2689479" y="1323391"/>
            <a:ext cx="827088" cy="673100"/>
            <a:chOff x="3509" y="2773"/>
            <a:chExt cx="521" cy="424"/>
          </a:xfrm>
        </p:grpSpPr>
        <p:sp>
          <p:nvSpPr>
            <p:cNvPr id="45096" name="任意多边形 45095"/>
            <p:cNvSpPr/>
            <p:nvPr/>
          </p:nvSpPr>
          <p:spPr>
            <a:xfrm rot="6369683">
              <a:off x="3530" y="2751"/>
              <a:ext cx="136" cy="179"/>
            </a:xfrm>
            <a:custGeom>
              <a:avLst/>
              <a:gdLst>
                <a:gd name="txL" fmla="*/ 0 w 21528"/>
                <a:gd name="txT" fmla="*/ 0 h 21252"/>
                <a:gd name="txR" fmla="*/ 21528 w 21528"/>
                <a:gd name="txB" fmla="*/ 21252 h 21252"/>
              </a:gdLst>
              <a:ahLst/>
              <a:cxnLst>
                <a:cxn ang="270">
                  <a:pos x="3861" y="0"/>
                </a:cxn>
                <a:cxn ang="0">
                  <a:pos x="21528" y="19493"/>
                </a:cxn>
                <a:cxn ang="180">
                  <a:pos x="0" y="21252"/>
                </a:cxn>
              </a:cxnLst>
              <a:rect l="txL" t="txT" r="txR" b="txB"/>
              <a:pathLst>
                <a:path w="21528" h="21252" fill="none">
                  <a:moveTo>
                    <a:pt x="3861" y="0"/>
                  </a:moveTo>
                  <a:arcTo wR="21600" hR="21600" stAng="-4782179" swAng="4501912"/>
                </a:path>
                <a:path w="21528" h="21252" stroke="0">
                  <a:moveTo>
                    <a:pt x="3861" y="0"/>
                  </a:moveTo>
                  <a:arcTo wR="21600" hR="21600" stAng="-4782179" swAng="4501912"/>
                  <a:lnTo>
                    <a:pt x="0" y="21252"/>
                  </a:lnTo>
                  <a:close/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5097" name="文本框 45096"/>
            <p:cNvSpPr txBox="1"/>
            <p:nvPr/>
          </p:nvSpPr>
          <p:spPr>
            <a:xfrm rot="-130737">
              <a:off x="3531" y="2868"/>
              <a:ext cx="499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l-GR" altLang="zh-C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endParaRPr lang="el-GR" altLang="zh-CN" sz="2800" b="1" baseline="30000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45098" name="组合 45097"/>
          <p:cNvGrpSpPr/>
          <p:nvPr/>
        </p:nvGrpSpPr>
        <p:grpSpPr>
          <a:xfrm>
            <a:off x="3956368" y="3015933"/>
            <a:ext cx="1017587" cy="584199"/>
            <a:chOff x="3831" y="1616"/>
            <a:chExt cx="641" cy="368"/>
          </a:xfrm>
        </p:grpSpPr>
        <p:sp>
          <p:nvSpPr>
            <p:cNvPr id="45099" name="任意多边形 45098"/>
            <p:cNvSpPr/>
            <p:nvPr/>
          </p:nvSpPr>
          <p:spPr>
            <a:xfrm rot="44385319">
              <a:off x="3831" y="1731"/>
              <a:ext cx="136" cy="179"/>
            </a:xfrm>
            <a:custGeom>
              <a:avLst/>
              <a:gdLst>
                <a:gd name="txL" fmla="*/ 0 w 21528"/>
                <a:gd name="txT" fmla="*/ 0 h 21252"/>
                <a:gd name="txR" fmla="*/ 21528 w 21528"/>
                <a:gd name="txB" fmla="*/ 21252 h 21252"/>
              </a:gdLst>
              <a:ahLst/>
              <a:cxnLst>
                <a:cxn ang="270">
                  <a:pos x="3861" y="0"/>
                </a:cxn>
                <a:cxn ang="0">
                  <a:pos x="21528" y="19493"/>
                </a:cxn>
                <a:cxn ang="180">
                  <a:pos x="0" y="21252"/>
                </a:cxn>
              </a:cxnLst>
              <a:rect l="txL" t="txT" r="txR" b="txB"/>
              <a:pathLst>
                <a:path w="21528" h="21252" fill="none">
                  <a:moveTo>
                    <a:pt x="3861" y="0"/>
                  </a:moveTo>
                  <a:arcTo wR="21600" hR="21600" stAng="-4782179" swAng="4501912"/>
                </a:path>
                <a:path w="21528" h="21252" stroke="0">
                  <a:moveTo>
                    <a:pt x="3861" y="0"/>
                  </a:moveTo>
                  <a:arcTo wR="21600" hR="21600" stAng="-4782179" swAng="4501912"/>
                  <a:lnTo>
                    <a:pt x="0" y="21252"/>
                  </a:lnTo>
                  <a:close/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5100" name="文本框 45099"/>
            <p:cNvSpPr txBox="1"/>
            <p:nvPr/>
          </p:nvSpPr>
          <p:spPr>
            <a:xfrm rot="-250826">
              <a:off x="3842" y="1616"/>
              <a:ext cx="63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l-GR" altLang="zh-CN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endParaRPr lang="el-GR" altLang="zh-CN" sz="3200" b="1" baseline="30000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45101" name="组合 45100"/>
          <p:cNvGrpSpPr/>
          <p:nvPr/>
        </p:nvGrpSpPr>
        <p:grpSpPr>
          <a:xfrm>
            <a:off x="2481263" y="765175"/>
            <a:ext cx="1943100" cy="2736850"/>
            <a:chOff x="385" y="2251"/>
            <a:chExt cx="1224" cy="1724"/>
          </a:xfrm>
        </p:grpSpPr>
        <p:grpSp>
          <p:nvGrpSpPr>
            <p:cNvPr id="45102" name="组合 45101"/>
            <p:cNvGrpSpPr/>
            <p:nvPr/>
          </p:nvGrpSpPr>
          <p:grpSpPr>
            <a:xfrm>
              <a:off x="503" y="2523"/>
              <a:ext cx="1106" cy="1452"/>
              <a:chOff x="1048" y="1933"/>
              <a:chExt cx="1106" cy="1452"/>
            </a:xfrm>
          </p:grpSpPr>
          <p:sp>
            <p:nvSpPr>
              <p:cNvPr id="45103" name="直接连接符 45102"/>
              <p:cNvSpPr/>
              <p:nvPr/>
            </p:nvSpPr>
            <p:spPr>
              <a:xfrm flipV="1">
                <a:off x="1048" y="1933"/>
                <a:ext cx="18" cy="1452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45104" name="直接连接符 45103"/>
              <p:cNvSpPr/>
              <p:nvPr/>
            </p:nvSpPr>
            <p:spPr>
              <a:xfrm flipH="1" flipV="1">
                <a:off x="1066" y="1933"/>
                <a:ext cx="1088" cy="907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sp>
        </p:grpSp>
        <p:sp>
          <p:nvSpPr>
            <p:cNvPr id="45105" name="文本框 45104"/>
            <p:cNvSpPr txBox="1"/>
            <p:nvPr/>
          </p:nvSpPr>
          <p:spPr>
            <a:xfrm>
              <a:off x="385" y="2251"/>
              <a:ext cx="454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</a:rPr>
                <a:t>O’</a:t>
              </a:r>
              <a:endParaRPr lang="en-US" altLang="zh-CN" sz="2400" b="1">
                <a:latin typeface="Times New Roman" panose="02020603050405020304" pitchFamily="18" charset="0"/>
              </a:endParaRPr>
            </a:p>
          </p:txBody>
        </p:sp>
      </p:grpSp>
      <p:sp>
        <p:nvSpPr>
          <p:cNvPr id="45106" name="文本框 45105"/>
          <p:cNvSpPr txBox="1"/>
          <p:nvPr/>
        </p:nvSpPr>
        <p:spPr>
          <a:xfrm>
            <a:off x="3487738" y="3452813"/>
            <a:ext cx="503237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000" b="1">
                <a:latin typeface="Times New Roman" panose="02020603050405020304" pitchFamily="18" charset="0"/>
              </a:rPr>
              <a:t>O</a:t>
            </a:r>
            <a:endParaRPr lang="en-US" altLang="zh-CN" sz="2000" b="1">
              <a:latin typeface="Times New Roman" panose="02020603050405020304" pitchFamily="18" charset="0"/>
            </a:endParaRPr>
          </a:p>
        </p:txBody>
      </p:sp>
      <p:sp>
        <p:nvSpPr>
          <p:cNvPr id="45107" name="文本框 45106"/>
          <p:cNvSpPr txBox="1"/>
          <p:nvPr/>
        </p:nvSpPr>
        <p:spPr>
          <a:xfrm>
            <a:off x="1132840" y="5013008"/>
            <a:ext cx="1059942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r>
              <a:rPr lang="en-US" altLang="zh-CN" sz="3600" b="1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义启粗楷体" panose="02010601030101010101" charset="-128"/>
              </a:rPr>
              <a:t>      </a:t>
            </a:r>
            <a:r>
              <a:rPr lang="zh-CN" altLang="en-US" sz="3600" b="1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义启粗楷体" panose="02010601030101010101" charset="-128"/>
              </a:rPr>
              <a:t>入射速度方向指向匀强磁场区域圆的圆心，刚出射时速度方向的反向延长线必过该区域圆的圆心．</a:t>
            </a:r>
            <a:endParaRPr lang="zh-CN" altLang="en-US" sz="3600" b="1" dirty="0">
              <a:solidFill>
                <a:srgbClr val="0033CC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义启粗楷体" panose="02010601030101010101" charset="-128"/>
            </a:endParaRPr>
          </a:p>
        </p:txBody>
      </p:sp>
      <p:sp>
        <p:nvSpPr>
          <p:cNvPr id="45108" name="椭圆 45107"/>
          <p:cNvSpPr/>
          <p:nvPr/>
        </p:nvSpPr>
        <p:spPr>
          <a:xfrm>
            <a:off x="7367588" y="2130425"/>
            <a:ext cx="2205037" cy="22098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5109" name="直接连接符 45108"/>
          <p:cNvSpPr/>
          <p:nvPr/>
        </p:nvSpPr>
        <p:spPr>
          <a:xfrm>
            <a:off x="7542213" y="2940050"/>
            <a:ext cx="174625" cy="15240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10" name="直接连接符 45109"/>
          <p:cNvSpPr/>
          <p:nvPr/>
        </p:nvSpPr>
        <p:spPr>
          <a:xfrm flipH="1">
            <a:off x="7542213" y="2940050"/>
            <a:ext cx="174625" cy="15240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11" name="直接连接符 45110"/>
          <p:cNvSpPr/>
          <p:nvPr/>
        </p:nvSpPr>
        <p:spPr>
          <a:xfrm>
            <a:off x="7542213" y="3394075"/>
            <a:ext cx="174625" cy="15240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12" name="直接连接符 45111"/>
          <p:cNvSpPr/>
          <p:nvPr/>
        </p:nvSpPr>
        <p:spPr>
          <a:xfrm flipH="1">
            <a:off x="7542213" y="3394075"/>
            <a:ext cx="174625" cy="15240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13" name="直接连接符 45112"/>
          <p:cNvSpPr/>
          <p:nvPr/>
        </p:nvSpPr>
        <p:spPr>
          <a:xfrm>
            <a:off x="8067675" y="2486025"/>
            <a:ext cx="174625" cy="150813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14" name="直接连接符 45113"/>
          <p:cNvSpPr/>
          <p:nvPr/>
        </p:nvSpPr>
        <p:spPr>
          <a:xfrm flipH="1">
            <a:off x="8067675" y="2486025"/>
            <a:ext cx="174625" cy="150813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15" name="直接连接符 45114"/>
          <p:cNvSpPr/>
          <p:nvPr/>
        </p:nvSpPr>
        <p:spPr>
          <a:xfrm>
            <a:off x="8067675" y="2940050"/>
            <a:ext cx="174625" cy="15240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16" name="直接连接符 45115"/>
          <p:cNvSpPr/>
          <p:nvPr/>
        </p:nvSpPr>
        <p:spPr>
          <a:xfrm flipH="1">
            <a:off x="8067675" y="2940050"/>
            <a:ext cx="174625" cy="15240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17" name="直接连接符 45116"/>
          <p:cNvSpPr/>
          <p:nvPr/>
        </p:nvSpPr>
        <p:spPr>
          <a:xfrm>
            <a:off x="8067675" y="3394075"/>
            <a:ext cx="174625" cy="15240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18" name="直接连接符 45117"/>
          <p:cNvSpPr/>
          <p:nvPr/>
        </p:nvSpPr>
        <p:spPr>
          <a:xfrm flipH="1">
            <a:off x="8067675" y="3394075"/>
            <a:ext cx="174625" cy="15240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19" name="直接连接符 45118"/>
          <p:cNvSpPr/>
          <p:nvPr/>
        </p:nvSpPr>
        <p:spPr>
          <a:xfrm>
            <a:off x="8067675" y="3849688"/>
            <a:ext cx="174625" cy="150812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20" name="直接连接符 45119"/>
          <p:cNvSpPr/>
          <p:nvPr/>
        </p:nvSpPr>
        <p:spPr>
          <a:xfrm flipH="1">
            <a:off x="8067675" y="3849688"/>
            <a:ext cx="174625" cy="150812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21" name="直接连接符 45120"/>
          <p:cNvSpPr/>
          <p:nvPr/>
        </p:nvSpPr>
        <p:spPr>
          <a:xfrm>
            <a:off x="8591550" y="2486025"/>
            <a:ext cx="174625" cy="150813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22" name="直接连接符 45121"/>
          <p:cNvSpPr/>
          <p:nvPr/>
        </p:nvSpPr>
        <p:spPr>
          <a:xfrm flipH="1">
            <a:off x="8591550" y="2486025"/>
            <a:ext cx="174625" cy="150813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23" name="直接连接符 45122"/>
          <p:cNvSpPr/>
          <p:nvPr/>
        </p:nvSpPr>
        <p:spPr>
          <a:xfrm>
            <a:off x="8591550" y="2940050"/>
            <a:ext cx="174625" cy="15240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24" name="直接连接符 45123"/>
          <p:cNvSpPr/>
          <p:nvPr/>
        </p:nvSpPr>
        <p:spPr>
          <a:xfrm flipH="1">
            <a:off x="8591550" y="2940050"/>
            <a:ext cx="174625" cy="15240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25" name="直接连接符 45124"/>
          <p:cNvSpPr/>
          <p:nvPr/>
        </p:nvSpPr>
        <p:spPr>
          <a:xfrm>
            <a:off x="8591550" y="3394075"/>
            <a:ext cx="174625" cy="15240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26" name="直接连接符 45125"/>
          <p:cNvSpPr/>
          <p:nvPr/>
        </p:nvSpPr>
        <p:spPr>
          <a:xfrm flipH="1">
            <a:off x="8591550" y="3394075"/>
            <a:ext cx="174625" cy="15240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27" name="直接连接符 45126"/>
          <p:cNvSpPr/>
          <p:nvPr/>
        </p:nvSpPr>
        <p:spPr>
          <a:xfrm>
            <a:off x="8591550" y="3849688"/>
            <a:ext cx="174625" cy="150812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28" name="直接连接符 45127"/>
          <p:cNvSpPr/>
          <p:nvPr/>
        </p:nvSpPr>
        <p:spPr>
          <a:xfrm flipH="1">
            <a:off x="8591550" y="3849688"/>
            <a:ext cx="174625" cy="150812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29" name="直接连接符 45128"/>
          <p:cNvSpPr/>
          <p:nvPr/>
        </p:nvSpPr>
        <p:spPr>
          <a:xfrm>
            <a:off x="9117013" y="2940050"/>
            <a:ext cx="174625" cy="15240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30" name="直接连接符 45129"/>
          <p:cNvSpPr/>
          <p:nvPr/>
        </p:nvSpPr>
        <p:spPr>
          <a:xfrm flipH="1">
            <a:off x="9117013" y="2940050"/>
            <a:ext cx="174625" cy="15240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31" name="直接连接符 45130"/>
          <p:cNvSpPr/>
          <p:nvPr/>
        </p:nvSpPr>
        <p:spPr>
          <a:xfrm>
            <a:off x="9117013" y="3394075"/>
            <a:ext cx="174625" cy="15240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32" name="直接连接符 45131"/>
          <p:cNvSpPr/>
          <p:nvPr/>
        </p:nvSpPr>
        <p:spPr>
          <a:xfrm flipH="1">
            <a:off x="9117013" y="3394075"/>
            <a:ext cx="174625" cy="15240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33" name="文本框 45132"/>
          <p:cNvSpPr txBox="1"/>
          <p:nvPr/>
        </p:nvSpPr>
        <p:spPr>
          <a:xfrm>
            <a:off x="8366125" y="3498850"/>
            <a:ext cx="611188" cy="533400"/>
          </a:xfrm>
          <a:prstGeom prst="rect">
            <a:avLst/>
          </a:prstGeom>
          <a:noFill/>
          <a:ln w="28575">
            <a:noFill/>
          </a:ln>
        </p:spPr>
        <p:txBody>
          <a:bodyPr wrap="square" lIns="0" tIns="0" rIns="0" bIns="0"/>
          <a:p>
            <a:pPr algn="just" eaLnBrk="0" hangingPunct="0"/>
            <a:r>
              <a:rPr lang="en-US" altLang="zh-CN" sz="2400">
                <a:latin typeface="Times New Roman" panose="02020603050405020304" pitchFamily="18" charset="0"/>
              </a:rPr>
              <a:t>B</a:t>
            </a:r>
            <a:endParaRPr lang="en-US" altLang="zh-CN" sz="2400">
              <a:latin typeface="Times New Roman" panose="02020603050405020304" pitchFamily="18" charset="0"/>
            </a:endParaRPr>
          </a:p>
        </p:txBody>
      </p:sp>
      <p:sp>
        <p:nvSpPr>
          <p:cNvPr id="45134" name="文本框 45133"/>
          <p:cNvSpPr txBox="1"/>
          <p:nvPr/>
        </p:nvSpPr>
        <p:spPr>
          <a:xfrm>
            <a:off x="8320088" y="2879725"/>
            <a:ext cx="10668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400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</a:t>
            </a:r>
            <a:endParaRPr lang="en-US" altLang="zh-CN" sz="40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5135" name="对象 45134"/>
          <p:cNvGraphicFramePr/>
          <p:nvPr/>
        </p:nvGraphicFramePr>
        <p:xfrm>
          <a:off x="6959600" y="3138488"/>
          <a:ext cx="344488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" r:id="rId4" imgW="114300" imgH="139700" progId="Equation.3">
                  <p:embed/>
                </p:oleObj>
              </mc:Choice>
              <mc:Fallback>
                <p:oleObj name="" r:id="rId4" imgW="114300" imgH="139700" progId="Equation.3">
                  <p:embed/>
                  <p:pic>
                    <p:nvPicPr>
                      <p:cNvPr id="0" name="图片 315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959600" y="3138488"/>
                        <a:ext cx="344488" cy="3571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136" name="任意多边形 45135"/>
          <p:cNvSpPr/>
          <p:nvPr/>
        </p:nvSpPr>
        <p:spPr>
          <a:xfrm rot="-1133520" flipV="1">
            <a:off x="7000875" y="941705"/>
            <a:ext cx="1647190" cy="2256790"/>
          </a:xfrm>
          <a:custGeom>
            <a:avLst/>
            <a:gdLst>
              <a:gd name="txL" fmla="*/ 0 w 15953"/>
              <a:gd name="txT" fmla="*/ 0 h 21600"/>
              <a:gd name="txR" fmla="*/ 15953 w 15953"/>
              <a:gd name="txB" fmla="*/ 21600 h 21600"/>
            </a:gdLst>
            <a:ahLst/>
            <a:cxnLst>
              <a:cxn ang="270">
                <a:pos x="0" y="0"/>
              </a:cxn>
              <a:cxn ang="0">
                <a:pos x="15952" y="7037"/>
              </a:cxn>
              <a:cxn ang="90">
                <a:pos x="0" y="21600"/>
              </a:cxn>
            </a:cxnLst>
            <a:rect l="txL" t="txT" r="txR" b="txB"/>
            <a:pathLst>
              <a:path w="15953" h="21600" fill="none">
                <a:moveTo>
                  <a:pt x="0" y="0"/>
                </a:moveTo>
                <a:arcTo wR="21600" hR="21600" stAng="-5400000" swAng="2856373"/>
              </a:path>
              <a:path w="15953" h="21600" stroke="0">
                <a:moveTo>
                  <a:pt x="0" y="0"/>
                </a:moveTo>
                <a:arcTo wR="21600" hR="21600" stAng="-5400000" swAng="2856373"/>
                <a:lnTo>
                  <a:pt x="0" y="21600"/>
                </a:lnTo>
                <a:close/>
              </a:path>
            </a:pathLst>
          </a:custGeom>
          <a:noFill/>
          <a:ln w="38100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grpSp>
        <p:nvGrpSpPr>
          <p:cNvPr id="45137" name="组合 45136"/>
          <p:cNvGrpSpPr/>
          <p:nvPr/>
        </p:nvGrpSpPr>
        <p:grpSpPr>
          <a:xfrm>
            <a:off x="8633460" y="1268413"/>
            <a:ext cx="358775" cy="879475"/>
            <a:chOff x="4468" y="799"/>
            <a:chExt cx="226" cy="554"/>
          </a:xfrm>
        </p:grpSpPr>
        <p:sp>
          <p:nvSpPr>
            <p:cNvPr id="45138" name="直接连接符 45137"/>
            <p:cNvSpPr/>
            <p:nvPr/>
          </p:nvSpPr>
          <p:spPr>
            <a:xfrm flipV="1">
              <a:off x="4531" y="890"/>
              <a:ext cx="163" cy="463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headEnd type="none" w="med" len="med"/>
              <a:tailEnd type="triangle" w="sm" len="med"/>
            </a:ln>
          </p:spPr>
        </p:sp>
        <p:graphicFrame>
          <p:nvGraphicFramePr>
            <p:cNvPr id="45139" name="对象 45138"/>
            <p:cNvGraphicFramePr/>
            <p:nvPr/>
          </p:nvGraphicFramePr>
          <p:xfrm>
            <a:off x="4468" y="799"/>
            <a:ext cx="217" cy="2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61" name="" r:id="rId5" imgW="114300" imgH="139700" progId="Equation.3">
                    <p:embed/>
                  </p:oleObj>
                </mc:Choice>
                <mc:Fallback>
                  <p:oleObj name="" r:id="rId5" imgW="114300" imgH="139700" progId="Equation.3">
                    <p:embed/>
                    <p:pic>
                      <p:nvPicPr>
                        <p:cNvPr id="0" name="图片 3160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4468" y="799"/>
                          <a:ext cx="217" cy="249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140" name="直接连接符 45139"/>
          <p:cNvSpPr/>
          <p:nvPr/>
        </p:nvSpPr>
        <p:spPr>
          <a:xfrm flipH="1">
            <a:off x="7393305" y="2173605"/>
            <a:ext cx="1295400" cy="1221105"/>
          </a:xfrm>
          <a:prstGeom prst="line">
            <a:avLst/>
          </a:prstGeom>
          <a:ln w="53975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sp>
      <p:grpSp>
        <p:nvGrpSpPr>
          <p:cNvPr id="45141" name="组合 45140"/>
          <p:cNvGrpSpPr/>
          <p:nvPr/>
        </p:nvGrpSpPr>
        <p:grpSpPr>
          <a:xfrm rot="-432363">
            <a:off x="7637463" y="2709863"/>
            <a:ext cx="688975" cy="555625"/>
            <a:chOff x="4307" y="2813"/>
            <a:chExt cx="434" cy="350"/>
          </a:xfrm>
        </p:grpSpPr>
        <p:sp>
          <p:nvSpPr>
            <p:cNvPr id="45142" name="任意多边形 45141"/>
            <p:cNvSpPr/>
            <p:nvPr/>
          </p:nvSpPr>
          <p:spPr>
            <a:xfrm rot="1604556">
              <a:off x="4307" y="2984"/>
              <a:ext cx="112" cy="179"/>
            </a:xfrm>
            <a:custGeom>
              <a:avLst/>
              <a:gdLst>
                <a:gd name="txL" fmla="*/ 0 w 17688"/>
                <a:gd name="txT" fmla="*/ 0 h 21252"/>
                <a:gd name="txR" fmla="*/ 17688 w 17688"/>
                <a:gd name="txB" fmla="*/ 21252 h 21252"/>
              </a:gdLst>
              <a:ahLst/>
              <a:cxnLst>
                <a:cxn ang="270">
                  <a:pos x="3861" y="0"/>
                </a:cxn>
                <a:cxn ang="0">
                  <a:pos x="17688" y="8855"/>
                </a:cxn>
                <a:cxn ang="180">
                  <a:pos x="0" y="21252"/>
                </a:cxn>
              </a:cxnLst>
              <a:rect l="txL" t="txT" r="txR" b="txB"/>
              <a:pathLst>
                <a:path w="17688" h="21252" fill="none">
                  <a:moveTo>
                    <a:pt x="3861" y="0"/>
                  </a:moveTo>
                  <a:arcTo wR="21600" hR="21600" stAng="-4782179" swAng="2680650"/>
                </a:path>
                <a:path w="17688" h="21252" stroke="0">
                  <a:moveTo>
                    <a:pt x="3861" y="0"/>
                  </a:moveTo>
                  <a:arcTo wR="21600" hR="21600" stAng="-4782179" swAng="2680650"/>
                  <a:lnTo>
                    <a:pt x="0" y="21252"/>
                  </a:lnTo>
                  <a:close/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5143" name="文本框 45142"/>
            <p:cNvSpPr txBox="1"/>
            <p:nvPr/>
          </p:nvSpPr>
          <p:spPr>
            <a:xfrm rot="-22406790">
              <a:off x="4313" y="2813"/>
              <a:ext cx="42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l-GR" altLang="zh-C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endParaRPr lang="el-GR" altLang="zh-CN" sz="2800" b="1" baseline="30000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45144" name="组合 45143"/>
          <p:cNvGrpSpPr/>
          <p:nvPr/>
        </p:nvGrpSpPr>
        <p:grpSpPr>
          <a:xfrm>
            <a:off x="6217285" y="804545"/>
            <a:ext cx="1954213" cy="2982913"/>
            <a:chOff x="2952" y="502"/>
            <a:chExt cx="1231" cy="1879"/>
          </a:xfrm>
        </p:grpSpPr>
        <p:sp>
          <p:nvSpPr>
            <p:cNvPr id="45145" name="直接连接符 45144"/>
            <p:cNvSpPr/>
            <p:nvPr/>
          </p:nvSpPr>
          <p:spPr>
            <a:xfrm rot="20249584" flipV="1">
              <a:off x="3397" y="723"/>
              <a:ext cx="14" cy="147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45146" name="直接连接符 45145"/>
            <p:cNvSpPr/>
            <p:nvPr/>
          </p:nvSpPr>
          <p:spPr>
            <a:xfrm rot="-1350416" flipH="1" flipV="1">
              <a:off x="3400" y="505"/>
              <a:ext cx="783" cy="1876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45147" name="文本框 45146"/>
            <p:cNvSpPr txBox="1"/>
            <p:nvPr/>
          </p:nvSpPr>
          <p:spPr>
            <a:xfrm rot="-1350416">
              <a:off x="2952" y="502"/>
              <a:ext cx="454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</a:rPr>
                <a:t>O’</a:t>
              </a:r>
              <a:endParaRPr lang="en-US" altLang="zh-CN" sz="2400" b="1">
                <a:latin typeface="Times New Roman" panose="02020603050405020304" pitchFamily="18" charset="0"/>
              </a:endParaRPr>
            </a:p>
          </p:txBody>
        </p:sp>
      </p:grpSp>
      <p:sp>
        <p:nvSpPr>
          <p:cNvPr id="45148" name="文本框 45147"/>
          <p:cNvSpPr txBox="1"/>
          <p:nvPr/>
        </p:nvSpPr>
        <p:spPr>
          <a:xfrm>
            <a:off x="8112125" y="4217988"/>
            <a:ext cx="503238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000" b="1">
                <a:latin typeface="Times New Roman" panose="02020603050405020304" pitchFamily="18" charset="0"/>
              </a:rPr>
              <a:t>O</a:t>
            </a:r>
            <a:endParaRPr lang="en-US" altLang="zh-CN" sz="2000" b="1">
              <a:latin typeface="Times New Roman" panose="02020603050405020304" pitchFamily="18" charset="0"/>
            </a:endParaRPr>
          </a:p>
        </p:txBody>
      </p:sp>
      <p:sp>
        <p:nvSpPr>
          <p:cNvPr id="45149" name="直接连接符 45148"/>
          <p:cNvSpPr/>
          <p:nvPr/>
        </p:nvSpPr>
        <p:spPr>
          <a:xfrm flipV="1">
            <a:off x="6600825" y="3428048"/>
            <a:ext cx="792163" cy="287337"/>
          </a:xfrm>
          <a:prstGeom prst="line">
            <a:avLst/>
          </a:prstGeom>
          <a:ln w="57150" cap="flat" cmpd="sng">
            <a:solidFill>
              <a:srgbClr val="FF3300"/>
            </a:solidFill>
            <a:prstDash val="solid"/>
            <a:headEnd type="none" w="med" len="med"/>
            <a:tailEnd type="triangle" w="sm" len="med"/>
          </a:ln>
        </p:spPr>
      </p:sp>
      <p:sp>
        <p:nvSpPr>
          <p:cNvPr id="45150" name="直接连接符 45149"/>
          <p:cNvSpPr/>
          <p:nvPr/>
        </p:nvSpPr>
        <p:spPr>
          <a:xfrm rot="180000" flipV="1">
            <a:off x="7296468" y="2544128"/>
            <a:ext cx="2376487" cy="1008062"/>
          </a:xfrm>
          <a:prstGeom prst="line">
            <a:avLst/>
          </a:prstGeom>
          <a:ln w="44450" cap="flat" cmpd="sng">
            <a:solidFill>
              <a:srgbClr val="008000"/>
            </a:solidFill>
            <a:prstDash val="solid"/>
            <a:headEnd type="none" w="med" len="med"/>
            <a:tailEnd type="none" w="sm" len="med"/>
          </a:ln>
        </p:spPr>
      </p:sp>
      <p:sp>
        <p:nvSpPr>
          <p:cNvPr id="45151" name="直接连接符 45150"/>
          <p:cNvSpPr/>
          <p:nvPr/>
        </p:nvSpPr>
        <p:spPr>
          <a:xfrm>
            <a:off x="6527800" y="1268413"/>
            <a:ext cx="2160588" cy="865187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graphicFrame>
        <p:nvGraphicFramePr>
          <p:cNvPr id="45152" name="内容占位符 45151"/>
          <p:cNvGraphicFramePr/>
          <p:nvPr>
            <p:ph/>
          </p:nvPr>
        </p:nvGraphicFramePr>
        <p:xfrm>
          <a:off x="4189413" y="977900"/>
          <a:ext cx="414337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7" name="" r:id="rId6" imgW="114300" imgH="127000" progId="Equation.3">
                  <p:embed/>
                </p:oleObj>
              </mc:Choice>
              <mc:Fallback>
                <p:oleObj name="" r:id="rId6" imgW="114300" imgH="127000" progId="Equation.3">
                  <p:embed/>
                  <p:pic>
                    <p:nvPicPr>
                      <p:cNvPr id="0" name="图片 316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89413" y="977900"/>
                        <a:ext cx="414337" cy="460375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153" name="对象 45152"/>
          <p:cNvGraphicFramePr/>
          <p:nvPr/>
        </p:nvGraphicFramePr>
        <p:xfrm>
          <a:off x="7464425" y="1268413"/>
          <a:ext cx="3905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6" name="" r:id="rId8" imgW="114300" imgH="127000" progId="Equation.3">
                  <p:embed/>
                </p:oleObj>
              </mc:Choice>
              <mc:Fallback>
                <p:oleObj name="" r:id="rId8" imgW="114300" imgH="127000" progId="Equation.3">
                  <p:embed/>
                  <p:pic>
                    <p:nvPicPr>
                      <p:cNvPr id="0" name="图片 316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64425" y="1268413"/>
                        <a:ext cx="390525" cy="431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154" name="对象 45153"/>
          <p:cNvGraphicFramePr/>
          <p:nvPr/>
        </p:nvGraphicFramePr>
        <p:xfrm>
          <a:off x="3605213" y="1455738"/>
          <a:ext cx="3905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" name="" r:id="rId9" imgW="114300" imgH="127000" progId="Equation.3">
                  <p:embed/>
                </p:oleObj>
              </mc:Choice>
              <mc:Fallback>
                <p:oleObj name="" r:id="rId9" imgW="114300" imgH="127000" progId="Equation.3">
                  <p:embed/>
                  <p:pic>
                    <p:nvPicPr>
                      <p:cNvPr id="0" name="图片 316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05213" y="1455738"/>
                        <a:ext cx="390525" cy="431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155" name="对象 45154"/>
          <p:cNvGraphicFramePr/>
          <p:nvPr/>
        </p:nvGraphicFramePr>
        <p:xfrm>
          <a:off x="2208213" y="1989138"/>
          <a:ext cx="3905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" r:id="rId10" imgW="114300" imgH="127000" progId="Equation.3">
                  <p:embed/>
                </p:oleObj>
              </mc:Choice>
              <mc:Fallback>
                <p:oleObj name="" r:id="rId10" imgW="114300" imgH="127000" progId="Equation.3">
                  <p:embed/>
                  <p:pic>
                    <p:nvPicPr>
                      <p:cNvPr id="0" name="图片 316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08213" y="1989138"/>
                        <a:ext cx="390525" cy="431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156" name="直接连接符 45155"/>
          <p:cNvSpPr/>
          <p:nvPr/>
        </p:nvSpPr>
        <p:spPr>
          <a:xfrm flipH="1">
            <a:off x="8378190" y="2005013"/>
            <a:ext cx="403225" cy="1079500"/>
          </a:xfrm>
          <a:prstGeom prst="line">
            <a:avLst/>
          </a:prstGeom>
          <a:ln w="44450" cap="flat" cmpd="sng">
            <a:solidFill>
              <a:srgbClr val="008000"/>
            </a:solidFill>
            <a:prstDash val="solid"/>
            <a:headEnd type="none" w="med" len="med"/>
            <a:tailEnd type="none" w="sm" len="med"/>
          </a:ln>
        </p:spPr>
      </p:sp>
      <p:grpSp>
        <p:nvGrpSpPr>
          <p:cNvPr id="45157" name="组合 45156"/>
          <p:cNvGrpSpPr/>
          <p:nvPr/>
        </p:nvGrpSpPr>
        <p:grpSpPr>
          <a:xfrm rot="9436615">
            <a:off x="7956550" y="2382838"/>
            <a:ext cx="688975" cy="555625"/>
            <a:chOff x="4307" y="2813"/>
            <a:chExt cx="434" cy="350"/>
          </a:xfrm>
        </p:grpSpPr>
        <p:sp>
          <p:nvSpPr>
            <p:cNvPr id="45158" name="任意多边形 45157"/>
            <p:cNvSpPr/>
            <p:nvPr/>
          </p:nvSpPr>
          <p:spPr>
            <a:xfrm rot="1604556">
              <a:off x="4307" y="2984"/>
              <a:ext cx="112" cy="179"/>
            </a:xfrm>
            <a:custGeom>
              <a:avLst/>
              <a:gdLst>
                <a:gd name="txL" fmla="*/ 0 w 17688"/>
                <a:gd name="txT" fmla="*/ 0 h 21252"/>
                <a:gd name="txR" fmla="*/ 17688 w 17688"/>
                <a:gd name="txB" fmla="*/ 21252 h 21252"/>
              </a:gdLst>
              <a:ahLst/>
              <a:cxnLst>
                <a:cxn ang="270">
                  <a:pos x="3861" y="0"/>
                </a:cxn>
                <a:cxn ang="0">
                  <a:pos x="17688" y="8855"/>
                </a:cxn>
                <a:cxn ang="180">
                  <a:pos x="0" y="21252"/>
                </a:cxn>
              </a:cxnLst>
              <a:rect l="txL" t="txT" r="txR" b="txB"/>
              <a:pathLst>
                <a:path w="17688" h="21252" fill="none">
                  <a:moveTo>
                    <a:pt x="3861" y="0"/>
                  </a:moveTo>
                  <a:arcTo wR="21600" hR="21600" stAng="-4782179" swAng="2680650"/>
                </a:path>
                <a:path w="17688" h="21252" stroke="0">
                  <a:moveTo>
                    <a:pt x="3861" y="0"/>
                  </a:moveTo>
                  <a:arcTo wR="21600" hR="21600" stAng="-4782179" swAng="2680650"/>
                  <a:lnTo>
                    <a:pt x="0" y="21252"/>
                  </a:lnTo>
                  <a:close/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5159" name="文本框 45158"/>
            <p:cNvSpPr txBox="1"/>
            <p:nvPr/>
          </p:nvSpPr>
          <p:spPr>
            <a:xfrm rot="-22406790">
              <a:off x="4313" y="2813"/>
              <a:ext cx="42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l-GR" altLang="zh-C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endParaRPr lang="el-GR" altLang="zh-CN" sz="2800" b="1" baseline="30000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45160" name="组合 45159"/>
          <p:cNvGrpSpPr/>
          <p:nvPr/>
        </p:nvGrpSpPr>
        <p:grpSpPr>
          <a:xfrm>
            <a:off x="8549640" y="2372360"/>
            <a:ext cx="615950" cy="606425"/>
            <a:chOff x="4395" y="1479"/>
            <a:chExt cx="390" cy="316"/>
          </a:xfrm>
        </p:grpSpPr>
        <p:sp>
          <p:nvSpPr>
            <p:cNvPr id="45161" name="任意多边形 45160"/>
            <p:cNvSpPr/>
            <p:nvPr/>
          </p:nvSpPr>
          <p:spPr>
            <a:xfrm rot="42778843">
              <a:off x="4395" y="1616"/>
              <a:ext cx="136" cy="179"/>
            </a:xfrm>
            <a:custGeom>
              <a:avLst/>
              <a:gdLst>
                <a:gd name="txL" fmla="*/ 0 w 21528"/>
                <a:gd name="txT" fmla="*/ 0 h 21252"/>
                <a:gd name="txR" fmla="*/ 21528 w 21528"/>
                <a:gd name="txB" fmla="*/ 21252 h 21252"/>
              </a:gdLst>
              <a:ahLst/>
              <a:cxnLst>
                <a:cxn ang="270">
                  <a:pos x="3861" y="0"/>
                </a:cxn>
                <a:cxn ang="0">
                  <a:pos x="21528" y="19493"/>
                </a:cxn>
                <a:cxn ang="180">
                  <a:pos x="0" y="21252"/>
                </a:cxn>
              </a:cxnLst>
              <a:rect l="txL" t="txT" r="txR" b="txB"/>
              <a:pathLst>
                <a:path w="21528" h="21252" fill="none">
                  <a:moveTo>
                    <a:pt x="3861" y="0"/>
                  </a:moveTo>
                  <a:arcTo wR="21600" hR="21600" stAng="-4782179" swAng="4501912"/>
                </a:path>
                <a:path w="21528" h="21252" stroke="0">
                  <a:moveTo>
                    <a:pt x="3861" y="0"/>
                  </a:moveTo>
                  <a:arcTo wR="21600" hR="21600" stAng="-4782179" swAng="4501912"/>
                  <a:lnTo>
                    <a:pt x="0" y="21252"/>
                  </a:lnTo>
                  <a:close/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graphicFrame>
          <p:nvGraphicFramePr>
            <p:cNvPr id="45162" name="对象 45161"/>
            <p:cNvGraphicFramePr/>
            <p:nvPr/>
          </p:nvGraphicFramePr>
          <p:xfrm>
            <a:off x="4513" y="1479"/>
            <a:ext cx="272" cy="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63" name="" r:id="rId11" imgW="215265" imgH="177800" progId="Equation.3">
                    <p:embed/>
                  </p:oleObj>
                </mc:Choice>
                <mc:Fallback>
                  <p:oleObj name="" r:id="rId11" imgW="215265" imgH="177800" progId="Equation.3">
                    <p:embed/>
                    <p:pic>
                      <p:nvPicPr>
                        <p:cNvPr id="0" name="图片 3162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513" y="1479"/>
                          <a:ext cx="272" cy="22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163" name="组合 45162"/>
          <p:cNvGrpSpPr/>
          <p:nvPr/>
        </p:nvGrpSpPr>
        <p:grpSpPr>
          <a:xfrm>
            <a:off x="6629400" y="1398905"/>
            <a:ext cx="739140" cy="755015"/>
            <a:chOff x="3216" y="881"/>
            <a:chExt cx="344" cy="327"/>
          </a:xfrm>
        </p:grpSpPr>
        <p:sp>
          <p:nvSpPr>
            <p:cNvPr id="45164" name="任意多边形 45163"/>
            <p:cNvSpPr/>
            <p:nvPr/>
          </p:nvSpPr>
          <p:spPr>
            <a:xfrm rot="47527815">
              <a:off x="3237" y="859"/>
              <a:ext cx="136" cy="179"/>
            </a:xfrm>
            <a:custGeom>
              <a:avLst/>
              <a:gdLst>
                <a:gd name="txL" fmla="*/ 0 w 21528"/>
                <a:gd name="txT" fmla="*/ 0 h 21252"/>
                <a:gd name="txR" fmla="*/ 21528 w 21528"/>
                <a:gd name="txB" fmla="*/ 21252 h 21252"/>
              </a:gdLst>
              <a:ahLst/>
              <a:cxnLst>
                <a:cxn ang="270">
                  <a:pos x="3861" y="0"/>
                </a:cxn>
                <a:cxn ang="0">
                  <a:pos x="21528" y="19493"/>
                </a:cxn>
                <a:cxn ang="180">
                  <a:pos x="0" y="21252"/>
                </a:cxn>
              </a:cxnLst>
              <a:rect l="txL" t="txT" r="txR" b="txB"/>
              <a:pathLst>
                <a:path w="21528" h="21252" fill="none">
                  <a:moveTo>
                    <a:pt x="3861" y="0"/>
                  </a:moveTo>
                  <a:arcTo wR="21600" hR="21600" stAng="-4782179" swAng="4501912"/>
                </a:path>
                <a:path w="21528" h="21252" stroke="0">
                  <a:moveTo>
                    <a:pt x="3861" y="0"/>
                  </a:moveTo>
                  <a:arcTo wR="21600" hR="21600" stAng="-4782179" swAng="4501912"/>
                  <a:lnTo>
                    <a:pt x="0" y="21252"/>
                  </a:lnTo>
                  <a:close/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graphicFrame>
          <p:nvGraphicFramePr>
            <p:cNvPr id="45165" name="对象 45164"/>
            <p:cNvGraphicFramePr/>
            <p:nvPr/>
          </p:nvGraphicFramePr>
          <p:xfrm>
            <a:off x="3288" y="981"/>
            <a:ext cx="272" cy="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65" name="" r:id="rId13" imgW="215265" imgH="177800" progId="Equation.3">
                    <p:embed/>
                  </p:oleObj>
                </mc:Choice>
                <mc:Fallback>
                  <p:oleObj name="" r:id="rId13" imgW="215265" imgH="177800" progId="Equation.3">
                    <p:embed/>
                    <p:pic>
                      <p:nvPicPr>
                        <p:cNvPr id="0" name="图片 3164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288" y="981"/>
                          <a:ext cx="272" cy="22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090" name="任意多边形 45089"/>
          <p:cNvSpPr/>
          <p:nvPr/>
        </p:nvSpPr>
        <p:spPr>
          <a:xfrm flipV="1">
            <a:off x="2667000" y="1292225"/>
            <a:ext cx="1816100" cy="2197100"/>
          </a:xfrm>
          <a:custGeom>
            <a:avLst/>
            <a:gdLst>
              <a:gd name="txL" fmla="*/ 0 w 17289"/>
              <a:gd name="txT" fmla="*/ 0 h 21600"/>
              <a:gd name="txR" fmla="*/ 17289 w 17289"/>
              <a:gd name="txB" fmla="*/ 21600 h 21600"/>
            </a:gdLst>
            <a:ahLst/>
            <a:cxnLst>
              <a:cxn ang="270">
                <a:pos x="0" y="0"/>
              </a:cxn>
              <a:cxn ang="0">
                <a:pos x="17288" y="8651"/>
              </a:cxn>
              <a:cxn ang="90">
                <a:pos x="0" y="21600"/>
              </a:cxn>
            </a:cxnLst>
            <a:rect l="txL" t="txT" r="txR" b="txB"/>
            <a:pathLst>
              <a:path w="17289" h="21600" fill="none">
                <a:moveTo>
                  <a:pt x="0" y="0"/>
                </a:moveTo>
                <a:arcTo wR="21600" hR="21600" stAng="-5400000" swAng="3189971"/>
              </a:path>
              <a:path w="17289" h="21600" stroke="0">
                <a:moveTo>
                  <a:pt x="0" y="0"/>
                </a:moveTo>
                <a:arcTo wR="21600" hR="21600" stAng="-5400000" swAng="3189971"/>
                <a:lnTo>
                  <a:pt x="0" y="21600"/>
                </a:lnTo>
                <a:close/>
              </a:path>
            </a:pathLst>
          </a:custGeom>
          <a:noFill/>
          <a:ln w="38100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5058" name="矩形 45057"/>
          <p:cNvSpPr/>
          <p:nvPr/>
        </p:nvSpPr>
        <p:spPr>
          <a:xfrm>
            <a:off x="492760" y="152400"/>
            <a:ext cx="114071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r>
              <a:rPr lang="zh-CN" altLang="en-US" sz="3200" b="1" dirty="0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一、带电粒子射入圆形边界磁场的速度方向是否沿着边界半径</a:t>
            </a:r>
            <a:endParaRPr lang="zh-CN" altLang="en-US" sz="3200" b="1" dirty="0">
              <a:solidFill>
                <a:srgbClr val="FF3300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5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5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5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5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5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0" dur="500"/>
                                        <p:tgtEl>
                                          <p:spTgt spid="4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5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4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5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0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文本框 46081"/>
          <p:cNvSpPr txBox="1"/>
          <p:nvPr/>
        </p:nvSpPr>
        <p:spPr>
          <a:xfrm>
            <a:off x="739775" y="314960"/>
            <a:ext cx="10713085" cy="286131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1.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圆形区域内存在垂直纸面的半径为</a:t>
            </a:r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R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的匀强磁场，磁感强度为</a:t>
            </a:r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B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，现有一电量为</a:t>
            </a:r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q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、质量为</a:t>
            </a:r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m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的正离子从</a:t>
            </a:r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a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点沿圆形区域的直径射入，设正离子射出磁场区域的方向与入射方向的夹角为</a:t>
            </a:r>
            <a:r>
              <a:rPr lang="en-US" altLang="zh-CN" sz="360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60</a:t>
            </a:r>
            <a:r>
              <a:rPr lang="en-US" altLang="zh-CN" sz="3600" baseline="3000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0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，求此离子在磁场区域内飞行的时间及射出的位置。</a:t>
            </a:r>
            <a:endParaRPr lang="zh-CN" altLang="en-US" sz="3600" dirty="0">
              <a:solidFill>
                <a:srgbClr val="0033CC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pSp>
        <p:nvGrpSpPr>
          <p:cNvPr id="46083" name="组合 46082"/>
          <p:cNvGrpSpPr/>
          <p:nvPr/>
        </p:nvGrpSpPr>
        <p:grpSpPr>
          <a:xfrm>
            <a:off x="1847850" y="4675188"/>
            <a:ext cx="2971800" cy="2209800"/>
            <a:chOff x="567" y="2704"/>
            <a:chExt cx="1872" cy="1392"/>
          </a:xfrm>
        </p:grpSpPr>
        <p:sp>
          <p:nvSpPr>
            <p:cNvPr id="46084" name="椭圆 46083"/>
            <p:cNvSpPr/>
            <p:nvPr/>
          </p:nvSpPr>
          <p:spPr>
            <a:xfrm>
              <a:off x="1050" y="2704"/>
              <a:ext cx="1389" cy="1392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6085" name="直接连接符 46084"/>
            <p:cNvSpPr/>
            <p:nvPr/>
          </p:nvSpPr>
          <p:spPr>
            <a:xfrm>
              <a:off x="1160" y="3214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086" name="直接连接符 46085"/>
            <p:cNvSpPr/>
            <p:nvPr/>
          </p:nvSpPr>
          <p:spPr>
            <a:xfrm flipH="1">
              <a:off x="1160" y="3214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087" name="直接连接符 46086"/>
            <p:cNvSpPr/>
            <p:nvPr/>
          </p:nvSpPr>
          <p:spPr>
            <a:xfrm>
              <a:off x="1160" y="3500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088" name="直接连接符 46087"/>
            <p:cNvSpPr/>
            <p:nvPr/>
          </p:nvSpPr>
          <p:spPr>
            <a:xfrm flipH="1">
              <a:off x="1160" y="3500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089" name="直接连接符 46088"/>
            <p:cNvSpPr/>
            <p:nvPr/>
          </p:nvSpPr>
          <p:spPr>
            <a:xfrm>
              <a:off x="1491" y="2928"/>
              <a:ext cx="110" cy="9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090" name="直接连接符 46089"/>
            <p:cNvSpPr/>
            <p:nvPr/>
          </p:nvSpPr>
          <p:spPr>
            <a:xfrm flipH="1">
              <a:off x="1491" y="2928"/>
              <a:ext cx="110" cy="9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091" name="直接连接符 46090"/>
            <p:cNvSpPr/>
            <p:nvPr/>
          </p:nvSpPr>
          <p:spPr>
            <a:xfrm>
              <a:off x="1491" y="3214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092" name="直接连接符 46091"/>
            <p:cNvSpPr/>
            <p:nvPr/>
          </p:nvSpPr>
          <p:spPr>
            <a:xfrm flipH="1">
              <a:off x="1491" y="3214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093" name="直接连接符 46092"/>
            <p:cNvSpPr/>
            <p:nvPr/>
          </p:nvSpPr>
          <p:spPr>
            <a:xfrm>
              <a:off x="1491" y="3500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094" name="直接连接符 46093"/>
            <p:cNvSpPr/>
            <p:nvPr/>
          </p:nvSpPr>
          <p:spPr>
            <a:xfrm flipH="1">
              <a:off x="1491" y="3500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095" name="直接连接符 46094"/>
            <p:cNvSpPr/>
            <p:nvPr/>
          </p:nvSpPr>
          <p:spPr>
            <a:xfrm>
              <a:off x="1491" y="3787"/>
              <a:ext cx="110" cy="9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096" name="直接连接符 46095"/>
            <p:cNvSpPr/>
            <p:nvPr/>
          </p:nvSpPr>
          <p:spPr>
            <a:xfrm flipH="1">
              <a:off x="1491" y="3787"/>
              <a:ext cx="110" cy="9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097" name="直接连接符 46096"/>
            <p:cNvSpPr/>
            <p:nvPr/>
          </p:nvSpPr>
          <p:spPr>
            <a:xfrm>
              <a:off x="1821" y="2928"/>
              <a:ext cx="110" cy="9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098" name="直接连接符 46097"/>
            <p:cNvSpPr/>
            <p:nvPr/>
          </p:nvSpPr>
          <p:spPr>
            <a:xfrm flipH="1">
              <a:off x="1821" y="2928"/>
              <a:ext cx="110" cy="9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099" name="直接连接符 46098"/>
            <p:cNvSpPr/>
            <p:nvPr/>
          </p:nvSpPr>
          <p:spPr>
            <a:xfrm>
              <a:off x="1821" y="3214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100" name="直接连接符 46099"/>
            <p:cNvSpPr/>
            <p:nvPr/>
          </p:nvSpPr>
          <p:spPr>
            <a:xfrm flipH="1">
              <a:off x="1821" y="3214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101" name="直接连接符 46100"/>
            <p:cNvSpPr/>
            <p:nvPr/>
          </p:nvSpPr>
          <p:spPr>
            <a:xfrm>
              <a:off x="1821" y="3500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102" name="直接连接符 46101"/>
            <p:cNvSpPr/>
            <p:nvPr/>
          </p:nvSpPr>
          <p:spPr>
            <a:xfrm flipH="1">
              <a:off x="1821" y="3500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103" name="直接连接符 46102"/>
            <p:cNvSpPr/>
            <p:nvPr/>
          </p:nvSpPr>
          <p:spPr>
            <a:xfrm>
              <a:off x="1821" y="3787"/>
              <a:ext cx="110" cy="9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104" name="直接连接符 46103"/>
            <p:cNvSpPr/>
            <p:nvPr/>
          </p:nvSpPr>
          <p:spPr>
            <a:xfrm flipH="1">
              <a:off x="1821" y="3787"/>
              <a:ext cx="110" cy="9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105" name="直接连接符 46104"/>
            <p:cNvSpPr/>
            <p:nvPr/>
          </p:nvSpPr>
          <p:spPr>
            <a:xfrm>
              <a:off x="2152" y="3214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106" name="直接连接符 46105"/>
            <p:cNvSpPr/>
            <p:nvPr/>
          </p:nvSpPr>
          <p:spPr>
            <a:xfrm flipH="1">
              <a:off x="2152" y="3214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107" name="直接连接符 46106"/>
            <p:cNvSpPr/>
            <p:nvPr/>
          </p:nvSpPr>
          <p:spPr>
            <a:xfrm>
              <a:off x="2152" y="3500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108" name="直接连接符 46107"/>
            <p:cNvSpPr/>
            <p:nvPr/>
          </p:nvSpPr>
          <p:spPr>
            <a:xfrm flipH="1">
              <a:off x="2152" y="3500"/>
              <a:ext cx="110" cy="9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46109" name="直接连接符 46108"/>
            <p:cNvSpPr/>
            <p:nvPr/>
          </p:nvSpPr>
          <p:spPr>
            <a:xfrm>
              <a:off x="1050" y="3408"/>
              <a:ext cx="1389" cy="0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dash"/>
              <a:headEnd type="none" w="med" len="med"/>
              <a:tailEnd type="none" w="sm" len="med"/>
            </a:ln>
          </p:spPr>
        </p:sp>
        <p:sp>
          <p:nvSpPr>
            <p:cNvPr id="46110" name="直接连接符 46109"/>
            <p:cNvSpPr/>
            <p:nvPr/>
          </p:nvSpPr>
          <p:spPr>
            <a:xfrm>
              <a:off x="567" y="3408"/>
              <a:ext cx="499" cy="0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headEnd type="none" w="med" len="med"/>
              <a:tailEnd type="triangle" w="sm" len="med"/>
            </a:ln>
          </p:spPr>
        </p:sp>
        <p:sp>
          <p:nvSpPr>
            <p:cNvPr id="46111" name="文本框 46110"/>
            <p:cNvSpPr txBox="1"/>
            <p:nvPr/>
          </p:nvSpPr>
          <p:spPr>
            <a:xfrm>
              <a:off x="1679" y="3566"/>
              <a:ext cx="385" cy="33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lIns="0" tIns="0" rIns="0" bIns="0"/>
            <a:p>
              <a:pPr algn="just" eaLnBrk="0" hangingPunct="0"/>
              <a:r>
                <a:rPr lang="en-US" altLang="zh-CN" sz="2400">
                  <a:latin typeface="Times New Roman" panose="02020603050405020304" pitchFamily="18" charset="0"/>
                </a:rPr>
                <a:t>B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46112" name="文本框 46111"/>
            <p:cNvSpPr txBox="1"/>
            <p:nvPr/>
          </p:nvSpPr>
          <p:spPr>
            <a:xfrm>
              <a:off x="1650" y="3176"/>
              <a:ext cx="672" cy="44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4000">
                  <a:solidFill>
                    <a:srgbClr val="FF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•</a:t>
              </a:r>
              <a:endParaRPr lang="en-US" altLang="zh-CN" sz="40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46113" name="对象 46112"/>
            <p:cNvGraphicFramePr/>
            <p:nvPr/>
          </p:nvGraphicFramePr>
          <p:xfrm>
            <a:off x="748" y="3158"/>
            <a:ext cx="217" cy="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69" name="" r:id="rId1" imgW="114300" imgH="139700" progId="Equation.3">
                    <p:embed/>
                  </p:oleObj>
                </mc:Choice>
                <mc:Fallback>
                  <p:oleObj name="" r:id="rId1" imgW="114300" imgH="139700" progId="Equation.3">
                    <p:embed/>
                    <p:pic>
                      <p:nvPicPr>
                        <p:cNvPr id="0" name="图片 3168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748" y="3158"/>
                          <a:ext cx="217" cy="22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6114" name="任意多边形 46113"/>
          <p:cNvSpPr/>
          <p:nvPr/>
        </p:nvSpPr>
        <p:spPr>
          <a:xfrm flipV="1">
            <a:off x="2624138" y="3595688"/>
            <a:ext cx="1816100" cy="2197100"/>
          </a:xfrm>
          <a:custGeom>
            <a:avLst/>
            <a:gdLst>
              <a:gd name="txL" fmla="*/ 0 w 17289"/>
              <a:gd name="txT" fmla="*/ 0 h 21600"/>
              <a:gd name="txR" fmla="*/ 17289 w 17289"/>
              <a:gd name="txB" fmla="*/ 21600 h 21600"/>
            </a:gdLst>
            <a:ahLst/>
            <a:cxnLst>
              <a:cxn ang="270">
                <a:pos x="0" y="0"/>
              </a:cxn>
              <a:cxn ang="0">
                <a:pos x="17288" y="8651"/>
              </a:cxn>
              <a:cxn ang="90">
                <a:pos x="0" y="21600"/>
              </a:cxn>
            </a:cxnLst>
            <a:rect l="txL" t="txT" r="txR" b="txB"/>
            <a:pathLst>
              <a:path w="17289" h="21600" fill="none">
                <a:moveTo>
                  <a:pt x="0" y="0"/>
                </a:moveTo>
                <a:arcTo wR="21600" hR="21600" stAng="-5400000" swAng="3189971"/>
              </a:path>
              <a:path w="17289" h="21600" stroke="0">
                <a:moveTo>
                  <a:pt x="0" y="0"/>
                </a:moveTo>
                <a:arcTo wR="21600" hR="21600" stAng="-5400000" swAng="3189971"/>
                <a:lnTo>
                  <a:pt x="0" y="21600"/>
                </a:lnTo>
                <a:close/>
              </a:path>
            </a:pathLst>
          </a:custGeom>
          <a:noFill/>
          <a:ln w="38100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grpSp>
        <p:nvGrpSpPr>
          <p:cNvPr id="46115" name="组合 46114"/>
          <p:cNvGrpSpPr/>
          <p:nvPr/>
        </p:nvGrpSpPr>
        <p:grpSpPr>
          <a:xfrm>
            <a:off x="4395788" y="4027488"/>
            <a:ext cx="885825" cy="923925"/>
            <a:chOff x="2221" y="2432"/>
            <a:chExt cx="558" cy="491"/>
          </a:xfrm>
        </p:grpSpPr>
        <p:sp>
          <p:nvSpPr>
            <p:cNvPr id="46116" name="直接连接符 46115"/>
            <p:cNvSpPr/>
            <p:nvPr/>
          </p:nvSpPr>
          <p:spPr>
            <a:xfrm flipV="1">
              <a:off x="2221" y="2560"/>
              <a:ext cx="317" cy="363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headEnd type="none" w="med" len="med"/>
              <a:tailEnd type="triangle" w="sm" len="med"/>
            </a:ln>
          </p:spPr>
        </p:sp>
        <p:graphicFrame>
          <p:nvGraphicFramePr>
            <p:cNvPr id="46117" name="对象 46116"/>
            <p:cNvGraphicFramePr/>
            <p:nvPr/>
          </p:nvGraphicFramePr>
          <p:xfrm>
            <a:off x="2562" y="2432"/>
            <a:ext cx="217" cy="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68" name="" r:id="rId3" imgW="114300" imgH="139700" progId="Equation.3">
                    <p:embed/>
                  </p:oleObj>
                </mc:Choice>
                <mc:Fallback>
                  <p:oleObj name="" r:id="rId3" imgW="114300" imgH="139700" progId="Equation.3">
                    <p:embed/>
                    <p:pic>
                      <p:nvPicPr>
                        <p:cNvPr id="0" name="图片 3167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2562" y="2432"/>
                          <a:ext cx="217" cy="22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6118" name="直接连接符 46117"/>
          <p:cNvSpPr/>
          <p:nvPr/>
        </p:nvSpPr>
        <p:spPr>
          <a:xfrm flipH="1">
            <a:off x="3748088" y="4891088"/>
            <a:ext cx="706437" cy="865187"/>
          </a:xfrm>
          <a:prstGeom prst="line">
            <a:avLst/>
          </a:prstGeom>
          <a:ln w="38100" cap="flat" cmpd="sng">
            <a:solidFill>
              <a:srgbClr val="008000"/>
            </a:solidFill>
            <a:prstDash val="dash"/>
            <a:headEnd type="none" w="med" len="med"/>
            <a:tailEnd type="none" w="med" len="med"/>
          </a:ln>
        </p:spPr>
      </p:sp>
      <p:grpSp>
        <p:nvGrpSpPr>
          <p:cNvPr id="46119" name="组合 46118"/>
          <p:cNvGrpSpPr/>
          <p:nvPr/>
        </p:nvGrpSpPr>
        <p:grpSpPr>
          <a:xfrm rot="0">
            <a:off x="2559050" y="3613785"/>
            <a:ext cx="663575" cy="565785"/>
            <a:chOff x="3448" y="2773"/>
            <a:chExt cx="499" cy="353"/>
          </a:xfrm>
        </p:grpSpPr>
        <p:sp>
          <p:nvSpPr>
            <p:cNvPr id="46120" name="任意多边形 46119"/>
            <p:cNvSpPr/>
            <p:nvPr/>
          </p:nvSpPr>
          <p:spPr>
            <a:xfrm rot="6369683">
              <a:off x="3530" y="2751"/>
              <a:ext cx="136" cy="179"/>
            </a:xfrm>
            <a:custGeom>
              <a:avLst/>
              <a:gdLst>
                <a:gd name="txL" fmla="*/ 0 w 21528"/>
                <a:gd name="txT" fmla="*/ 0 h 21252"/>
                <a:gd name="txR" fmla="*/ 21528 w 21528"/>
                <a:gd name="txB" fmla="*/ 21252 h 21252"/>
              </a:gdLst>
              <a:ahLst/>
              <a:cxnLst>
                <a:cxn ang="270">
                  <a:pos x="3861" y="0"/>
                </a:cxn>
                <a:cxn ang="0">
                  <a:pos x="21528" y="19493"/>
                </a:cxn>
                <a:cxn ang="180">
                  <a:pos x="0" y="21252"/>
                </a:cxn>
              </a:cxnLst>
              <a:rect l="txL" t="txT" r="txR" b="txB"/>
              <a:pathLst>
                <a:path w="21528" h="21252" fill="none">
                  <a:moveTo>
                    <a:pt x="3861" y="0"/>
                  </a:moveTo>
                  <a:arcTo wR="21600" hR="21600" stAng="-4782179" swAng="4501912"/>
                </a:path>
                <a:path w="21528" h="21252" stroke="0">
                  <a:moveTo>
                    <a:pt x="3861" y="0"/>
                  </a:moveTo>
                  <a:arcTo wR="21600" hR="21600" stAng="-4782179" swAng="4501912"/>
                  <a:lnTo>
                    <a:pt x="0" y="21252"/>
                  </a:lnTo>
                  <a:close/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6121" name="文本框 46120"/>
            <p:cNvSpPr txBox="1"/>
            <p:nvPr/>
          </p:nvSpPr>
          <p:spPr>
            <a:xfrm rot="-130737">
              <a:off x="3448" y="2877"/>
              <a:ext cx="499" cy="24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000" b="1">
                  <a:latin typeface="Arial" panose="020B0604020202020204" pitchFamily="34" charset="0"/>
                </a:rPr>
                <a:t>60</a:t>
              </a:r>
              <a:r>
                <a:rPr lang="en-US" altLang="zh-CN" sz="2000" b="1" baseline="30000">
                  <a:latin typeface="Arial" panose="020B0604020202020204" pitchFamily="34" charset="0"/>
                </a:rPr>
                <a:t>0</a:t>
              </a:r>
              <a:endParaRPr lang="en-US" altLang="zh-CN" sz="2000" b="1" baseline="30000">
                <a:latin typeface="Arial" panose="020B0604020202020204" pitchFamily="34" charset="0"/>
              </a:endParaRPr>
            </a:p>
          </p:txBody>
        </p:sp>
      </p:grpSp>
      <p:grpSp>
        <p:nvGrpSpPr>
          <p:cNvPr id="46122" name="组合 46121"/>
          <p:cNvGrpSpPr/>
          <p:nvPr/>
        </p:nvGrpSpPr>
        <p:grpSpPr>
          <a:xfrm rot="-720107">
            <a:off x="3940175" y="5310188"/>
            <a:ext cx="1128713" cy="368300"/>
            <a:chOff x="4724" y="2322"/>
            <a:chExt cx="711" cy="232"/>
          </a:xfrm>
        </p:grpSpPr>
        <p:sp>
          <p:nvSpPr>
            <p:cNvPr id="46123" name="任意多边形 46122"/>
            <p:cNvSpPr/>
            <p:nvPr/>
          </p:nvSpPr>
          <p:spPr>
            <a:xfrm rot="45105425">
              <a:off x="4724" y="2375"/>
              <a:ext cx="136" cy="179"/>
            </a:xfrm>
            <a:custGeom>
              <a:avLst/>
              <a:gdLst>
                <a:gd name="txL" fmla="*/ 0 w 21528"/>
                <a:gd name="txT" fmla="*/ 0 h 21252"/>
                <a:gd name="txR" fmla="*/ 21528 w 21528"/>
                <a:gd name="txB" fmla="*/ 21252 h 21252"/>
              </a:gdLst>
              <a:ahLst/>
              <a:cxnLst>
                <a:cxn ang="270">
                  <a:pos x="3861" y="0"/>
                </a:cxn>
                <a:cxn ang="0">
                  <a:pos x="21528" y="19493"/>
                </a:cxn>
                <a:cxn ang="180">
                  <a:pos x="0" y="21252"/>
                </a:cxn>
              </a:cxnLst>
              <a:rect l="txL" t="txT" r="txR" b="txB"/>
              <a:pathLst>
                <a:path w="21528" h="21252" fill="none">
                  <a:moveTo>
                    <a:pt x="3861" y="0"/>
                  </a:moveTo>
                  <a:arcTo wR="21600" hR="21600" stAng="-4782179" swAng="4501912"/>
                </a:path>
                <a:path w="21528" h="21252" stroke="0">
                  <a:moveTo>
                    <a:pt x="3861" y="0"/>
                  </a:moveTo>
                  <a:arcTo wR="21600" hR="21600" stAng="-4782179" swAng="4501912"/>
                  <a:lnTo>
                    <a:pt x="0" y="21252"/>
                  </a:lnTo>
                  <a:close/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6124" name="文本框 46123"/>
            <p:cNvSpPr txBox="1"/>
            <p:nvPr/>
          </p:nvSpPr>
          <p:spPr>
            <a:xfrm>
              <a:off x="4805" y="2322"/>
              <a:ext cx="630" cy="2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1600" b="1">
                  <a:latin typeface="Arial" panose="020B0604020202020204" pitchFamily="34" charset="0"/>
                </a:rPr>
                <a:t>60</a:t>
              </a:r>
              <a:r>
                <a:rPr lang="en-US" altLang="zh-CN" sz="1600" b="1" baseline="30000">
                  <a:latin typeface="Arial" panose="020B0604020202020204" pitchFamily="34" charset="0"/>
                </a:rPr>
                <a:t>0</a:t>
              </a:r>
              <a:endParaRPr lang="en-US" altLang="zh-CN" sz="1600" b="1" baseline="30000">
                <a:latin typeface="Arial" panose="020B0604020202020204" pitchFamily="34" charset="0"/>
              </a:endParaRPr>
            </a:p>
          </p:txBody>
        </p:sp>
      </p:grpSp>
      <p:grpSp>
        <p:nvGrpSpPr>
          <p:cNvPr id="46125" name="组合 46124"/>
          <p:cNvGrpSpPr/>
          <p:nvPr/>
        </p:nvGrpSpPr>
        <p:grpSpPr>
          <a:xfrm>
            <a:off x="2640013" y="4891088"/>
            <a:ext cx="1800225" cy="936625"/>
            <a:chOff x="1066" y="2840"/>
            <a:chExt cx="1134" cy="590"/>
          </a:xfrm>
        </p:grpSpPr>
        <p:sp>
          <p:nvSpPr>
            <p:cNvPr id="46126" name="直接连接符 46125"/>
            <p:cNvSpPr/>
            <p:nvPr/>
          </p:nvSpPr>
          <p:spPr>
            <a:xfrm>
              <a:off x="1066" y="2858"/>
              <a:ext cx="1134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46127" name="直接连接符 46126"/>
            <p:cNvSpPr/>
            <p:nvPr/>
          </p:nvSpPr>
          <p:spPr>
            <a:xfrm>
              <a:off x="2200" y="2840"/>
              <a:ext cx="0" cy="59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</p:grpSp>
      <p:sp>
        <p:nvSpPr>
          <p:cNvPr id="46128" name="文本框 46127"/>
          <p:cNvSpPr txBox="1"/>
          <p:nvPr/>
        </p:nvSpPr>
        <p:spPr>
          <a:xfrm>
            <a:off x="4511675" y="4675188"/>
            <a:ext cx="103663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 dirty="0" err="1">
                <a:latin typeface="Times New Roman" panose="02020603050405020304" pitchFamily="18" charset="0"/>
              </a:rPr>
              <a:t>P(x</a:t>
            </a:r>
            <a:r>
              <a:rPr lang="en-US" altLang="zh-CN" sz="2400" b="1">
                <a:latin typeface="Times New Roman" panose="02020603050405020304" pitchFamily="18" charset="0"/>
              </a:rPr>
              <a:t> y)</a:t>
            </a:r>
            <a:endParaRPr lang="en-US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46129" name="文本框 46128"/>
          <p:cNvSpPr txBox="1"/>
          <p:nvPr/>
        </p:nvSpPr>
        <p:spPr>
          <a:xfrm>
            <a:off x="2249488" y="4675188"/>
            <a:ext cx="36036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</a:rPr>
              <a:t>y</a:t>
            </a:r>
            <a:endParaRPr lang="en-US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46130" name="文本框 46129"/>
          <p:cNvSpPr txBox="1"/>
          <p:nvPr/>
        </p:nvSpPr>
        <p:spPr>
          <a:xfrm>
            <a:off x="4114800" y="5641975"/>
            <a:ext cx="3603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</a:rPr>
              <a:t>x</a:t>
            </a:r>
            <a:endParaRPr lang="en-US" altLang="zh-CN" sz="2400" b="1">
              <a:latin typeface="Times New Roman" panose="02020603050405020304" pitchFamily="18" charset="0"/>
            </a:endParaRPr>
          </a:p>
        </p:txBody>
      </p:sp>
      <p:graphicFrame>
        <p:nvGraphicFramePr>
          <p:cNvPr id="46131" name="对象 46130"/>
          <p:cNvGraphicFramePr/>
          <p:nvPr/>
        </p:nvGraphicFramePr>
        <p:xfrm>
          <a:off x="6240463" y="3006725"/>
          <a:ext cx="424815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0" name="" r:id="rId4" imgW="1650365" imgH="444500" progId="Equation.3">
                  <p:embed/>
                </p:oleObj>
              </mc:Choice>
              <mc:Fallback>
                <p:oleObj name="" r:id="rId4" imgW="1650365" imgH="444500" progId="Equation.3">
                  <p:embed/>
                  <p:pic>
                    <p:nvPicPr>
                      <p:cNvPr id="0" name="图片 316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40463" y="3006725"/>
                        <a:ext cx="4248150" cy="1143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32" name="对象 46131"/>
          <p:cNvGraphicFramePr/>
          <p:nvPr/>
        </p:nvGraphicFramePr>
        <p:xfrm>
          <a:off x="7319963" y="3932238"/>
          <a:ext cx="309562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" name="" r:id="rId6" imgW="1205865" imgH="393700" progId="Equation.3">
                  <p:embed/>
                </p:oleObj>
              </mc:Choice>
              <mc:Fallback>
                <p:oleObj name="" r:id="rId6" imgW="1205865" imgH="393700" progId="Equation.3">
                  <p:embed/>
                  <p:pic>
                    <p:nvPicPr>
                      <p:cNvPr id="0" name="图片 317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19963" y="3932238"/>
                        <a:ext cx="3095625" cy="10096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33" name="对象 46132"/>
          <p:cNvGraphicFramePr/>
          <p:nvPr/>
        </p:nvGraphicFramePr>
        <p:xfrm>
          <a:off x="7140575" y="4857750"/>
          <a:ext cx="3527425" cy="116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1" name="" r:id="rId8" imgW="1307465" imgH="431800" progId="Equation.3">
                  <p:embed/>
                </p:oleObj>
              </mc:Choice>
              <mc:Fallback>
                <p:oleObj name="" r:id="rId8" imgW="1307465" imgH="431800" progId="Equation.3">
                  <p:embed/>
                  <p:pic>
                    <p:nvPicPr>
                      <p:cNvPr id="0" name="图片 317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140575" y="4857750"/>
                        <a:ext cx="3527425" cy="11636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34" name="对象 46133"/>
          <p:cNvGraphicFramePr/>
          <p:nvPr/>
        </p:nvGraphicFramePr>
        <p:xfrm>
          <a:off x="7751763" y="5799138"/>
          <a:ext cx="2663825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" r:id="rId10" imgW="862965" imgH="431800" progId="Equation.3">
                  <p:embed/>
                </p:oleObj>
              </mc:Choice>
              <mc:Fallback>
                <p:oleObj name="" r:id="rId10" imgW="862965" imgH="431800" progId="Equation.3">
                  <p:embed/>
                  <p:pic>
                    <p:nvPicPr>
                      <p:cNvPr id="0" name="图片 317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751763" y="5799138"/>
                        <a:ext cx="2663825" cy="10588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135" name="组合 46134"/>
          <p:cNvGrpSpPr/>
          <p:nvPr/>
        </p:nvGrpSpPr>
        <p:grpSpPr>
          <a:xfrm>
            <a:off x="2438400" y="3068638"/>
            <a:ext cx="1943100" cy="2736850"/>
            <a:chOff x="385" y="2251"/>
            <a:chExt cx="1224" cy="1724"/>
          </a:xfrm>
        </p:grpSpPr>
        <p:grpSp>
          <p:nvGrpSpPr>
            <p:cNvPr id="46136" name="组合 46135"/>
            <p:cNvGrpSpPr/>
            <p:nvPr/>
          </p:nvGrpSpPr>
          <p:grpSpPr>
            <a:xfrm>
              <a:off x="503" y="2523"/>
              <a:ext cx="1106" cy="1452"/>
              <a:chOff x="1048" y="1933"/>
              <a:chExt cx="1106" cy="1452"/>
            </a:xfrm>
          </p:grpSpPr>
          <p:sp>
            <p:nvSpPr>
              <p:cNvPr id="46137" name="直接连接符 46136"/>
              <p:cNvSpPr/>
              <p:nvPr/>
            </p:nvSpPr>
            <p:spPr>
              <a:xfrm flipV="1">
                <a:off x="1048" y="1933"/>
                <a:ext cx="18" cy="1452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46138" name="直接连接符 46137"/>
              <p:cNvSpPr/>
              <p:nvPr/>
            </p:nvSpPr>
            <p:spPr>
              <a:xfrm flipH="1" flipV="1">
                <a:off x="1066" y="1933"/>
                <a:ext cx="1088" cy="907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sp>
        </p:grpSp>
        <p:sp>
          <p:nvSpPr>
            <p:cNvPr id="46139" name="文本框 46138"/>
            <p:cNvSpPr txBox="1"/>
            <p:nvPr/>
          </p:nvSpPr>
          <p:spPr>
            <a:xfrm>
              <a:off x="385" y="2251"/>
              <a:ext cx="454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</a:rPr>
                <a:t>O’</a:t>
              </a:r>
              <a:endParaRPr lang="en-US" altLang="zh-CN" sz="2400" b="1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6140" name="组合 46139"/>
          <p:cNvGrpSpPr/>
          <p:nvPr/>
        </p:nvGrpSpPr>
        <p:grpSpPr>
          <a:xfrm>
            <a:off x="3362325" y="2838450"/>
            <a:ext cx="3770313" cy="3186113"/>
            <a:chOff x="703" y="2024"/>
            <a:chExt cx="2375" cy="2007"/>
          </a:xfrm>
        </p:grpSpPr>
        <p:grpSp>
          <p:nvGrpSpPr>
            <p:cNvPr id="46141" name="组合 46140"/>
            <p:cNvGrpSpPr/>
            <p:nvPr/>
          </p:nvGrpSpPr>
          <p:grpSpPr>
            <a:xfrm>
              <a:off x="930" y="2024"/>
              <a:ext cx="2148" cy="2007"/>
              <a:chOff x="839" y="2115"/>
              <a:chExt cx="2148" cy="2007"/>
            </a:xfrm>
          </p:grpSpPr>
          <p:sp>
            <p:nvSpPr>
              <p:cNvPr id="46142" name="直接连接符 46141"/>
              <p:cNvSpPr/>
              <p:nvPr/>
            </p:nvSpPr>
            <p:spPr>
              <a:xfrm flipV="1">
                <a:off x="848" y="3974"/>
                <a:ext cx="1851" cy="13"/>
              </a:xfrm>
              <a:prstGeom prst="line">
                <a:avLst/>
              </a:prstGeom>
              <a:ln w="28575" cap="flat" cmpd="sng">
                <a:solidFill>
                  <a:srgbClr val="008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46143" name="直接连接符 46142"/>
              <p:cNvSpPr/>
              <p:nvPr/>
            </p:nvSpPr>
            <p:spPr>
              <a:xfrm flipV="1">
                <a:off x="839" y="2163"/>
                <a:ext cx="0" cy="1824"/>
              </a:xfrm>
              <a:prstGeom prst="line">
                <a:avLst/>
              </a:prstGeom>
              <a:ln w="28575" cap="flat" cmpd="sng">
                <a:solidFill>
                  <a:srgbClr val="008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46144" name="文本框 46143"/>
              <p:cNvSpPr txBox="1"/>
              <p:nvPr/>
            </p:nvSpPr>
            <p:spPr>
              <a:xfrm>
                <a:off x="2699" y="3793"/>
                <a:ext cx="288" cy="329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>
                    <a:solidFill>
                      <a:srgbClr val="FF3300"/>
                    </a:solidFill>
                    <a:latin typeface="Times New Roman" panose="02020603050405020304" pitchFamily="18" charset="0"/>
                  </a:rPr>
                  <a:t>x</a:t>
                </a:r>
                <a:endParaRPr lang="en-US" altLang="zh-CN" sz="2800" b="1">
                  <a:solidFill>
                    <a:srgbClr val="FF33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6145" name="文本框 46144"/>
              <p:cNvSpPr txBox="1"/>
              <p:nvPr/>
            </p:nvSpPr>
            <p:spPr>
              <a:xfrm>
                <a:off x="896" y="2115"/>
                <a:ext cx="288" cy="329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>
                    <a:solidFill>
                      <a:srgbClr val="FF3300"/>
                    </a:solidFill>
                    <a:latin typeface="Times New Roman" panose="02020603050405020304" pitchFamily="18" charset="0"/>
                  </a:rPr>
                  <a:t>y</a:t>
                </a:r>
                <a:endParaRPr lang="en-US" altLang="zh-CN" sz="2800" b="1">
                  <a:solidFill>
                    <a:srgbClr val="FF33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46146" name="文本框 46145"/>
            <p:cNvSpPr txBox="1"/>
            <p:nvPr/>
          </p:nvSpPr>
          <p:spPr>
            <a:xfrm>
              <a:off x="703" y="3616"/>
              <a:ext cx="317" cy="40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o</a:t>
              </a:r>
              <a:endParaRPr lang="en-US" altLang="zh-CN" sz="3600" b="1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6147" name="文本框 46146"/>
          <p:cNvSpPr txBox="1"/>
          <p:nvPr/>
        </p:nvSpPr>
        <p:spPr>
          <a:xfrm>
            <a:off x="3444875" y="5756275"/>
            <a:ext cx="503238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000" b="1">
                <a:latin typeface="Times New Roman" panose="02020603050405020304" pitchFamily="18" charset="0"/>
              </a:rPr>
              <a:t>O</a:t>
            </a:r>
            <a:endParaRPr lang="en-US" altLang="zh-CN" sz="20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4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6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6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6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6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6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6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6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6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4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6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/>
      <p:bldP spid="46129" grpId="0"/>
      <p:bldP spid="461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6" name="文本框 47105"/>
          <p:cNvSpPr txBox="1"/>
          <p:nvPr/>
        </p:nvSpPr>
        <p:spPr>
          <a:xfrm>
            <a:off x="484505" y="222885"/>
            <a:ext cx="1086358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2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．在圆形区域内有垂直纸面向里的匀强磁场．从磁场边缘</a:t>
            </a:r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A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点沿半径方向射人一束速率不同的质子，对这些质子在磁场中的运动情况的分析中，正确的是： </a:t>
            </a:r>
            <a:endParaRPr lang="zh-CN" altLang="en-US" sz="3600" dirty="0">
              <a:solidFill>
                <a:srgbClr val="0033CC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7107" name="文本框 47106"/>
          <p:cNvSpPr txBox="1"/>
          <p:nvPr/>
        </p:nvSpPr>
        <p:spPr>
          <a:xfrm>
            <a:off x="484505" y="2132330"/>
            <a:ext cx="667893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A.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运动时间越长的，在磁场中通过的距离越长  </a:t>
            </a:r>
            <a:endParaRPr lang="zh-CN" altLang="en-US" sz="3600" dirty="0">
              <a:solidFill>
                <a:srgbClr val="0033CC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B.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运动时间越短的，其速率越大  </a:t>
            </a:r>
            <a:endParaRPr lang="zh-CN" altLang="en-US" sz="3600" dirty="0">
              <a:solidFill>
                <a:srgbClr val="0033CC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C.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磁场中偏转角越小的，运动时间越短 </a:t>
            </a:r>
            <a:endParaRPr lang="zh-CN" altLang="en-US" sz="3600" dirty="0">
              <a:solidFill>
                <a:srgbClr val="0033CC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D.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所有质子在磁场中的运动时间都相等</a:t>
            </a:r>
            <a:endParaRPr lang="zh-CN" altLang="en-US" sz="3600" dirty="0">
              <a:solidFill>
                <a:srgbClr val="0033CC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pSp>
        <p:nvGrpSpPr>
          <p:cNvPr id="47108" name="组合 47107"/>
          <p:cNvGrpSpPr/>
          <p:nvPr/>
        </p:nvGrpSpPr>
        <p:grpSpPr>
          <a:xfrm>
            <a:off x="7909878" y="2777173"/>
            <a:ext cx="2971800" cy="2209800"/>
            <a:chOff x="3243" y="2205"/>
            <a:chExt cx="1872" cy="1392"/>
          </a:xfrm>
        </p:grpSpPr>
        <p:grpSp>
          <p:nvGrpSpPr>
            <p:cNvPr id="47109" name="组合 47108"/>
            <p:cNvGrpSpPr/>
            <p:nvPr/>
          </p:nvGrpSpPr>
          <p:grpSpPr>
            <a:xfrm>
              <a:off x="3243" y="2205"/>
              <a:ext cx="1872" cy="1392"/>
              <a:chOff x="3379" y="1616"/>
              <a:chExt cx="1872" cy="1392"/>
            </a:xfrm>
          </p:grpSpPr>
          <p:sp>
            <p:nvSpPr>
              <p:cNvPr id="47110" name="椭圆 47109"/>
              <p:cNvSpPr/>
              <p:nvPr/>
            </p:nvSpPr>
            <p:spPr>
              <a:xfrm>
                <a:off x="3862" y="1616"/>
                <a:ext cx="1389" cy="139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7111" name="直接连接符 47110"/>
              <p:cNvSpPr/>
              <p:nvPr/>
            </p:nvSpPr>
            <p:spPr>
              <a:xfrm>
                <a:off x="3972" y="2126"/>
                <a:ext cx="110" cy="9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12" name="直接连接符 47111"/>
              <p:cNvSpPr/>
              <p:nvPr/>
            </p:nvSpPr>
            <p:spPr>
              <a:xfrm flipH="1">
                <a:off x="3972" y="2126"/>
                <a:ext cx="110" cy="9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13" name="直接连接符 47112"/>
              <p:cNvSpPr/>
              <p:nvPr/>
            </p:nvSpPr>
            <p:spPr>
              <a:xfrm>
                <a:off x="3972" y="2412"/>
                <a:ext cx="110" cy="9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14" name="直接连接符 47113"/>
              <p:cNvSpPr/>
              <p:nvPr/>
            </p:nvSpPr>
            <p:spPr>
              <a:xfrm flipH="1">
                <a:off x="3972" y="2412"/>
                <a:ext cx="110" cy="9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15" name="直接连接符 47114"/>
              <p:cNvSpPr/>
              <p:nvPr/>
            </p:nvSpPr>
            <p:spPr>
              <a:xfrm>
                <a:off x="4303" y="1840"/>
                <a:ext cx="110" cy="95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16" name="直接连接符 47115"/>
              <p:cNvSpPr/>
              <p:nvPr/>
            </p:nvSpPr>
            <p:spPr>
              <a:xfrm flipH="1">
                <a:off x="4303" y="1840"/>
                <a:ext cx="110" cy="95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17" name="直接连接符 47116"/>
              <p:cNvSpPr/>
              <p:nvPr/>
            </p:nvSpPr>
            <p:spPr>
              <a:xfrm>
                <a:off x="4303" y="2126"/>
                <a:ext cx="110" cy="9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18" name="直接连接符 47117"/>
              <p:cNvSpPr/>
              <p:nvPr/>
            </p:nvSpPr>
            <p:spPr>
              <a:xfrm flipH="1">
                <a:off x="4303" y="2126"/>
                <a:ext cx="110" cy="9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19" name="直接连接符 47118"/>
              <p:cNvSpPr/>
              <p:nvPr/>
            </p:nvSpPr>
            <p:spPr>
              <a:xfrm>
                <a:off x="4303" y="2412"/>
                <a:ext cx="110" cy="9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20" name="直接连接符 47119"/>
              <p:cNvSpPr/>
              <p:nvPr/>
            </p:nvSpPr>
            <p:spPr>
              <a:xfrm flipH="1">
                <a:off x="4303" y="2412"/>
                <a:ext cx="110" cy="9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21" name="直接连接符 47120"/>
              <p:cNvSpPr/>
              <p:nvPr/>
            </p:nvSpPr>
            <p:spPr>
              <a:xfrm>
                <a:off x="4303" y="2699"/>
                <a:ext cx="110" cy="95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22" name="直接连接符 47121"/>
              <p:cNvSpPr/>
              <p:nvPr/>
            </p:nvSpPr>
            <p:spPr>
              <a:xfrm flipH="1">
                <a:off x="4303" y="2699"/>
                <a:ext cx="110" cy="95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23" name="直接连接符 47122"/>
              <p:cNvSpPr/>
              <p:nvPr/>
            </p:nvSpPr>
            <p:spPr>
              <a:xfrm>
                <a:off x="4633" y="1840"/>
                <a:ext cx="110" cy="95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24" name="直接连接符 47123"/>
              <p:cNvSpPr/>
              <p:nvPr/>
            </p:nvSpPr>
            <p:spPr>
              <a:xfrm flipH="1">
                <a:off x="4633" y="1840"/>
                <a:ext cx="110" cy="95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25" name="直接连接符 47124"/>
              <p:cNvSpPr/>
              <p:nvPr/>
            </p:nvSpPr>
            <p:spPr>
              <a:xfrm>
                <a:off x="4633" y="2126"/>
                <a:ext cx="110" cy="9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26" name="直接连接符 47125"/>
              <p:cNvSpPr/>
              <p:nvPr/>
            </p:nvSpPr>
            <p:spPr>
              <a:xfrm flipH="1">
                <a:off x="4633" y="2126"/>
                <a:ext cx="110" cy="9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27" name="直接连接符 47126"/>
              <p:cNvSpPr/>
              <p:nvPr/>
            </p:nvSpPr>
            <p:spPr>
              <a:xfrm>
                <a:off x="4633" y="2412"/>
                <a:ext cx="110" cy="9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28" name="直接连接符 47127"/>
              <p:cNvSpPr/>
              <p:nvPr/>
            </p:nvSpPr>
            <p:spPr>
              <a:xfrm flipH="1">
                <a:off x="4633" y="2412"/>
                <a:ext cx="110" cy="9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29" name="直接连接符 47128"/>
              <p:cNvSpPr/>
              <p:nvPr/>
            </p:nvSpPr>
            <p:spPr>
              <a:xfrm>
                <a:off x="4633" y="2699"/>
                <a:ext cx="110" cy="95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30" name="直接连接符 47129"/>
              <p:cNvSpPr/>
              <p:nvPr/>
            </p:nvSpPr>
            <p:spPr>
              <a:xfrm flipH="1">
                <a:off x="4633" y="2699"/>
                <a:ext cx="110" cy="95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31" name="直接连接符 47130"/>
              <p:cNvSpPr/>
              <p:nvPr/>
            </p:nvSpPr>
            <p:spPr>
              <a:xfrm>
                <a:off x="4964" y="2126"/>
                <a:ext cx="110" cy="9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32" name="直接连接符 47131"/>
              <p:cNvSpPr/>
              <p:nvPr/>
            </p:nvSpPr>
            <p:spPr>
              <a:xfrm flipH="1">
                <a:off x="4964" y="2126"/>
                <a:ext cx="110" cy="9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33" name="直接连接符 47132"/>
              <p:cNvSpPr/>
              <p:nvPr/>
            </p:nvSpPr>
            <p:spPr>
              <a:xfrm>
                <a:off x="4964" y="2412"/>
                <a:ext cx="110" cy="9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34" name="直接连接符 47133"/>
              <p:cNvSpPr/>
              <p:nvPr/>
            </p:nvSpPr>
            <p:spPr>
              <a:xfrm flipH="1">
                <a:off x="4964" y="2412"/>
                <a:ext cx="110" cy="9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47135" name="直接连接符 47134"/>
              <p:cNvSpPr/>
              <p:nvPr/>
            </p:nvSpPr>
            <p:spPr>
              <a:xfrm>
                <a:off x="3862" y="2320"/>
                <a:ext cx="1389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dash"/>
                <a:headEnd type="none" w="med" len="med"/>
                <a:tailEnd type="none" w="sm" len="med"/>
              </a:ln>
            </p:spPr>
          </p:sp>
          <p:sp>
            <p:nvSpPr>
              <p:cNvPr id="47136" name="直接连接符 47135"/>
              <p:cNvSpPr/>
              <p:nvPr/>
            </p:nvSpPr>
            <p:spPr>
              <a:xfrm>
                <a:off x="3379" y="2320"/>
                <a:ext cx="499" cy="0"/>
              </a:xfrm>
              <a:prstGeom prst="line">
                <a:avLst/>
              </a:prstGeom>
              <a:ln w="57150" cap="flat" cmpd="sng">
                <a:solidFill>
                  <a:srgbClr val="FF3300"/>
                </a:solidFill>
                <a:prstDash val="solid"/>
                <a:headEnd type="none" w="med" len="med"/>
                <a:tailEnd type="triangle" w="sm" len="med"/>
              </a:ln>
            </p:spPr>
          </p:sp>
          <p:sp>
            <p:nvSpPr>
              <p:cNvPr id="47137" name="文本框 47136"/>
              <p:cNvSpPr txBox="1"/>
              <p:nvPr/>
            </p:nvSpPr>
            <p:spPr>
              <a:xfrm>
                <a:off x="4491" y="2478"/>
                <a:ext cx="385" cy="33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lIns="0" tIns="0" rIns="0" bIns="0"/>
              <a:p>
                <a:pPr algn="just" eaLnBrk="0" hangingPunct="0"/>
                <a:r>
                  <a:rPr lang="en-US" altLang="zh-CN" sz="2400">
                    <a:latin typeface="Times New Roman" panose="02020603050405020304" pitchFamily="18" charset="0"/>
                  </a:rPr>
                  <a:t>B</a:t>
                </a:r>
                <a:endParaRPr lang="en-US" altLang="zh-CN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7138" name="文本框 47137"/>
              <p:cNvSpPr txBox="1"/>
              <p:nvPr/>
            </p:nvSpPr>
            <p:spPr>
              <a:xfrm>
                <a:off x="4462" y="2088"/>
                <a:ext cx="672" cy="44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4000">
                    <a:solidFill>
                      <a:srgbClr val="FF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•</a:t>
                </a:r>
                <a:endParaRPr lang="en-US" altLang="zh-CN" sz="4000">
                  <a:solidFill>
                    <a:srgbClr val="FF3300"/>
                  </a:solidFill>
                  <a:latin typeface="Times New Roman" panose="02020603050405020304" pitchFamily="18" charset="0"/>
                </a:endParaRPr>
              </a:p>
            </p:txBody>
          </p:sp>
          <p:graphicFrame>
            <p:nvGraphicFramePr>
              <p:cNvPr id="47139" name="对象 47138"/>
              <p:cNvGraphicFramePr/>
              <p:nvPr/>
            </p:nvGraphicFramePr>
            <p:xfrm>
              <a:off x="3512" y="1997"/>
              <a:ext cx="313" cy="3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74" name="" r:id="rId1" imgW="165100" imgH="228600" progId="Equation.3">
                      <p:embed/>
                    </p:oleObj>
                  </mc:Choice>
                  <mc:Fallback>
                    <p:oleObj name="" r:id="rId1" imgW="165100" imgH="228600" progId="Equation.3">
                      <p:embed/>
                      <p:pic>
                        <p:nvPicPr>
                          <p:cNvPr id="0" name="图片 3173"/>
                          <p:cNvPicPr/>
                          <p:nvPr/>
                        </p:nvPicPr>
                        <p:blipFill>
                          <a:blip r:embed="rId2"/>
                          <a:stretch>
                            <a:fillRect/>
                          </a:stretch>
                        </p:blipFill>
                        <p:spPr>
                          <a:xfrm>
                            <a:off x="3512" y="1997"/>
                            <a:ext cx="313" cy="369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7140" name="文本框 47139"/>
            <p:cNvSpPr txBox="1"/>
            <p:nvPr/>
          </p:nvSpPr>
          <p:spPr>
            <a:xfrm>
              <a:off x="3552" y="2854"/>
              <a:ext cx="363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</a:rPr>
                <a:t>A</a:t>
              </a:r>
              <a:endParaRPr lang="en-US" altLang="zh-CN" sz="2400" b="1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0" name="椭圆 48129"/>
          <p:cNvSpPr>
            <a:spLocks noChangeAspect="1"/>
          </p:cNvSpPr>
          <p:nvPr/>
        </p:nvSpPr>
        <p:spPr>
          <a:xfrm>
            <a:off x="2495550" y="2997200"/>
            <a:ext cx="2973388" cy="2924175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grpSp>
        <p:nvGrpSpPr>
          <p:cNvPr id="48131" name="组合 48130"/>
          <p:cNvGrpSpPr>
            <a:grpSpLocks noChangeAspect="1"/>
          </p:cNvGrpSpPr>
          <p:nvPr/>
        </p:nvGrpSpPr>
        <p:grpSpPr>
          <a:xfrm>
            <a:off x="2994025" y="3586163"/>
            <a:ext cx="2022475" cy="1882775"/>
            <a:chOff x="4800" y="3000"/>
            <a:chExt cx="1600" cy="1600"/>
          </a:xfrm>
        </p:grpSpPr>
        <p:sp>
          <p:nvSpPr>
            <p:cNvPr id="48132" name="直接连接符 48131"/>
            <p:cNvSpPr>
              <a:spLocks noChangeAspect="1"/>
            </p:cNvSpPr>
            <p:nvPr/>
          </p:nvSpPr>
          <p:spPr>
            <a:xfrm>
              <a:off x="4800" y="300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33" name="直接连接符 48132"/>
            <p:cNvSpPr>
              <a:spLocks noChangeAspect="1"/>
            </p:cNvSpPr>
            <p:nvPr/>
          </p:nvSpPr>
          <p:spPr>
            <a:xfrm flipH="1">
              <a:off x="4800" y="300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34" name="直接连接符 48133"/>
            <p:cNvSpPr>
              <a:spLocks noChangeAspect="1"/>
            </p:cNvSpPr>
            <p:nvPr/>
          </p:nvSpPr>
          <p:spPr>
            <a:xfrm>
              <a:off x="4800" y="348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35" name="直接连接符 48134"/>
            <p:cNvSpPr>
              <a:spLocks noChangeAspect="1"/>
            </p:cNvSpPr>
            <p:nvPr/>
          </p:nvSpPr>
          <p:spPr>
            <a:xfrm flipH="1">
              <a:off x="4800" y="348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36" name="直接连接符 48135"/>
            <p:cNvSpPr>
              <a:spLocks noChangeAspect="1"/>
            </p:cNvSpPr>
            <p:nvPr/>
          </p:nvSpPr>
          <p:spPr>
            <a:xfrm>
              <a:off x="4800" y="396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37" name="直接连接符 48136"/>
            <p:cNvSpPr>
              <a:spLocks noChangeAspect="1"/>
            </p:cNvSpPr>
            <p:nvPr/>
          </p:nvSpPr>
          <p:spPr>
            <a:xfrm flipH="1">
              <a:off x="4800" y="396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38" name="直接连接符 48137"/>
            <p:cNvSpPr>
              <a:spLocks noChangeAspect="1"/>
            </p:cNvSpPr>
            <p:nvPr/>
          </p:nvSpPr>
          <p:spPr>
            <a:xfrm>
              <a:off x="4800" y="444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39" name="直接连接符 48138"/>
            <p:cNvSpPr>
              <a:spLocks noChangeAspect="1"/>
            </p:cNvSpPr>
            <p:nvPr/>
          </p:nvSpPr>
          <p:spPr>
            <a:xfrm flipH="1">
              <a:off x="4800" y="444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40" name="直接连接符 48139"/>
            <p:cNvSpPr>
              <a:spLocks noChangeAspect="1"/>
            </p:cNvSpPr>
            <p:nvPr/>
          </p:nvSpPr>
          <p:spPr>
            <a:xfrm>
              <a:off x="5280" y="300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41" name="直接连接符 48140"/>
            <p:cNvSpPr>
              <a:spLocks noChangeAspect="1"/>
            </p:cNvSpPr>
            <p:nvPr/>
          </p:nvSpPr>
          <p:spPr>
            <a:xfrm flipH="1">
              <a:off x="5280" y="300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42" name="直接连接符 48141"/>
            <p:cNvSpPr>
              <a:spLocks noChangeAspect="1"/>
            </p:cNvSpPr>
            <p:nvPr/>
          </p:nvSpPr>
          <p:spPr>
            <a:xfrm>
              <a:off x="5280" y="348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43" name="直接连接符 48142"/>
            <p:cNvSpPr>
              <a:spLocks noChangeAspect="1"/>
            </p:cNvSpPr>
            <p:nvPr/>
          </p:nvSpPr>
          <p:spPr>
            <a:xfrm flipH="1">
              <a:off x="5280" y="348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44" name="直接连接符 48143"/>
            <p:cNvSpPr>
              <a:spLocks noChangeAspect="1"/>
            </p:cNvSpPr>
            <p:nvPr/>
          </p:nvSpPr>
          <p:spPr>
            <a:xfrm>
              <a:off x="5280" y="396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45" name="直接连接符 48144"/>
            <p:cNvSpPr>
              <a:spLocks noChangeAspect="1"/>
            </p:cNvSpPr>
            <p:nvPr/>
          </p:nvSpPr>
          <p:spPr>
            <a:xfrm flipH="1">
              <a:off x="5280" y="396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46" name="直接连接符 48145"/>
            <p:cNvSpPr>
              <a:spLocks noChangeAspect="1"/>
            </p:cNvSpPr>
            <p:nvPr/>
          </p:nvSpPr>
          <p:spPr>
            <a:xfrm>
              <a:off x="5280" y="444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47" name="直接连接符 48146"/>
            <p:cNvSpPr>
              <a:spLocks noChangeAspect="1"/>
            </p:cNvSpPr>
            <p:nvPr/>
          </p:nvSpPr>
          <p:spPr>
            <a:xfrm flipH="1">
              <a:off x="5280" y="444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48" name="直接连接符 48147"/>
            <p:cNvSpPr>
              <a:spLocks noChangeAspect="1"/>
            </p:cNvSpPr>
            <p:nvPr/>
          </p:nvSpPr>
          <p:spPr>
            <a:xfrm>
              <a:off x="5760" y="300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49" name="直接连接符 48148"/>
            <p:cNvSpPr>
              <a:spLocks noChangeAspect="1"/>
            </p:cNvSpPr>
            <p:nvPr/>
          </p:nvSpPr>
          <p:spPr>
            <a:xfrm flipH="1">
              <a:off x="5760" y="300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50" name="直接连接符 48149"/>
            <p:cNvSpPr>
              <a:spLocks noChangeAspect="1"/>
            </p:cNvSpPr>
            <p:nvPr/>
          </p:nvSpPr>
          <p:spPr>
            <a:xfrm>
              <a:off x="5760" y="348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51" name="直接连接符 48150"/>
            <p:cNvSpPr>
              <a:spLocks noChangeAspect="1"/>
            </p:cNvSpPr>
            <p:nvPr/>
          </p:nvSpPr>
          <p:spPr>
            <a:xfrm flipH="1">
              <a:off x="5760" y="348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52" name="直接连接符 48151"/>
            <p:cNvSpPr>
              <a:spLocks noChangeAspect="1"/>
            </p:cNvSpPr>
            <p:nvPr/>
          </p:nvSpPr>
          <p:spPr>
            <a:xfrm>
              <a:off x="5760" y="396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53" name="直接连接符 48152"/>
            <p:cNvSpPr>
              <a:spLocks noChangeAspect="1"/>
            </p:cNvSpPr>
            <p:nvPr/>
          </p:nvSpPr>
          <p:spPr>
            <a:xfrm flipH="1">
              <a:off x="5760" y="396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54" name="直接连接符 48153"/>
            <p:cNvSpPr>
              <a:spLocks noChangeAspect="1"/>
            </p:cNvSpPr>
            <p:nvPr/>
          </p:nvSpPr>
          <p:spPr>
            <a:xfrm>
              <a:off x="5760" y="444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55" name="直接连接符 48154"/>
            <p:cNvSpPr>
              <a:spLocks noChangeAspect="1"/>
            </p:cNvSpPr>
            <p:nvPr/>
          </p:nvSpPr>
          <p:spPr>
            <a:xfrm flipH="1">
              <a:off x="5760" y="444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56" name="直接连接符 48155"/>
            <p:cNvSpPr>
              <a:spLocks noChangeAspect="1"/>
            </p:cNvSpPr>
            <p:nvPr/>
          </p:nvSpPr>
          <p:spPr>
            <a:xfrm>
              <a:off x="6240" y="300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57" name="直接连接符 48156"/>
            <p:cNvSpPr>
              <a:spLocks noChangeAspect="1"/>
            </p:cNvSpPr>
            <p:nvPr/>
          </p:nvSpPr>
          <p:spPr>
            <a:xfrm flipH="1">
              <a:off x="6240" y="300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58" name="直接连接符 48157"/>
            <p:cNvSpPr>
              <a:spLocks noChangeAspect="1"/>
            </p:cNvSpPr>
            <p:nvPr/>
          </p:nvSpPr>
          <p:spPr>
            <a:xfrm>
              <a:off x="6240" y="348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59" name="直接连接符 48158"/>
            <p:cNvSpPr>
              <a:spLocks noChangeAspect="1"/>
            </p:cNvSpPr>
            <p:nvPr/>
          </p:nvSpPr>
          <p:spPr>
            <a:xfrm flipH="1">
              <a:off x="6240" y="348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60" name="直接连接符 48159"/>
            <p:cNvSpPr>
              <a:spLocks noChangeAspect="1"/>
            </p:cNvSpPr>
            <p:nvPr/>
          </p:nvSpPr>
          <p:spPr>
            <a:xfrm>
              <a:off x="6240" y="396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61" name="直接连接符 48160"/>
            <p:cNvSpPr>
              <a:spLocks noChangeAspect="1"/>
            </p:cNvSpPr>
            <p:nvPr/>
          </p:nvSpPr>
          <p:spPr>
            <a:xfrm flipH="1">
              <a:off x="6240" y="396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62" name="直接连接符 48161"/>
            <p:cNvSpPr>
              <a:spLocks noChangeAspect="1"/>
            </p:cNvSpPr>
            <p:nvPr/>
          </p:nvSpPr>
          <p:spPr>
            <a:xfrm>
              <a:off x="6240" y="444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63" name="直接连接符 48162"/>
            <p:cNvSpPr>
              <a:spLocks noChangeAspect="1"/>
            </p:cNvSpPr>
            <p:nvPr/>
          </p:nvSpPr>
          <p:spPr>
            <a:xfrm flipH="1">
              <a:off x="6240" y="444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48164" name="直接连接符 48163"/>
          <p:cNvSpPr>
            <a:spLocks noChangeAspect="1"/>
          </p:cNvSpPr>
          <p:nvPr/>
        </p:nvSpPr>
        <p:spPr>
          <a:xfrm>
            <a:off x="2495550" y="4508500"/>
            <a:ext cx="1266825" cy="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triangle" w="lg" len="lg"/>
          </a:ln>
        </p:spPr>
      </p:sp>
      <p:sp>
        <p:nvSpPr>
          <p:cNvPr id="48165" name="直接连接符 48164"/>
          <p:cNvSpPr/>
          <p:nvPr/>
        </p:nvSpPr>
        <p:spPr>
          <a:xfrm>
            <a:off x="3648075" y="4508500"/>
            <a:ext cx="187325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48166" name="直接连接符 48165"/>
          <p:cNvSpPr/>
          <p:nvPr/>
        </p:nvSpPr>
        <p:spPr>
          <a:xfrm flipV="1">
            <a:off x="2495550" y="765175"/>
            <a:ext cx="0" cy="3671888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48167" name="任意多边形 48166"/>
          <p:cNvSpPr/>
          <p:nvPr/>
        </p:nvSpPr>
        <p:spPr>
          <a:xfrm flipV="1">
            <a:off x="2495550" y="3125788"/>
            <a:ext cx="1008063" cy="1382712"/>
          </a:xfrm>
          <a:custGeom>
            <a:avLst/>
            <a:gdLst>
              <a:gd name="txL" fmla="*/ 0 w 21600"/>
              <a:gd name="txT" fmla="*/ 0 h 31922"/>
              <a:gd name="txR" fmla="*/ 21600 w 21600"/>
              <a:gd name="txB" fmla="*/ 31922 h 31922"/>
            </a:gdLst>
            <a:ahLst/>
            <a:cxnLst>
              <a:cxn ang="270">
                <a:pos x="0" y="0"/>
              </a:cxn>
              <a:cxn ang="90">
                <a:pos x="18973" y="31922"/>
              </a:cxn>
              <a:cxn ang="90">
                <a:pos x="0" y="21600"/>
              </a:cxn>
            </a:cxnLst>
            <a:rect l="txL" t="txT" r="txR" b="txB"/>
            <a:pathLst>
              <a:path w="21600" h="31922" fill="none">
                <a:moveTo>
                  <a:pt x="0" y="0"/>
                </a:moveTo>
                <a:arcTo wR="21600" hR="21600" stAng="-5400000" swAng="7112868"/>
              </a:path>
              <a:path w="21600" h="31922" stroke="0">
                <a:moveTo>
                  <a:pt x="0" y="0"/>
                </a:moveTo>
                <a:arcTo wR="21600" hR="21600" stAng="-5400000" swAng="7112868"/>
                <a:lnTo>
                  <a:pt x="0" y="21600"/>
                </a:lnTo>
                <a:close/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68" name="任意多边形 48167"/>
          <p:cNvSpPr/>
          <p:nvPr/>
        </p:nvSpPr>
        <p:spPr>
          <a:xfrm flipV="1">
            <a:off x="2568575" y="3006725"/>
            <a:ext cx="1439863" cy="1516063"/>
          </a:xfrm>
          <a:custGeom>
            <a:avLst/>
            <a:gdLst>
              <a:gd name="txL" fmla="*/ 0 w 21600"/>
              <a:gd name="txT" fmla="*/ 0 h 26435"/>
              <a:gd name="txR" fmla="*/ 21600 w 21600"/>
              <a:gd name="txB" fmla="*/ 26435 h 26435"/>
            </a:gdLst>
            <a:ahLst/>
            <a:cxnLst>
              <a:cxn ang="270">
                <a:pos x="0" y="0"/>
              </a:cxn>
              <a:cxn ang="90">
                <a:pos x="21051" y="26434"/>
              </a:cxn>
              <a:cxn ang="90">
                <a:pos x="0" y="21600"/>
              </a:cxn>
            </a:cxnLst>
            <a:rect l="txL" t="txT" r="txR" b="txB"/>
            <a:pathLst>
              <a:path w="21600" h="26435" fill="none">
                <a:moveTo>
                  <a:pt x="0" y="0"/>
                </a:moveTo>
                <a:arcTo wR="21600" hR="21600" stAng="-5400000" swAng="6175967"/>
              </a:path>
              <a:path w="21600" h="26435" stroke="0">
                <a:moveTo>
                  <a:pt x="0" y="0"/>
                </a:moveTo>
                <a:arcTo wR="21600" hR="21600" stAng="-5400000" swAng="6175967"/>
                <a:lnTo>
                  <a:pt x="0" y="21600"/>
                </a:lnTo>
                <a:close/>
              </a:path>
            </a:pathLst>
          </a:custGeom>
          <a:noFill/>
          <a:ln w="38100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69" name="任意多边形 48168"/>
          <p:cNvSpPr/>
          <p:nvPr/>
        </p:nvSpPr>
        <p:spPr>
          <a:xfrm flipV="1">
            <a:off x="2568575" y="2636838"/>
            <a:ext cx="1824038" cy="1871662"/>
          </a:xfrm>
          <a:custGeom>
            <a:avLst/>
            <a:gdLst>
              <a:gd name="txL" fmla="*/ 0 w 21027"/>
              <a:gd name="txT" fmla="*/ 0 h 21600"/>
              <a:gd name="txR" fmla="*/ 21027 w 21027"/>
              <a:gd name="txB" fmla="*/ 21600 h 21600"/>
            </a:gdLst>
            <a:ahLst/>
            <a:cxnLst>
              <a:cxn ang="270">
                <a:pos x="0" y="0"/>
              </a:cxn>
              <a:cxn ang="0">
                <a:pos x="21027" y="16659"/>
              </a:cxn>
              <a:cxn ang="90">
                <a:pos x="0" y="21600"/>
              </a:cxn>
            </a:cxnLst>
            <a:rect l="txL" t="txT" r="txR" b="txB"/>
            <a:pathLst>
              <a:path w="21027" h="21600" fill="none">
                <a:moveTo>
                  <a:pt x="0" y="0"/>
                </a:moveTo>
                <a:arcTo wR="21600" hR="21600" stAng="-5400000" swAng="4606580"/>
              </a:path>
              <a:path w="21027" h="21600" stroke="0">
                <a:moveTo>
                  <a:pt x="0" y="0"/>
                </a:moveTo>
                <a:arcTo wR="21600" hR="21600" stAng="-5400000" swAng="4606580"/>
                <a:lnTo>
                  <a:pt x="0" y="21600"/>
                </a:lnTo>
                <a:close/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70" name="直接连接符 48169"/>
          <p:cNvSpPr/>
          <p:nvPr/>
        </p:nvSpPr>
        <p:spPr>
          <a:xfrm flipH="1">
            <a:off x="2495550" y="3141663"/>
            <a:ext cx="865188" cy="431800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48171" name="直接连接符 48170"/>
          <p:cNvSpPr/>
          <p:nvPr/>
        </p:nvSpPr>
        <p:spPr>
          <a:xfrm flipH="1">
            <a:off x="2495550" y="2983230"/>
            <a:ext cx="1433195" cy="182245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48172" name="直接连接符 48171"/>
          <p:cNvSpPr/>
          <p:nvPr/>
        </p:nvSpPr>
        <p:spPr>
          <a:xfrm flipH="1" flipV="1">
            <a:off x="2494915" y="2449830"/>
            <a:ext cx="1934210" cy="591185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48173" name="任意多边形 48172"/>
          <p:cNvSpPr/>
          <p:nvPr/>
        </p:nvSpPr>
        <p:spPr>
          <a:xfrm flipV="1">
            <a:off x="2568575" y="1916113"/>
            <a:ext cx="2397125" cy="2592387"/>
          </a:xfrm>
          <a:custGeom>
            <a:avLst/>
            <a:gdLst>
              <a:gd name="txL" fmla="*/ 0 w 17962"/>
              <a:gd name="txT" fmla="*/ 0 h 21600"/>
              <a:gd name="txR" fmla="*/ 17962 w 17962"/>
              <a:gd name="txB" fmla="*/ 21600 h 21600"/>
            </a:gdLst>
            <a:ahLst/>
            <a:cxnLst>
              <a:cxn ang="270">
                <a:pos x="0" y="0"/>
              </a:cxn>
              <a:cxn ang="0">
                <a:pos x="17962" y="9603"/>
              </a:cxn>
              <a:cxn ang="90">
                <a:pos x="0" y="21600"/>
              </a:cxn>
            </a:cxnLst>
            <a:rect l="txL" t="txT" r="txR" b="txB"/>
            <a:pathLst>
              <a:path w="17962" h="21600" fill="none">
                <a:moveTo>
                  <a:pt x="0" y="0"/>
                </a:moveTo>
                <a:arcTo wR="21600" hR="21600" stAng="-5400000" swAng="3375638"/>
              </a:path>
              <a:path w="17962" h="21600" stroke="0">
                <a:moveTo>
                  <a:pt x="0" y="0"/>
                </a:moveTo>
                <a:arcTo wR="21600" hR="21600" stAng="-5400000" swAng="3375638"/>
                <a:lnTo>
                  <a:pt x="0" y="21600"/>
                </a:lnTo>
                <a:close/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74" name="直接连接符 48173"/>
          <p:cNvSpPr/>
          <p:nvPr/>
        </p:nvSpPr>
        <p:spPr>
          <a:xfrm flipH="1" flipV="1">
            <a:off x="2495550" y="1160780"/>
            <a:ext cx="2470150" cy="2172335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graphicFrame>
        <p:nvGraphicFramePr>
          <p:cNvPr id="48175" name="对象 48174"/>
          <p:cNvGraphicFramePr/>
          <p:nvPr/>
        </p:nvGraphicFramePr>
        <p:xfrm>
          <a:off x="6527800" y="404813"/>
          <a:ext cx="2447925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" name="" r:id="rId1" imgW="812165" imgH="419100" progId="Equation.3">
                  <p:embed/>
                </p:oleObj>
              </mc:Choice>
              <mc:Fallback>
                <p:oleObj name="" r:id="rId1" imgW="812165" imgH="419100" progId="Equation.3">
                  <p:embed/>
                  <p:pic>
                    <p:nvPicPr>
                      <p:cNvPr id="0" name="图片 31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527800" y="404813"/>
                        <a:ext cx="2447925" cy="12620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76" name="对象 48175"/>
          <p:cNvGraphicFramePr/>
          <p:nvPr/>
        </p:nvGraphicFramePr>
        <p:xfrm>
          <a:off x="6672263" y="1773238"/>
          <a:ext cx="2303462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" r:id="rId3" imgW="711200" imgH="419100" progId="Equation.3">
                  <p:embed/>
                </p:oleObj>
              </mc:Choice>
              <mc:Fallback>
                <p:oleObj name="" r:id="rId3" imgW="711200" imgH="419100" progId="Equation.3">
                  <p:embed/>
                  <p:pic>
                    <p:nvPicPr>
                      <p:cNvPr id="0" name="图片 317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72263" y="1773238"/>
                        <a:ext cx="2303462" cy="13557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77" name="矩形 48176"/>
          <p:cNvSpPr/>
          <p:nvPr/>
        </p:nvSpPr>
        <p:spPr>
          <a:xfrm>
            <a:off x="6096000" y="3249613"/>
            <a:ext cx="4103688" cy="4603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r>
              <a:rPr lang="zh-CN" altLang="en-US" sz="2400" b="1" dirty="0">
                <a:solidFill>
                  <a:srgbClr val="FE020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半径越大，偏向角</a:t>
            </a:r>
            <a:r>
              <a:rPr lang="el-GR" altLang="zh-CN" sz="2400" b="1" dirty="0">
                <a:solidFill>
                  <a:srgbClr val="FE020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θ</a:t>
            </a:r>
            <a:r>
              <a:rPr lang="zh-CN" altLang="en-US" sz="2400" b="1" dirty="0">
                <a:solidFill>
                  <a:srgbClr val="FE020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越小．</a:t>
            </a:r>
            <a:endParaRPr lang="zh-CN" altLang="en-US" sz="2400" b="1" baseline="30000">
              <a:solidFill>
                <a:srgbClr val="FE0202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8178" name="矩形 48177"/>
          <p:cNvSpPr/>
          <p:nvPr/>
        </p:nvSpPr>
        <p:spPr>
          <a:xfrm>
            <a:off x="6383338" y="4003676"/>
            <a:ext cx="3311525" cy="4603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r>
              <a:rPr lang="zh-CN" altLang="en-US" sz="2400" b="1" dirty="0">
                <a:solidFill>
                  <a:srgbClr val="FE020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圆心角等于偏向角</a:t>
            </a:r>
            <a:r>
              <a:rPr lang="el-GR" altLang="zh-CN" sz="2400" b="1" dirty="0">
                <a:solidFill>
                  <a:srgbClr val="FE020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θ</a:t>
            </a:r>
            <a:endParaRPr lang="el-GR" altLang="zh-CN" sz="2400" b="1" baseline="30000" dirty="0">
              <a:solidFill>
                <a:srgbClr val="FE0202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aphicFrame>
        <p:nvGraphicFramePr>
          <p:cNvPr id="48179" name="对象 48178"/>
          <p:cNvGraphicFramePr/>
          <p:nvPr/>
        </p:nvGraphicFramePr>
        <p:xfrm>
          <a:off x="6672263" y="4508500"/>
          <a:ext cx="2339975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" name="" r:id="rId5" imgW="824865" imgH="393700" progId="Equation.3">
                  <p:embed/>
                </p:oleObj>
              </mc:Choice>
              <mc:Fallback>
                <p:oleObj name="" r:id="rId5" imgW="824865" imgH="393700" progId="Equation.3">
                  <p:embed/>
                  <p:pic>
                    <p:nvPicPr>
                      <p:cNvPr id="0" name="图片 317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72263" y="4508500"/>
                        <a:ext cx="2339975" cy="11144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80" name="文本框 48179"/>
          <p:cNvSpPr txBox="1"/>
          <p:nvPr/>
        </p:nvSpPr>
        <p:spPr>
          <a:xfrm>
            <a:off x="2078038" y="3386138"/>
            <a:ext cx="719137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000" b="1">
                <a:latin typeface="Times New Roman" panose="02020603050405020304" pitchFamily="18" charset="0"/>
              </a:rPr>
              <a:t>O</a:t>
            </a:r>
            <a:r>
              <a:rPr lang="en-US" altLang="zh-CN" sz="2000" b="1" baseline="-25000">
                <a:latin typeface="Times New Roman" panose="02020603050405020304" pitchFamily="18" charset="0"/>
              </a:rPr>
              <a:t>1</a:t>
            </a:r>
            <a:endParaRPr lang="en-US" altLang="zh-CN" sz="2000" b="1">
              <a:latin typeface="Times New Roman" panose="02020603050405020304" pitchFamily="18" charset="0"/>
            </a:endParaRPr>
          </a:p>
        </p:txBody>
      </p:sp>
      <p:sp>
        <p:nvSpPr>
          <p:cNvPr id="48181" name="文本框 48180"/>
          <p:cNvSpPr txBox="1"/>
          <p:nvPr/>
        </p:nvSpPr>
        <p:spPr>
          <a:xfrm>
            <a:off x="2049463" y="2982913"/>
            <a:ext cx="719137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000" b="1">
                <a:latin typeface="Times New Roman" panose="02020603050405020304" pitchFamily="18" charset="0"/>
              </a:rPr>
              <a:t>O</a:t>
            </a:r>
            <a:r>
              <a:rPr lang="en-US" altLang="zh-CN" sz="2000" b="1" baseline="-25000">
                <a:latin typeface="Times New Roman" panose="02020603050405020304" pitchFamily="18" charset="0"/>
              </a:rPr>
              <a:t>2</a:t>
            </a:r>
            <a:endParaRPr lang="en-US" altLang="zh-CN" sz="2000" b="1">
              <a:latin typeface="Times New Roman" panose="02020603050405020304" pitchFamily="18" charset="0"/>
            </a:endParaRPr>
          </a:p>
        </p:txBody>
      </p:sp>
      <p:sp>
        <p:nvSpPr>
          <p:cNvPr id="48182" name="文本框 48181"/>
          <p:cNvSpPr txBox="1"/>
          <p:nvPr/>
        </p:nvSpPr>
        <p:spPr>
          <a:xfrm>
            <a:off x="2063750" y="2430463"/>
            <a:ext cx="719138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000" b="1">
                <a:latin typeface="Times New Roman" panose="02020603050405020304" pitchFamily="18" charset="0"/>
              </a:rPr>
              <a:t>O</a:t>
            </a:r>
            <a:r>
              <a:rPr lang="en-US" altLang="zh-CN" sz="2000" b="1" baseline="-25000">
                <a:latin typeface="Times New Roman" panose="02020603050405020304" pitchFamily="18" charset="0"/>
              </a:rPr>
              <a:t>3</a:t>
            </a:r>
            <a:endParaRPr lang="en-US" altLang="zh-CN" sz="2000" b="1">
              <a:latin typeface="Times New Roman" panose="02020603050405020304" pitchFamily="18" charset="0"/>
            </a:endParaRPr>
          </a:p>
        </p:txBody>
      </p:sp>
      <p:sp>
        <p:nvSpPr>
          <p:cNvPr id="48183" name="文本框 48182"/>
          <p:cNvSpPr txBox="1"/>
          <p:nvPr/>
        </p:nvSpPr>
        <p:spPr>
          <a:xfrm>
            <a:off x="2078038" y="1773238"/>
            <a:ext cx="719137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000" b="1">
                <a:latin typeface="Times New Roman" panose="02020603050405020304" pitchFamily="18" charset="0"/>
              </a:rPr>
              <a:t>O</a:t>
            </a:r>
            <a:r>
              <a:rPr lang="en-US" altLang="zh-CN" sz="2000" b="1" baseline="-25000">
                <a:latin typeface="Times New Roman" panose="02020603050405020304" pitchFamily="18" charset="0"/>
              </a:rPr>
              <a:t>4</a:t>
            </a:r>
            <a:endParaRPr lang="en-US" altLang="zh-CN" sz="20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8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8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8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8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8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8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8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4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4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77" grpId="0"/>
      <p:bldP spid="48178" grpId="0"/>
      <p:bldP spid="48180" grpId="0"/>
      <p:bldP spid="48181" grpId="0"/>
      <p:bldP spid="48182" grpId="0"/>
      <p:bldP spid="4818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6" name="文本框 47105"/>
          <p:cNvSpPr txBox="1"/>
          <p:nvPr/>
        </p:nvSpPr>
        <p:spPr>
          <a:xfrm>
            <a:off x="403225" y="141605"/>
            <a:ext cx="1086358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2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．在圆形区域内有垂直纸面向里的匀强磁场．从磁场边缘</a:t>
            </a:r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A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点沿半径方向射人一束速率不同的质子，对这些质子在磁场中的运动情况的分析中，正确的是： </a:t>
            </a:r>
            <a:endParaRPr lang="zh-CN" altLang="en-US" sz="3600" dirty="0">
              <a:solidFill>
                <a:srgbClr val="0033CC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7107" name="文本框 47106"/>
          <p:cNvSpPr txBox="1"/>
          <p:nvPr/>
        </p:nvSpPr>
        <p:spPr>
          <a:xfrm>
            <a:off x="494665" y="1918970"/>
            <a:ext cx="667893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A.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运动时间越长的，在磁场中通过的距离越长  </a:t>
            </a:r>
            <a:endParaRPr lang="zh-CN" altLang="en-US" sz="3600" dirty="0">
              <a:solidFill>
                <a:srgbClr val="0033CC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B.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运动时间越短的，其速率越大  </a:t>
            </a:r>
            <a:endParaRPr lang="zh-CN" altLang="en-US" sz="3600" dirty="0">
              <a:solidFill>
                <a:srgbClr val="0033CC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C.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磁场中偏转角越小的，运动时间越短 </a:t>
            </a:r>
            <a:endParaRPr lang="zh-CN" altLang="en-US" sz="3600" dirty="0">
              <a:solidFill>
                <a:srgbClr val="0033CC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D.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所有质子在磁场中的运动时间都相等</a:t>
            </a:r>
            <a:endParaRPr lang="zh-CN" altLang="en-US" sz="3600" dirty="0">
              <a:solidFill>
                <a:srgbClr val="0033CC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7141" name="文本框 47140"/>
          <p:cNvSpPr txBox="1"/>
          <p:nvPr/>
        </p:nvSpPr>
        <p:spPr>
          <a:xfrm>
            <a:off x="9264650" y="1698308"/>
            <a:ext cx="1081088" cy="64516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r>
              <a:rPr lang="en-US" altLang="zh-CN" sz="3600" b="1">
                <a:solidFill>
                  <a:srgbClr val="FE020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B C</a:t>
            </a:r>
            <a:endParaRPr lang="en-US" altLang="zh-CN" sz="3600" b="1">
              <a:solidFill>
                <a:srgbClr val="FE0202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8130" name="椭圆 48129"/>
          <p:cNvSpPr>
            <a:spLocks noChangeAspect="1"/>
          </p:cNvSpPr>
          <p:nvPr/>
        </p:nvSpPr>
        <p:spPr>
          <a:xfrm>
            <a:off x="8486140" y="3604895"/>
            <a:ext cx="2973388" cy="2924175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grpSp>
        <p:nvGrpSpPr>
          <p:cNvPr id="48131" name="组合 48130"/>
          <p:cNvGrpSpPr>
            <a:grpSpLocks noChangeAspect="1"/>
          </p:cNvGrpSpPr>
          <p:nvPr/>
        </p:nvGrpSpPr>
        <p:grpSpPr>
          <a:xfrm>
            <a:off x="8984615" y="4193858"/>
            <a:ext cx="2022475" cy="1882775"/>
            <a:chOff x="4800" y="3000"/>
            <a:chExt cx="1600" cy="1600"/>
          </a:xfrm>
        </p:grpSpPr>
        <p:sp>
          <p:nvSpPr>
            <p:cNvPr id="48132" name="直接连接符 48131"/>
            <p:cNvSpPr>
              <a:spLocks noChangeAspect="1"/>
            </p:cNvSpPr>
            <p:nvPr/>
          </p:nvSpPr>
          <p:spPr>
            <a:xfrm>
              <a:off x="4800" y="300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33" name="直接连接符 48132"/>
            <p:cNvSpPr>
              <a:spLocks noChangeAspect="1"/>
            </p:cNvSpPr>
            <p:nvPr/>
          </p:nvSpPr>
          <p:spPr>
            <a:xfrm flipH="1">
              <a:off x="4800" y="300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34" name="直接连接符 48133"/>
            <p:cNvSpPr>
              <a:spLocks noChangeAspect="1"/>
            </p:cNvSpPr>
            <p:nvPr/>
          </p:nvSpPr>
          <p:spPr>
            <a:xfrm>
              <a:off x="4800" y="348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35" name="直接连接符 48134"/>
            <p:cNvSpPr>
              <a:spLocks noChangeAspect="1"/>
            </p:cNvSpPr>
            <p:nvPr/>
          </p:nvSpPr>
          <p:spPr>
            <a:xfrm flipH="1">
              <a:off x="4800" y="348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36" name="直接连接符 48135"/>
            <p:cNvSpPr>
              <a:spLocks noChangeAspect="1"/>
            </p:cNvSpPr>
            <p:nvPr/>
          </p:nvSpPr>
          <p:spPr>
            <a:xfrm>
              <a:off x="4800" y="396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37" name="直接连接符 48136"/>
            <p:cNvSpPr>
              <a:spLocks noChangeAspect="1"/>
            </p:cNvSpPr>
            <p:nvPr/>
          </p:nvSpPr>
          <p:spPr>
            <a:xfrm flipH="1">
              <a:off x="4800" y="396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38" name="直接连接符 48137"/>
            <p:cNvSpPr>
              <a:spLocks noChangeAspect="1"/>
            </p:cNvSpPr>
            <p:nvPr/>
          </p:nvSpPr>
          <p:spPr>
            <a:xfrm>
              <a:off x="4800" y="444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39" name="直接连接符 48138"/>
            <p:cNvSpPr>
              <a:spLocks noChangeAspect="1"/>
            </p:cNvSpPr>
            <p:nvPr/>
          </p:nvSpPr>
          <p:spPr>
            <a:xfrm flipH="1">
              <a:off x="4800" y="444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40" name="直接连接符 48139"/>
            <p:cNvSpPr>
              <a:spLocks noChangeAspect="1"/>
            </p:cNvSpPr>
            <p:nvPr/>
          </p:nvSpPr>
          <p:spPr>
            <a:xfrm>
              <a:off x="5280" y="300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41" name="直接连接符 48140"/>
            <p:cNvSpPr>
              <a:spLocks noChangeAspect="1"/>
            </p:cNvSpPr>
            <p:nvPr/>
          </p:nvSpPr>
          <p:spPr>
            <a:xfrm flipH="1">
              <a:off x="5280" y="300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42" name="直接连接符 48141"/>
            <p:cNvSpPr>
              <a:spLocks noChangeAspect="1"/>
            </p:cNvSpPr>
            <p:nvPr/>
          </p:nvSpPr>
          <p:spPr>
            <a:xfrm>
              <a:off x="5280" y="348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43" name="直接连接符 48142"/>
            <p:cNvSpPr>
              <a:spLocks noChangeAspect="1"/>
            </p:cNvSpPr>
            <p:nvPr/>
          </p:nvSpPr>
          <p:spPr>
            <a:xfrm flipH="1">
              <a:off x="5280" y="348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44" name="直接连接符 48143"/>
            <p:cNvSpPr>
              <a:spLocks noChangeAspect="1"/>
            </p:cNvSpPr>
            <p:nvPr/>
          </p:nvSpPr>
          <p:spPr>
            <a:xfrm>
              <a:off x="5280" y="396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45" name="直接连接符 48144"/>
            <p:cNvSpPr>
              <a:spLocks noChangeAspect="1"/>
            </p:cNvSpPr>
            <p:nvPr/>
          </p:nvSpPr>
          <p:spPr>
            <a:xfrm flipH="1">
              <a:off x="5280" y="396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46" name="直接连接符 48145"/>
            <p:cNvSpPr>
              <a:spLocks noChangeAspect="1"/>
            </p:cNvSpPr>
            <p:nvPr/>
          </p:nvSpPr>
          <p:spPr>
            <a:xfrm>
              <a:off x="5280" y="444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47" name="直接连接符 48146"/>
            <p:cNvSpPr>
              <a:spLocks noChangeAspect="1"/>
            </p:cNvSpPr>
            <p:nvPr/>
          </p:nvSpPr>
          <p:spPr>
            <a:xfrm flipH="1">
              <a:off x="5280" y="444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48" name="直接连接符 48147"/>
            <p:cNvSpPr>
              <a:spLocks noChangeAspect="1"/>
            </p:cNvSpPr>
            <p:nvPr/>
          </p:nvSpPr>
          <p:spPr>
            <a:xfrm>
              <a:off x="5760" y="300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49" name="直接连接符 48148"/>
            <p:cNvSpPr>
              <a:spLocks noChangeAspect="1"/>
            </p:cNvSpPr>
            <p:nvPr/>
          </p:nvSpPr>
          <p:spPr>
            <a:xfrm flipH="1">
              <a:off x="5760" y="300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50" name="直接连接符 48149"/>
            <p:cNvSpPr>
              <a:spLocks noChangeAspect="1"/>
            </p:cNvSpPr>
            <p:nvPr/>
          </p:nvSpPr>
          <p:spPr>
            <a:xfrm>
              <a:off x="5760" y="348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51" name="直接连接符 48150"/>
            <p:cNvSpPr>
              <a:spLocks noChangeAspect="1"/>
            </p:cNvSpPr>
            <p:nvPr/>
          </p:nvSpPr>
          <p:spPr>
            <a:xfrm flipH="1">
              <a:off x="5760" y="348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52" name="直接连接符 48151"/>
            <p:cNvSpPr>
              <a:spLocks noChangeAspect="1"/>
            </p:cNvSpPr>
            <p:nvPr/>
          </p:nvSpPr>
          <p:spPr>
            <a:xfrm>
              <a:off x="5760" y="396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53" name="直接连接符 48152"/>
            <p:cNvSpPr>
              <a:spLocks noChangeAspect="1"/>
            </p:cNvSpPr>
            <p:nvPr/>
          </p:nvSpPr>
          <p:spPr>
            <a:xfrm flipH="1">
              <a:off x="5760" y="396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54" name="直接连接符 48153"/>
            <p:cNvSpPr>
              <a:spLocks noChangeAspect="1"/>
            </p:cNvSpPr>
            <p:nvPr/>
          </p:nvSpPr>
          <p:spPr>
            <a:xfrm>
              <a:off x="5760" y="444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55" name="直接连接符 48154"/>
            <p:cNvSpPr>
              <a:spLocks noChangeAspect="1"/>
            </p:cNvSpPr>
            <p:nvPr/>
          </p:nvSpPr>
          <p:spPr>
            <a:xfrm flipH="1">
              <a:off x="5760" y="444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56" name="直接连接符 48155"/>
            <p:cNvSpPr>
              <a:spLocks noChangeAspect="1"/>
            </p:cNvSpPr>
            <p:nvPr/>
          </p:nvSpPr>
          <p:spPr>
            <a:xfrm>
              <a:off x="6240" y="300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57" name="直接连接符 48156"/>
            <p:cNvSpPr>
              <a:spLocks noChangeAspect="1"/>
            </p:cNvSpPr>
            <p:nvPr/>
          </p:nvSpPr>
          <p:spPr>
            <a:xfrm flipH="1">
              <a:off x="6240" y="300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58" name="直接连接符 48157"/>
            <p:cNvSpPr>
              <a:spLocks noChangeAspect="1"/>
            </p:cNvSpPr>
            <p:nvPr/>
          </p:nvSpPr>
          <p:spPr>
            <a:xfrm>
              <a:off x="6240" y="348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59" name="直接连接符 48158"/>
            <p:cNvSpPr>
              <a:spLocks noChangeAspect="1"/>
            </p:cNvSpPr>
            <p:nvPr/>
          </p:nvSpPr>
          <p:spPr>
            <a:xfrm flipH="1">
              <a:off x="6240" y="348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60" name="直接连接符 48159"/>
            <p:cNvSpPr>
              <a:spLocks noChangeAspect="1"/>
            </p:cNvSpPr>
            <p:nvPr/>
          </p:nvSpPr>
          <p:spPr>
            <a:xfrm>
              <a:off x="6240" y="396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61" name="直接连接符 48160"/>
            <p:cNvSpPr>
              <a:spLocks noChangeAspect="1"/>
            </p:cNvSpPr>
            <p:nvPr/>
          </p:nvSpPr>
          <p:spPr>
            <a:xfrm flipH="1">
              <a:off x="6240" y="396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62" name="直接连接符 48161"/>
            <p:cNvSpPr>
              <a:spLocks noChangeAspect="1"/>
            </p:cNvSpPr>
            <p:nvPr/>
          </p:nvSpPr>
          <p:spPr>
            <a:xfrm>
              <a:off x="6240" y="444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8163" name="直接连接符 48162"/>
            <p:cNvSpPr>
              <a:spLocks noChangeAspect="1"/>
            </p:cNvSpPr>
            <p:nvPr/>
          </p:nvSpPr>
          <p:spPr>
            <a:xfrm flipH="1">
              <a:off x="6240" y="4440"/>
              <a:ext cx="160" cy="16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48164" name="直接连接符 48163"/>
          <p:cNvSpPr>
            <a:spLocks noChangeAspect="1"/>
          </p:cNvSpPr>
          <p:nvPr/>
        </p:nvSpPr>
        <p:spPr>
          <a:xfrm>
            <a:off x="8486140" y="5116195"/>
            <a:ext cx="1266825" cy="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triangle" w="lg" len="lg"/>
          </a:ln>
        </p:spPr>
      </p:sp>
      <p:sp>
        <p:nvSpPr>
          <p:cNvPr id="48165" name="直接连接符 48164"/>
          <p:cNvSpPr/>
          <p:nvPr/>
        </p:nvSpPr>
        <p:spPr>
          <a:xfrm>
            <a:off x="9638665" y="5116195"/>
            <a:ext cx="187325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48166" name="直接连接符 48165"/>
          <p:cNvSpPr/>
          <p:nvPr/>
        </p:nvSpPr>
        <p:spPr>
          <a:xfrm flipV="1">
            <a:off x="8486140" y="1372870"/>
            <a:ext cx="0" cy="3671888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48167" name="任意多边形 48166"/>
          <p:cNvSpPr/>
          <p:nvPr/>
        </p:nvSpPr>
        <p:spPr>
          <a:xfrm flipV="1">
            <a:off x="8486140" y="3733483"/>
            <a:ext cx="1008063" cy="1382712"/>
          </a:xfrm>
          <a:custGeom>
            <a:avLst/>
            <a:gdLst>
              <a:gd name="txL" fmla="*/ 0 w 21600"/>
              <a:gd name="txT" fmla="*/ 0 h 31922"/>
              <a:gd name="txR" fmla="*/ 21600 w 21600"/>
              <a:gd name="txB" fmla="*/ 31922 h 31922"/>
            </a:gdLst>
            <a:ahLst/>
            <a:cxnLst>
              <a:cxn ang="270">
                <a:pos x="0" y="0"/>
              </a:cxn>
              <a:cxn ang="90">
                <a:pos x="18973" y="31922"/>
              </a:cxn>
              <a:cxn ang="90">
                <a:pos x="0" y="21600"/>
              </a:cxn>
            </a:cxnLst>
            <a:rect l="txL" t="txT" r="txR" b="txB"/>
            <a:pathLst>
              <a:path w="21600" h="31922" fill="none">
                <a:moveTo>
                  <a:pt x="0" y="0"/>
                </a:moveTo>
                <a:arcTo wR="21600" hR="21600" stAng="-5400000" swAng="7112868"/>
              </a:path>
              <a:path w="21600" h="31922" stroke="0">
                <a:moveTo>
                  <a:pt x="0" y="0"/>
                </a:moveTo>
                <a:arcTo wR="21600" hR="21600" stAng="-5400000" swAng="7112868"/>
                <a:lnTo>
                  <a:pt x="0" y="21600"/>
                </a:lnTo>
                <a:close/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68" name="任意多边形 48167"/>
          <p:cNvSpPr/>
          <p:nvPr/>
        </p:nvSpPr>
        <p:spPr>
          <a:xfrm flipV="1">
            <a:off x="8559165" y="3614420"/>
            <a:ext cx="1439863" cy="1516063"/>
          </a:xfrm>
          <a:custGeom>
            <a:avLst/>
            <a:gdLst>
              <a:gd name="txL" fmla="*/ 0 w 21600"/>
              <a:gd name="txT" fmla="*/ 0 h 26435"/>
              <a:gd name="txR" fmla="*/ 21600 w 21600"/>
              <a:gd name="txB" fmla="*/ 26435 h 26435"/>
            </a:gdLst>
            <a:ahLst/>
            <a:cxnLst>
              <a:cxn ang="270">
                <a:pos x="0" y="0"/>
              </a:cxn>
              <a:cxn ang="90">
                <a:pos x="21051" y="26434"/>
              </a:cxn>
              <a:cxn ang="90">
                <a:pos x="0" y="21600"/>
              </a:cxn>
            </a:cxnLst>
            <a:rect l="txL" t="txT" r="txR" b="txB"/>
            <a:pathLst>
              <a:path w="21600" h="26435" fill="none">
                <a:moveTo>
                  <a:pt x="0" y="0"/>
                </a:moveTo>
                <a:arcTo wR="21600" hR="21600" stAng="-5400000" swAng="6175967"/>
              </a:path>
              <a:path w="21600" h="26435" stroke="0">
                <a:moveTo>
                  <a:pt x="0" y="0"/>
                </a:moveTo>
                <a:arcTo wR="21600" hR="21600" stAng="-5400000" swAng="6175967"/>
                <a:lnTo>
                  <a:pt x="0" y="21600"/>
                </a:lnTo>
                <a:close/>
              </a:path>
            </a:pathLst>
          </a:custGeom>
          <a:noFill/>
          <a:ln w="38100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69" name="任意多边形 48168"/>
          <p:cNvSpPr/>
          <p:nvPr/>
        </p:nvSpPr>
        <p:spPr>
          <a:xfrm flipV="1">
            <a:off x="8559165" y="3244533"/>
            <a:ext cx="1824038" cy="1871662"/>
          </a:xfrm>
          <a:custGeom>
            <a:avLst/>
            <a:gdLst>
              <a:gd name="txL" fmla="*/ 0 w 21027"/>
              <a:gd name="txT" fmla="*/ 0 h 21600"/>
              <a:gd name="txR" fmla="*/ 21027 w 21027"/>
              <a:gd name="txB" fmla="*/ 21600 h 21600"/>
            </a:gdLst>
            <a:ahLst/>
            <a:cxnLst>
              <a:cxn ang="270">
                <a:pos x="0" y="0"/>
              </a:cxn>
              <a:cxn ang="0">
                <a:pos x="21027" y="16659"/>
              </a:cxn>
              <a:cxn ang="90">
                <a:pos x="0" y="21600"/>
              </a:cxn>
            </a:cxnLst>
            <a:rect l="txL" t="txT" r="txR" b="txB"/>
            <a:pathLst>
              <a:path w="21027" h="21600" fill="none">
                <a:moveTo>
                  <a:pt x="0" y="0"/>
                </a:moveTo>
                <a:arcTo wR="21600" hR="21600" stAng="-5400000" swAng="4606580"/>
              </a:path>
              <a:path w="21027" h="21600" stroke="0">
                <a:moveTo>
                  <a:pt x="0" y="0"/>
                </a:moveTo>
                <a:arcTo wR="21600" hR="21600" stAng="-5400000" swAng="4606580"/>
                <a:lnTo>
                  <a:pt x="0" y="21600"/>
                </a:lnTo>
                <a:close/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70" name="直接连接符 48169"/>
          <p:cNvSpPr/>
          <p:nvPr/>
        </p:nvSpPr>
        <p:spPr>
          <a:xfrm flipH="1">
            <a:off x="8486140" y="3749358"/>
            <a:ext cx="865188" cy="431800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48171" name="直接连接符 48170"/>
          <p:cNvSpPr/>
          <p:nvPr/>
        </p:nvSpPr>
        <p:spPr>
          <a:xfrm flipH="1">
            <a:off x="8486140" y="3590925"/>
            <a:ext cx="1433195" cy="182245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48172" name="直接连接符 48171"/>
          <p:cNvSpPr/>
          <p:nvPr/>
        </p:nvSpPr>
        <p:spPr>
          <a:xfrm flipH="1" flipV="1">
            <a:off x="8485505" y="3057525"/>
            <a:ext cx="1934210" cy="591185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48173" name="任意多边形 48172"/>
          <p:cNvSpPr/>
          <p:nvPr/>
        </p:nvSpPr>
        <p:spPr>
          <a:xfrm flipV="1">
            <a:off x="8559165" y="2523808"/>
            <a:ext cx="2397125" cy="2592387"/>
          </a:xfrm>
          <a:custGeom>
            <a:avLst/>
            <a:gdLst>
              <a:gd name="txL" fmla="*/ 0 w 17962"/>
              <a:gd name="txT" fmla="*/ 0 h 21600"/>
              <a:gd name="txR" fmla="*/ 17962 w 17962"/>
              <a:gd name="txB" fmla="*/ 21600 h 21600"/>
            </a:gdLst>
            <a:ahLst/>
            <a:cxnLst>
              <a:cxn ang="270">
                <a:pos x="0" y="0"/>
              </a:cxn>
              <a:cxn ang="0">
                <a:pos x="17962" y="9603"/>
              </a:cxn>
              <a:cxn ang="90">
                <a:pos x="0" y="21600"/>
              </a:cxn>
            </a:cxnLst>
            <a:rect l="txL" t="txT" r="txR" b="txB"/>
            <a:pathLst>
              <a:path w="17962" h="21600" fill="none">
                <a:moveTo>
                  <a:pt x="0" y="0"/>
                </a:moveTo>
                <a:arcTo wR="21600" hR="21600" stAng="-5400000" swAng="3375638"/>
              </a:path>
              <a:path w="17962" h="21600" stroke="0">
                <a:moveTo>
                  <a:pt x="0" y="0"/>
                </a:moveTo>
                <a:arcTo wR="21600" hR="21600" stAng="-5400000" swAng="3375638"/>
                <a:lnTo>
                  <a:pt x="0" y="21600"/>
                </a:lnTo>
                <a:close/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74" name="直接连接符 48173"/>
          <p:cNvSpPr/>
          <p:nvPr/>
        </p:nvSpPr>
        <p:spPr>
          <a:xfrm flipH="1" flipV="1">
            <a:off x="8486140" y="1768475"/>
            <a:ext cx="2470150" cy="2172335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48180" name="文本框 48179"/>
          <p:cNvSpPr txBox="1"/>
          <p:nvPr/>
        </p:nvSpPr>
        <p:spPr>
          <a:xfrm>
            <a:off x="8068628" y="3993833"/>
            <a:ext cx="719137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000" b="1">
                <a:latin typeface="Times New Roman" panose="02020603050405020304" pitchFamily="18" charset="0"/>
              </a:rPr>
              <a:t>O</a:t>
            </a:r>
            <a:r>
              <a:rPr lang="en-US" altLang="zh-CN" sz="2000" b="1" baseline="-25000">
                <a:latin typeface="Times New Roman" panose="02020603050405020304" pitchFamily="18" charset="0"/>
              </a:rPr>
              <a:t>1</a:t>
            </a:r>
            <a:endParaRPr lang="en-US" altLang="zh-CN" sz="2000" b="1">
              <a:latin typeface="Times New Roman" panose="02020603050405020304" pitchFamily="18" charset="0"/>
            </a:endParaRPr>
          </a:p>
        </p:txBody>
      </p:sp>
      <p:sp>
        <p:nvSpPr>
          <p:cNvPr id="48181" name="文本框 48180"/>
          <p:cNvSpPr txBox="1"/>
          <p:nvPr/>
        </p:nvSpPr>
        <p:spPr>
          <a:xfrm>
            <a:off x="8040053" y="3590608"/>
            <a:ext cx="719137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000" b="1">
                <a:latin typeface="Times New Roman" panose="02020603050405020304" pitchFamily="18" charset="0"/>
              </a:rPr>
              <a:t>O</a:t>
            </a:r>
            <a:r>
              <a:rPr lang="en-US" altLang="zh-CN" sz="2000" b="1" baseline="-25000">
                <a:latin typeface="Times New Roman" panose="02020603050405020304" pitchFamily="18" charset="0"/>
              </a:rPr>
              <a:t>2</a:t>
            </a:r>
            <a:endParaRPr lang="en-US" altLang="zh-CN" sz="2000" b="1">
              <a:latin typeface="Times New Roman" panose="02020603050405020304" pitchFamily="18" charset="0"/>
            </a:endParaRPr>
          </a:p>
        </p:txBody>
      </p:sp>
      <p:sp>
        <p:nvSpPr>
          <p:cNvPr id="48182" name="文本框 48181"/>
          <p:cNvSpPr txBox="1"/>
          <p:nvPr/>
        </p:nvSpPr>
        <p:spPr>
          <a:xfrm>
            <a:off x="8054340" y="3038158"/>
            <a:ext cx="719138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000" b="1">
                <a:latin typeface="Times New Roman" panose="02020603050405020304" pitchFamily="18" charset="0"/>
              </a:rPr>
              <a:t>O</a:t>
            </a:r>
            <a:r>
              <a:rPr lang="en-US" altLang="zh-CN" sz="2000" b="1" baseline="-25000">
                <a:latin typeface="Times New Roman" panose="02020603050405020304" pitchFamily="18" charset="0"/>
              </a:rPr>
              <a:t>3</a:t>
            </a:r>
            <a:endParaRPr lang="en-US" altLang="zh-CN" sz="2000" b="1">
              <a:latin typeface="Times New Roman" panose="02020603050405020304" pitchFamily="18" charset="0"/>
            </a:endParaRPr>
          </a:p>
        </p:txBody>
      </p:sp>
      <p:sp>
        <p:nvSpPr>
          <p:cNvPr id="48183" name="文本框 48182"/>
          <p:cNvSpPr txBox="1"/>
          <p:nvPr/>
        </p:nvSpPr>
        <p:spPr>
          <a:xfrm>
            <a:off x="8068628" y="2380933"/>
            <a:ext cx="719137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000" b="1">
                <a:latin typeface="Times New Roman" panose="02020603050405020304" pitchFamily="18" charset="0"/>
              </a:rPr>
              <a:t>O</a:t>
            </a:r>
            <a:r>
              <a:rPr lang="en-US" altLang="zh-CN" sz="2000" b="1" baseline="-25000">
                <a:latin typeface="Times New Roman" panose="02020603050405020304" pitchFamily="18" charset="0"/>
              </a:rPr>
              <a:t>4</a:t>
            </a:r>
            <a:endParaRPr lang="en-US" altLang="zh-CN" sz="20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8" name="矩形 50177"/>
          <p:cNvSpPr/>
          <p:nvPr/>
        </p:nvSpPr>
        <p:spPr>
          <a:xfrm>
            <a:off x="1524000" y="249078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0179" name="文本框 50178"/>
          <p:cNvSpPr txBox="1"/>
          <p:nvPr/>
        </p:nvSpPr>
        <p:spPr>
          <a:xfrm>
            <a:off x="883285" y="111443"/>
            <a:ext cx="10859770" cy="341503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3.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圆心为</a:t>
            </a:r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O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、半径为</a:t>
            </a:r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r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的圆形区域中有一个磁感强度为</a:t>
            </a:r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B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、方向为垂直于纸面向里的匀强磁场，与区域边缘的最短距离为</a:t>
            </a:r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L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的</a:t>
            </a:r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O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＇处有一竖直放置的荧屏</a:t>
            </a:r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MN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，今有一质量为</a:t>
            </a:r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m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的电子以速率</a:t>
            </a:r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v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从左侧沿ＯＯ＇方向垂直射入磁场，越出磁场后打在荧光屏上之</a:t>
            </a:r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P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点，如图所示，求</a:t>
            </a:r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O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＇</a:t>
            </a:r>
            <a:r>
              <a:rPr lang="en-US" altLang="zh-CN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P</a:t>
            </a:r>
            <a:r>
              <a:rPr lang="zh-CN" altLang="en-US" sz="3600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的长度和电子通过磁场所用的时间 </a:t>
            </a:r>
            <a:endParaRPr lang="zh-CN" altLang="en-US" sz="3600" dirty="0">
              <a:solidFill>
                <a:srgbClr val="0033CC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pSp>
        <p:nvGrpSpPr>
          <p:cNvPr id="50180" name="组合 50179"/>
          <p:cNvGrpSpPr/>
          <p:nvPr/>
        </p:nvGrpSpPr>
        <p:grpSpPr>
          <a:xfrm>
            <a:off x="3853815" y="3297238"/>
            <a:ext cx="4530725" cy="3822700"/>
            <a:chOff x="1474" y="2111"/>
            <a:chExt cx="2854" cy="2408"/>
          </a:xfrm>
        </p:grpSpPr>
        <p:sp>
          <p:nvSpPr>
            <p:cNvPr id="50181" name="直接连接符 50180"/>
            <p:cNvSpPr>
              <a:spLocks noChangeAspect="1"/>
            </p:cNvSpPr>
            <p:nvPr/>
          </p:nvSpPr>
          <p:spPr>
            <a:xfrm>
              <a:off x="3866" y="2111"/>
              <a:ext cx="0" cy="2081"/>
            </a:xfrm>
            <a:prstGeom prst="line">
              <a:avLst/>
            </a:prstGeom>
            <a:ln w="28575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0182" name="直接连接符 50181"/>
            <p:cNvSpPr>
              <a:spLocks noChangeAspect="1"/>
            </p:cNvSpPr>
            <p:nvPr/>
          </p:nvSpPr>
          <p:spPr>
            <a:xfrm>
              <a:off x="1920" y="3070"/>
              <a:ext cx="1949" cy="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50183" name="直接连接符 50182"/>
            <p:cNvSpPr>
              <a:spLocks noChangeAspect="1"/>
            </p:cNvSpPr>
            <p:nvPr/>
          </p:nvSpPr>
          <p:spPr>
            <a:xfrm>
              <a:off x="1931" y="3085"/>
              <a:ext cx="472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stealth" w="med" len="med"/>
            </a:ln>
          </p:spPr>
        </p:sp>
        <p:sp>
          <p:nvSpPr>
            <p:cNvPr id="50184" name="直接连接符 50183"/>
            <p:cNvSpPr>
              <a:spLocks noChangeAspect="1"/>
            </p:cNvSpPr>
            <p:nvPr/>
          </p:nvSpPr>
          <p:spPr>
            <a:xfrm>
              <a:off x="3157" y="2569"/>
              <a:ext cx="0" cy="560"/>
            </a:xfrm>
            <a:prstGeom prst="line">
              <a:avLst/>
            </a:prstGeom>
            <a:ln w="28575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0185" name="直接连接符 50184"/>
            <p:cNvSpPr>
              <a:spLocks noChangeAspect="1"/>
            </p:cNvSpPr>
            <p:nvPr/>
          </p:nvSpPr>
          <p:spPr>
            <a:xfrm>
              <a:off x="3171" y="2687"/>
              <a:ext cx="711" cy="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</p:spPr>
        </p:sp>
        <p:sp>
          <p:nvSpPr>
            <p:cNvPr id="50186" name="文本框 50185"/>
            <p:cNvSpPr txBox="1">
              <a:spLocks noChangeAspect="1"/>
            </p:cNvSpPr>
            <p:nvPr/>
          </p:nvSpPr>
          <p:spPr>
            <a:xfrm>
              <a:off x="3842" y="2222"/>
              <a:ext cx="486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 sz="2000" b="1">
                  <a:latin typeface="Times New Roman" panose="02020603050405020304" pitchFamily="18" charset="0"/>
                </a:rPr>
                <a:t>M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50187" name="文本框 50186"/>
            <p:cNvSpPr txBox="1">
              <a:spLocks noChangeAspect="1"/>
            </p:cNvSpPr>
            <p:nvPr/>
          </p:nvSpPr>
          <p:spPr>
            <a:xfrm>
              <a:off x="3842" y="3988"/>
              <a:ext cx="486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 sz="2000" b="1">
                  <a:latin typeface="Times New Roman" panose="02020603050405020304" pitchFamily="18" charset="0"/>
                </a:rPr>
                <a:t>N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50188" name="文本框 50187"/>
            <p:cNvSpPr txBox="1">
              <a:spLocks noChangeAspect="1"/>
            </p:cNvSpPr>
            <p:nvPr/>
          </p:nvSpPr>
          <p:spPr>
            <a:xfrm>
              <a:off x="3424" y="2419"/>
              <a:ext cx="486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 sz="2000" b="1">
                  <a:latin typeface="Times New Roman" panose="02020603050405020304" pitchFamily="18" charset="0"/>
                </a:rPr>
                <a:t>L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50189" name="文本框 50188"/>
            <p:cNvSpPr txBox="1">
              <a:spLocks noChangeAspect="1"/>
            </p:cNvSpPr>
            <p:nvPr/>
          </p:nvSpPr>
          <p:spPr>
            <a:xfrm>
              <a:off x="1660" y="2991"/>
              <a:ext cx="486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 sz="2000" b="1">
                  <a:latin typeface="Times New Roman" panose="02020603050405020304" pitchFamily="18" charset="0"/>
                </a:rPr>
                <a:t>A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50190" name="直接连接符 50189"/>
            <p:cNvSpPr>
              <a:spLocks noChangeAspect="1"/>
            </p:cNvSpPr>
            <p:nvPr/>
          </p:nvSpPr>
          <p:spPr>
            <a:xfrm flipV="1">
              <a:off x="2404" y="3079"/>
              <a:ext cx="487" cy="29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stealth" w="med" len="med"/>
            </a:ln>
          </p:spPr>
        </p:sp>
        <p:sp>
          <p:nvSpPr>
            <p:cNvPr id="50191" name="文本框 50190"/>
            <p:cNvSpPr txBox="1">
              <a:spLocks noChangeAspect="1"/>
            </p:cNvSpPr>
            <p:nvPr/>
          </p:nvSpPr>
          <p:spPr>
            <a:xfrm>
              <a:off x="3677" y="3726"/>
              <a:ext cx="486" cy="51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 sz="2000" b="1">
                  <a:latin typeface="Times New Roman" panose="02020603050405020304" pitchFamily="18" charset="0"/>
                </a:rPr>
                <a:t>P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50192" name="椭圆 50191"/>
            <p:cNvSpPr>
              <a:spLocks noChangeAspect="1"/>
            </p:cNvSpPr>
            <p:nvPr/>
          </p:nvSpPr>
          <p:spPr>
            <a:xfrm>
              <a:off x="1907" y="2438"/>
              <a:ext cx="1246" cy="1248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0193" name="直接连接符 50192"/>
            <p:cNvSpPr>
              <a:spLocks noChangeAspect="1"/>
            </p:cNvSpPr>
            <p:nvPr/>
          </p:nvSpPr>
          <p:spPr>
            <a:xfrm>
              <a:off x="2006" y="2895"/>
              <a:ext cx="99" cy="8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194" name="直接连接符 50193"/>
            <p:cNvSpPr>
              <a:spLocks noChangeAspect="1"/>
            </p:cNvSpPr>
            <p:nvPr/>
          </p:nvSpPr>
          <p:spPr>
            <a:xfrm flipH="1">
              <a:off x="2006" y="2895"/>
              <a:ext cx="99" cy="8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195" name="直接连接符 50194"/>
            <p:cNvSpPr>
              <a:spLocks noChangeAspect="1"/>
            </p:cNvSpPr>
            <p:nvPr/>
          </p:nvSpPr>
          <p:spPr>
            <a:xfrm>
              <a:off x="2006" y="3152"/>
              <a:ext cx="99" cy="8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196" name="直接连接符 50195"/>
            <p:cNvSpPr>
              <a:spLocks noChangeAspect="1"/>
            </p:cNvSpPr>
            <p:nvPr/>
          </p:nvSpPr>
          <p:spPr>
            <a:xfrm flipH="1">
              <a:off x="2006" y="3152"/>
              <a:ext cx="99" cy="8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197" name="直接连接符 50196"/>
            <p:cNvSpPr>
              <a:spLocks noChangeAspect="1"/>
            </p:cNvSpPr>
            <p:nvPr/>
          </p:nvSpPr>
          <p:spPr>
            <a:xfrm>
              <a:off x="2303" y="2639"/>
              <a:ext cx="98" cy="8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198" name="直接连接符 50197"/>
            <p:cNvSpPr>
              <a:spLocks noChangeAspect="1"/>
            </p:cNvSpPr>
            <p:nvPr/>
          </p:nvSpPr>
          <p:spPr>
            <a:xfrm flipH="1">
              <a:off x="2303" y="2639"/>
              <a:ext cx="98" cy="8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199" name="直接连接符 50198"/>
            <p:cNvSpPr>
              <a:spLocks noChangeAspect="1"/>
            </p:cNvSpPr>
            <p:nvPr/>
          </p:nvSpPr>
          <p:spPr>
            <a:xfrm>
              <a:off x="2303" y="2895"/>
              <a:ext cx="98" cy="8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200" name="直接连接符 50199"/>
            <p:cNvSpPr>
              <a:spLocks noChangeAspect="1"/>
            </p:cNvSpPr>
            <p:nvPr/>
          </p:nvSpPr>
          <p:spPr>
            <a:xfrm flipH="1">
              <a:off x="2303" y="2895"/>
              <a:ext cx="98" cy="8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201" name="直接连接符 50200"/>
            <p:cNvSpPr>
              <a:spLocks noChangeAspect="1"/>
            </p:cNvSpPr>
            <p:nvPr/>
          </p:nvSpPr>
          <p:spPr>
            <a:xfrm>
              <a:off x="2303" y="3152"/>
              <a:ext cx="98" cy="8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202" name="直接连接符 50201"/>
            <p:cNvSpPr>
              <a:spLocks noChangeAspect="1"/>
            </p:cNvSpPr>
            <p:nvPr/>
          </p:nvSpPr>
          <p:spPr>
            <a:xfrm flipH="1">
              <a:off x="2303" y="3152"/>
              <a:ext cx="98" cy="8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203" name="直接连接符 50202"/>
            <p:cNvSpPr>
              <a:spLocks noChangeAspect="1"/>
            </p:cNvSpPr>
            <p:nvPr/>
          </p:nvSpPr>
          <p:spPr>
            <a:xfrm>
              <a:off x="2303" y="3409"/>
              <a:ext cx="98" cy="8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204" name="直接连接符 50203"/>
            <p:cNvSpPr>
              <a:spLocks noChangeAspect="1"/>
            </p:cNvSpPr>
            <p:nvPr/>
          </p:nvSpPr>
          <p:spPr>
            <a:xfrm flipH="1">
              <a:off x="2303" y="3409"/>
              <a:ext cx="98" cy="8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205" name="直接连接符 50204"/>
            <p:cNvSpPr>
              <a:spLocks noChangeAspect="1"/>
            </p:cNvSpPr>
            <p:nvPr/>
          </p:nvSpPr>
          <p:spPr>
            <a:xfrm>
              <a:off x="2599" y="2639"/>
              <a:ext cx="98" cy="8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206" name="直接连接符 50205"/>
            <p:cNvSpPr>
              <a:spLocks noChangeAspect="1"/>
            </p:cNvSpPr>
            <p:nvPr/>
          </p:nvSpPr>
          <p:spPr>
            <a:xfrm flipH="1">
              <a:off x="2599" y="2639"/>
              <a:ext cx="98" cy="8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207" name="直接连接符 50206"/>
            <p:cNvSpPr>
              <a:spLocks noChangeAspect="1"/>
            </p:cNvSpPr>
            <p:nvPr/>
          </p:nvSpPr>
          <p:spPr>
            <a:xfrm>
              <a:off x="2599" y="2895"/>
              <a:ext cx="98" cy="8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208" name="直接连接符 50207"/>
            <p:cNvSpPr>
              <a:spLocks noChangeAspect="1"/>
            </p:cNvSpPr>
            <p:nvPr/>
          </p:nvSpPr>
          <p:spPr>
            <a:xfrm flipH="1">
              <a:off x="2599" y="2895"/>
              <a:ext cx="98" cy="8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209" name="直接连接符 50208"/>
            <p:cNvSpPr>
              <a:spLocks noChangeAspect="1"/>
            </p:cNvSpPr>
            <p:nvPr/>
          </p:nvSpPr>
          <p:spPr>
            <a:xfrm>
              <a:off x="2599" y="3152"/>
              <a:ext cx="98" cy="8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210" name="直接连接符 50209"/>
            <p:cNvSpPr>
              <a:spLocks noChangeAspect="1"/>
            </p:cNvSpPr>
            <p:nvPr/>
          </p:nvSpPr>
          <p:spPr>
            <a:xfrm flipH="1">
              <a:off x="2599" y="3152"/>
              <a:ext cx="98" cy="8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211" name="直接连接符 50210"/>
            <p:cNvSpPr>
              <a:spLocks noChangeAspect="1"/>
            </p:cNvSpPr>
            <p:nvPr/>
          </p:nvSpPr>
          <p:spPr>
            <a:xfrm>
              <a:off x="2599" y="3409"/>
              <a:ext cx="98" cy="8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212" name="直接连接符 50211"/>
            <p:cNvSpPr>
              <a:spLocks noChangeAspect="1"/>
            </p:cNvSpPr>
            <p:nvPr/>
          </p:nvSpPr>
          <p:spPr>
            <a:xfrm flipH="1">
              <a:off x="2599" y="3409"/>
              <a:ext cx="98" cy="8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213" name="直接连接符 50212"/>
            <p:cNvSpPr>
              <a:spLocks noChangeAspect="1"/>
            </p:cNvSpPr>
            <p:nvPr/>
          </p:nvSpPr>
          <p:spPr>
            <a:xfrm>
              <a:off x="2896" y="2895"/>
              <a:ext cx="98" cy="8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214" name="直接连接符 50213"/>
            <p:cNvSpPr>
              <a:spLocks noChangeAspect="1"/>
            </p:cNvSpPr>
            <p:nvPr/>
          </p:nvSpPr>
          <p:spPr>
            <a:xfrm flipH="1">
              <a:off x="2896" y="2895"/>
              <a:ext cx="98" cy="8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215" name="直接连接符 50214"/>
            <p:cNvSpPr>
              <a:spLocks noChangeAspect="1"/>
            </p:cNvSpPr>
            <p:nvPr/>
          </p:nvSpPr>
          <p:spPr>
            <a:xfrm>
              <a:off x="2896" y="3152"/>
              <a:ext cx="98" cy="8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216" name="直接连接符 50215"/>
            <p:cNvSpPr>
              <a:spLocks noChangeAspect="1"/>
            </p:cNvSpPr>
            <p:nvPr/>
          </p:nvSpPr>
          <p:spPr>
            <a:xfrm flipH="1">
              <a:off x="2896" y="3152"/>
              <a:ext cx="98" cy="8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sm" len="med"/>
            </a:ln>
          </p:spPr>
        </p:sp>
        <p:sp>
          <p:nvSpPr>
            <p:cNvPr id="50217" name="直接连接符 50216"/>
            <p:cNvSpPr>
              <a:spLocks noChangeAspect="1"/>
            </p:cNvSpPr>
            <p:nvPr/>
          </p:nvSpPr>
          <p:spPr>
            <a:xfrm>
              <a:off x="1907" y="3069"/>
              <a:ext cx="1246" cy="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dash"/>
              <a:headEnd type="none" w="med" len="med"/>
              <a:tailEnd type="none" w="sm" len="med"/>
            </a:ln>
          </p:spPr>
        </p:sp>
        <p:sp>
          <p:nvSpPr>
            <p:cNvPr id="50218" name="直接连接符 50217"/>
            <p:cNvSpPr>
              <a:spLocks noChangeAspect="1"/>
            </p:cNvSpPr>
            <p:nvPr/>
          </p:nvSpPr>
          <p:spPr>
            <a:xfrm>
              <a:off x="1474" y="3069"/>
              <a:ext cx="448" cy="0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headEnd type="none" w="med" len="med"/>
              <a:tailEnd type="triangle" w="sm" len="med"/>
            </a:ln>
          </p:spPr>
        </p:sp>
        <p:sp>
          <p:nvSpPr>
            <p:cNvPr id="50219" name="文本框 50218"/>
            <p:cNvSpPr txBox="1">
              <a:spLocks noChangeAspect="1"/>
            </p:cNvSpPr>
            <p:nvPr/>
          </p:nvSpPr>
          <p:spPr>
            <a:xfrm>
              <a:off x="2471" y="3211"/>
              <a:ext cx="346" cy="30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lIns="0" tIns="0" rIns="0" bIns="0"/>
            <a:p>
              <a:pPr algn="just" eaLnBrk="0" hangingPunct="0"/>
              <a:r>
                <a:rPr lang="en-US" altLang="zh-CN" sz="2400">
                  <a:latin typeface="Times New Roman" panose="02020603050405020304" pitchFamily="18" charset="0"/>
                </a:rPr>
                <a:t>B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20" name="文本框 50219"/>
            <p:cNvSpPr txBox="1">
              <a:spLocks noChangeAspect="1"/>
            </p:cNvSpPr>
            <p:nvPr/>
          </p:nvSpPr>
          <p:spPr>
            <a:xfrm>
              <a:off x="2436" y="2825"/>
              <a:ext cx="603" cy="44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4000">
                  <a:solidFill>
                    <a:srgbClr val="FF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•</a:t>
              </a:r>
              <a:endParaRPr lang="en-US" altLang="zh-CN" sz="40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50221" name="对象 50220"/>
            <p:cNvGraphicFramePr>
              <a:graphicFrameLocks noChangeAspect="1"/>
            </p:cNvGraphicFramePr>
            <p:nvPr/>
          </p:nvGraphicFramePr>
          <p:xfrm>
            <a:off x="1636" y="2844"/>
            <a:ext cx="195" cy="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83" name="" r:id="rId1" imgW="114300" imgH="139700" progId="Equation.3">
                    <p:embed/>
                  </p:oleObj>
                </mc:Choice>
                <mc:Fallback>
                  <p:oleObj name="" r:id="rId1" imgW="114300" imgH="139700" progId="Equation.3">
                    <p:embed/>
                    <p:pic>
                      <p:nvPicPr>
                        <p:cNvPr id="0" name="图片 3182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1636" y="2844"/>
                          <a:ext cx="195" cy="20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222" name="矩形 50221"/>
            <p:cNvSpPr/>
            <p:nvPr/>
          </p:nvSpPr>
          <p:spPr>
            <a:xfrm>
              <a:off x="3815" y="2954"/>
              <a:ext cx="502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zh-CN" altLang="en-US" sz="2000" b="1" dirty="0">
                  <a:latin typeface="Times New Roman" panose="02020603050405020304" pitchFamily="18" charset="0"/>
                  <a:ea typeface="义启粗楷体" panose="02010601030101010101" charset="-128"/>
                </a:rPr>
                <a:t>Ｏ＇</a:t>
              </a:r>
              <a:endParaRPr lang="zh-CN" altLang="en-US" sz="2000" b="1" dirty="0">
                <a:latin typeface="Times New Roman" panose="02020603050405020304" pitchFamily="18" charset="0"/>
                <a:ea typeface="义启粗楷体" panose="02010601030101010101" charset="-128"/>
              </a:endParaRPr>
            </a:p>
          </p:txBody>
        </p:sp>
        <p:sp>
          <p:nvSpPr>
            <p:cNvPr id="50223" name="矩形 50222"/>
            <p:cNvSpPr/>
            <p:nvPr/>
          </p:nvSpPr>
          <p:spPr>
            <a:xfrm>
              <a:off x="2354" y="2827"/>
              <a:ext cx="502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zh-CN" altLang="en-US" sz="2000" b="1" dirty="0">
                  <a:latin typeface="Times New Roman" panose="02020603050405020304" pitchFamily="18" charset="0"/>
                  <a:ea typeface="华文细黑" pitchFamily="2" charset="-122"/>
                </a:rPr>
                <a:t>Ｏ</a:t>
              </a:r>
              <a:endParaRPr lang="zh-CN" altLang="en-US" sz="2000" b="1" dirty="0">
                <a:latin typeface="Times New Roman" panose="02020603050405020304" pitchFamily="18" charset="0"/>
                <a:ea typeface="华文细黑" pitchFamily="2" charset="-122"/>
              </a:endParaRPr>
            </a:p>
          </p:txBody>
        </p:sp>
        <p:sp>
          <p:nvSpPr>
            <p:cNvPr id="50224" name="任意多边形 50223"/>
            <p:cNvSpPr/>
            <p:nvPr/>
          </p:nvSpPr>
          <p:spPr>
            <a:xfrm rot="502756">
              <a:off x="1846" y="3163"/>
              <a:ext cx="1207" cy="590"/>
            </a:xfrm>
            <a:custGeom>
              <a:avLst/>
              <a:gdLst>
                <a:gd name="txL" fmla="*/ 0 w 18835"/>
                <a:gd name="txT" fmla="*/ 0 h 21600"/>
                <a:gd name="txR" fmla="*/ 18835 w 18835"/>
                <a:gd name="txB" fmla="*/ 21600 h 21600"/>
              </a:gdLst>
              <a:ahLst/>
              <a:cxnLst>
                <a:cxn ang="270">
                  <a:pos x="0" y="0"/>
                </a:cxn>
                <a:cxn ang="0">
                  <a:pos x="18834" y="11026"/>
                </a:cxn>
                <a:cxn ang="90">
                  <a:pos x="0" y="21600"/>
                </a:cxn>
              </a:cxnLst>
              <a:rect l="txL" t="txT" r="txR" b="txB"/>
              <a:pathLst>
                <a:path w="18835" h="21600" fill="none">
                  <a:moveTo>
                    <a:pt x="0" y="0"/>
                  </a:moveTo>
                  <a:arcTo wR="21600" hR="21600" stAng="-5400000" swAng="3641327"/>
                </a:path>
                <a:path w="18835" h="21600" stroke="0">
                  <a:moveTo>
                    <a:pt x="0" y="0"/>
                  </a:moveTo>
                  <a:arcTo wR="21600" hR="21600" stAng="-5400000" swAng="3641327"/>
                  <a:lnTo>
                    <a:pt x="0" y="21600"/>
                  </a:lnTo>
                  <a:close/>
                </a:path>
              </a:pathLst>
            </a:custGeom>
            <a:noFill/>
            <a:ln w="38100" cap="flat" cmpd="sng">
              <a:solidFill>
                <a:srgbClr val="FE0202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p>
              <a:pPr algn="ctr"/>
              <a:endParaRPr sz="2800" b="1" dirty="0">
                <a:solidFill>
                  <a:srgbClr val="FE020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225" name="直接连接符 50224"/>
            <p:cNvSpPr/>
            <p:nvPr/>
          </p:nvSpPr>
          <p:spPr>
            <a:xfrm>
              <a:off x="2980" y="3498"/>
              <a:ext cx="907" cy="726"/>
            </a:xfrm>
            <a:prstGeom prst="line">
              <a:avLst/>
            </a:prstGeom>
            <a:ln w="38100" cap="flat" cmpd="sng">
              <a:solidFill>
                <a:srgbClr val="FE0202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0226" name="文本框 50225"/>
            <p:cNvSpPr txBox="1"/>
            <p:nvPr/>
          </p:nvSpPr>
          <p:spPr>
            <a:xfrm>
              <a:off x="2880" y="3475"/>
              <a:ext cx="545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000" b="1">
                  <a:latin typeface="Times New Roman" panose="02020603050405020304" pitchFamily="18" charset="0"/>
                </a:rPr>
                <a:t>B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1202" name="组合 51201"/>
          <p:cNvGrpSpPr/>
          <p:nvPr/>
        </p:nvGrpSpPr>
        <p:grpSpPr>
          <a:xfrm>
            <a:off x="6534150" y="-26987"/>
            <a:ext cx="4530725" cy="3938587"/>
            <a:chOff x="2472" y="119"/>
            <a:chExt cx="2854" cy="2481"/>
          </a:xfrm>
        </p:grpSpPr>
        <p:grpSp>
          <p:nvGrpSpPr>
            <p:cNvPr id="51203" name="组合 51202"/>
            <p:cNvGrpSpPr/>
            <p:nvPr/>
          </p:nvGrpSpPr>
          <p:grpSpPr>
            <a:xfrm>
              <a:off x="2472" y="119"/>
              <a:ext cx="2854" cy="2481"/>
              <a:chOff x="2472" y="119"/>
              <a:chExt cx="2854" cy="2481"/>
            </a:xfrm>
          </p:grpSpPr>
          <p:sp>
            <p:nvSpPr>
              <p:cNvPr id="51204" name="直接连接符 51203"/>
              <p:cNvSpPr>
                <a:spLocks noChangeAspect="1"/>
              </p:cNvSpPr>
              <p:nvPr/>
            </p:nvSpPr>
            <p:spPr>
              <a:xfrm>
                <a:off x="4864" y="192"/>
                <a:ext cx="0" cy="2081"/>
              </a:xfrm>
              <a:prstGeom prst="line">
                <a:avLst/>
              </a:prstGeom>
              <a:ln w="28575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205" name="直接连接符 51204"/>
              <p:cNvSpPr>
                <a:spLocks noChangeAspect="1"/>
              </p:cNvSpPr>
              <p:nvPr/>
            </p:nvSpPr>
            <p:spPr>
              <a:xfrm>
                <a:off x="2918" y="1151"/>
                <a:ext cx="1949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51206" name="直接连接符 51205"/>
              <p:cNvSpPr>
                <a:spLocks noChangeAspect="1"/>
              </p:cNvSpPr>
              <p:nvPr/>
            </p:nvSpPr>
            <p:spPr>
              <a:xfrm>
                <a:off x="2929" y="1166"/>
                <a:ext cx="472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stealth" w="med" len="med"/>
              </a:ln>
            </p:spPr>
          </p:sp>
          <p:sp>
            <p:nvSpPr>
              <p:cNvPr id="51207" name="直接连接符 51206"/>
              <p:cNvSpPr>
                <a:spLocks noChangeAspect="1"/>
              </p:cNvSpPr>
              <p:nvPr/>
            </p:nvSpPr>
            <p:spPr>
              <a:xfrm>
                <a:off x="4155" y="650"/>
                <a:ext cx="0" cy="560"/>
              </a:xfrm>
              <a:prstGeom prst="line">
                <a:avLst/>
              </a:prstGeom>
              <a:ln w="28575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208" name="直接连接符 51207"/>
              <p:cNvSpPr>
                <a:spLocks noChangeAspect="1"/>
              </p:cNvSpPr>
              <p:nvPr/>
            </p:nvSpPr>
            <p:spPr>
              <a:xfrm>
                <a:off x="4169" y="768"/>
                <a:ext cx="711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</p:spPr>
          </p:sp>
          <p:sp>
            <p:nvSpPr>
              <p:cNvPr id="51209" name="文本框 51208"/>
              <p:cNvSpPr txBox="1">
                <a:spLocks noChangeAspect="1"/>
              </p:cNvSpPr>
              <p:nvPr/>
            </p:nvSpPr>
            <p:spPr>
              <a:xfrm>
                <a:off x="4840" y="119"/>
                <a:ext cx="486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 sz="2000" b="1">
                    <a:latin typeface="Times New Roman" panose="02020603050405020304" pitchFamily="18" charset="0"/>
                  </a:rPr>
                  <a:t>M</a:t>
                </a:r>
                <a:endParaRPr lang="en-US" altLang="zh-CN" sz="2000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210" name="文本框 51209"/>
              <p:cNvSpPr txBox="1">
                <a:spLocks noChangeAspect="1"/>
              </p:cNvSpPr>
              <p:nvPr/>
            </p:nvSpPr>
            <p:spPr>
              <a:xfrm>
                <a:off x="4840" y="2069"/>
                <a:ext cx="486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 sz="2000" b="1">
                    <a:latin typeface="Times New Roman" panose="02020603050405020304" pitchFamily="18" charset="0"/>
                  </a:rPr>
                  <a:t>N</a:t>
                </a:r>
                <a:endParaRPr lang="en-US" altLang="zh-CN" sz="2000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211" name="文本框 51210"/>
              <p:cNvSpPr txBox="1">
                <a:spLocks noChangeAspect="1"/>
              </p:cNvSpPr>
              <p:nvPr/>
            </p:nvSpPr>
            <p:spPr>
              <a:xfrm>
                <a:off x="4422" y="500"/>
                <a:ext cx="486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 sz="2000" b="1">
                    <a:latin typeface="Times New Roman" panose="02020603050405020304" pitchFamily="18" charset="0"/>
                  </a:rPr>
                  <a:t>L</a:t>
                </a:r>
                <a:endParaRPr lang="en-US" altLang="zh-CN" sz="2000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212" name="文本框 51211"/>
              <p:cNvSpPr txBox="1">
                <a:spLocks noChangeAspect="1"/>
              </p:cNvSpPr>
              <p:nvPr/>
            </p:nvSpPr>
            <p:spPr>
              <a:xfrm>
                <a:off x="2658" y="1072"/>
                <a:ext cx="486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 sz="2000" b="1">
                    <a:latin typeface="Times New Roman" panose="02020603050405020304" pitchFamily="18" charset="0"/>
                  </a:rPr>
                  <a:t>A</a:t>
                </a:r>
                <a:endParaRPr lang="en-US" altLang="zh-CN" sz="2000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213" name="直接连接符 51212"/>
              <p:cNvSpPr>
                <a:spLocks noChangeAspect="1"/>
              </p:cNvSpPr>
              <p:nvPr/>
            </p:nvSpPr>
            <p:spPr>
              <a:xfrm flipV="1">
                <a:off x="3402" y="1160"/>
                <a:ext cx="487" cy="29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stealth" w="med" len="med"/>
              </a:ln>
            </p:spPr>
          </p:sp>
          <p:sp>
            <p:nvSpPr>
              <p:cNvPr id="51214" name="文本框 51213"/>
              <p:cNvSpPr txBox="1">
                <a:spLocks noChangeAspect="1"/>
              </p:cNvSpPr>
              <p:nvPr/>
            </p:nvSpPr>
            <p:spPr>
              <a:xfrm>
                <a:off x="4680" y="1962"/>
                <a:ext cx="486" cy="5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 sz="2000" b="1">
                    <a:latin typeface="Times New Roman" panose="02020603050405020304" pitchFamily="18" charset="0"/>
                  </a:rPr>
                  <a:t>P</a:t>
                </a:r>
                <a:endParaRPr lang="en-US" altLang="zh-CN" sz="2000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215" name="椭圆 51214"/>
              <p:cNvSpPr>
                <a:spLocks noChangeAspect="1"/>
              </p:cNvSpPr>
              <p:nvPr/>
            </p:nvSpPr>
            <p:spPr>
              <a:xfrm>
                <a:off x="2905" y="519"/>
                <a:ext cx="1246" cy="1248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16" name="直接连接符 51215"/>
              <p:cNvSpPr>
                <a:spLocks noChangeAspect="1"/>
              </p:cNvSpPr>
              <p:nvPr/>
            </p:nvSpPr>
            <p:spPr>
              <a:xfrm>
                <a:off x="3004" y="976"/>
                <a:ext cx="99" cy="8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17" name="直接连接符 51216"/>
              <p:cNvSpPr>
                <a:spLocks noChangeAspect="1"/>
              </p:cNvSpPr>
              <p:nvPr/>
            </p:nvSpPr>
            <p:spPr>
              <a:xfrm flipH="1">
                <a:off x="3004" y="976"/>
                <a:ext cx="99" cy="8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18" name="直接连接符 51217"/>
              <p:cNvSpPr>
                <a:spLocks noChangeAspect="1"/>
              </p:cNvSpPr>
              <p:nvPr/>
            </p:nvSpPr>
            <p:spPr>
              <a:xfrm>
                <a:off x="3004" y="1233"/>
                <a:ext cx="99" cy="8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19" name="直接连接符 51218"/>
              <p:cNvSpPr>
                <a:spLocks noChangeAspect="1"/>
              </p:cNvSpPr>
              <p:nvPr/>
            </p:nvSpPr>
            <p:spPr>
              <a:xfrm flipH="1">
                <a:off x="3004" y="1233"/>
                <a:ext cx="99" cy="8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20" name="直接连接符 51219"/>
              <p:cNvSpPr>
                <a:spLocks noChangeAspect="1"/>
              </p:cNvSpPr>
              <p:nvPr/>
            </p:nvSpPr>
            <p:spPr>
              <a:xfrm>
                <a:off x="3301" y="720"/>
                <a:ext cx="98" cy="85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21" name="直接连接符 51220"/>
              <p:cNvSpPr>
                <a:spLocks noChangeAspect="1"/>
              </p:cNvSpPr>
              <p:nvPr/>
            </p:nvSpPr>
            <p:spPr>
              <a:xfrm flipH="1">
                <a:off x="3301" y="720"/>
                <a:ext cx="98" cy="85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22" name="直接连接符 51221"/>
              <p:cNvSpPr>
                <a:spLocks noChangeAspect="1"/>
              </p:cNvSpPr>
              <p:nvPr/>
            </p:nvSpPr>
            <p:spPr>
              <a:xfrm>
                <a:off x="3301" y="976"/>
                <a:ext cx="98" cy="8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23" name="直接连接符 51222"/>
              <p:cNvSpPr>
                <a:spLocks noChangeAspect="1"/>
              </p:cNvSpPr>
              <p:nvPr/>
            </p:nvSpPr>
            <p:spPr>
              <a:xfrm flipH="1">
                <a:off x="3301" y="976"/>
                <a:ext cx="98" cy="8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24" name="直接连接符 51223"/>
              <p:cNvSpPr>
                <a:spLocks noChangeAspect="1"/>
              </p:cNvSpPr>
              <p:nvPr/>
            </p:nvSpPr>
            <p:spPr>
              <a:xfrm>
                <a:off x="3301" y="1233"/>
                <a:ext cx="98" cy="8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25" name="直接连接符 51224"/>
              <p:cNvSpPr>
                <a:spLocks noChangeAspect="1"/>
              </p:cNvSpPr>
              <p:nvPr/>
            </p:nvSpPr>
            <p:spPr>
              <a:xfrm flipH="1">
                <a:off x="3301" y="1233"/>
                <a:ext cx="98" cy="8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26" name="直接连接符 51225"/>
              <p:cNvSpPr>
                <a:spLocks noChangeAspect="1"/>
              </p:cNvSpPr>
              <p:nvPr/>
            </p:nvSpPr>
            <p:spPr>
              <a:xfrm>
                <a:off x="3301" y="1490"/>
                <a:ext cx="98" cy="85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27" name="直接连接符 51226"/>
              <p:cNvSpPr>
                <a:spLocks noChangeAspect="1"/>
              </p:cNvSpPr>
              <p:nvPr/>
            </p:nvSpPr>
            <p:spPr>
              <a:xfrm flipH="1">
                <a:off x="3301" y="1490"/>
                <a:ext cx="98" cy="85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28" name="直接连接符 51227"/>
              <p:cNvSpPr>
                <a:spLocks noChangeAspect="1"/>
              </p:cNvSpPr>
              <p:nvPr/>
            </p:nvSpPr>
            <p:spPr>
              <a:xfrm>
                <a:off x="3597" y="720"/>
                <a:ext cx="98" cy="85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29" name="直接连接符 51228"/>
              <p:cNvSpPr>
                <a:spLocks noChangeAspect="1"/>
              </p:cNvSpPr>
              <p:nvPr/>
            </p:nvSpPr>
            <p:spPr>
              <a:xfrm flipH="1">
                <a:off x="3597" y="720"/>
                <a:ext cx="98" cy="85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30" name="直接连接符 51229"/>
              <p:cNvSpPr>
                <a:spLocks noChangeAspect="1"/>
              </p:cNvSpPr>
              <p:nvPr/>
            </p:nvSpPr>
            <p:spPr>
              <a:xfrm>
                <a:off x="3597" y="976"/>
                <a:ext cx="98" cy="8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31" name="直接连接符 51230"/>
              <p:cNvSpPr>
                <a:spLocks noChangeAspect="1"/>
              </p:cNvSpPr>
              <p:nvPr/>
            </p:nvSpPr>
            <p:spPr>
              <a:xfrm flipH="1">
                <a:off x="3597" y="976"/>
                <a:ext cx="98" cy="8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32" name="直接连接符 51231"/>
              <p:cNvSpPr>
                <a:spLocks noChangeAspect="1"/>
              </p:cNvSpPr>
              <p:nvPr/>
            </p:nvSpPr>
            <p:spPr>
              <a:xfrm>
                <a:off x="3597" y="1233"/>
                <a:ext cx="98" cy="8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33" name="直接连接符 51232"/>
              <p:cNvSpPr>
                <a:spLocks noChangeAspect="1"/>
              </p:cNvSpPr>
              <p:nvPr/>
            </p:nvSpPr>
            <p:spPr>
              <a:xfrm flipH="1">
                <a:off x="3597" y="1233"/>
                <a:ext cx="98" cy="8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34" name="直接连接符 51233"/>
              <p:cNvSpPr>
                <a:spLocks noChangeAspect="1"/>
              </p:cNvSpPr>
              <p:nvPr/>
            </p:nvSpPr>
            <p:spPr>
              <a:xfrm>
                <a:off x="3597" y="1490"/>
                <a:ext cx="98" cy="85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35" name="直接连接符 51234"/>
              <p:cNvSpPr>
                <a:spLocks noChangeAspect="1"/>
              </p:cNvSpPr>
              <p:nvPr/>
            </p:nvSpPr>
            <p:spPr>
              <a:xfrm flipH="1">
                <a:off x="3597" y="1490"/>
                <a:ext cx="98" cy="85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36" name="直接连接符 51235"/>
              <p:cNvSpPr>
                <a:spLocks noChangeAspect="1"/>
              </p:cNvSpPr>
              <p:nvPr/>
            </p:nvSpPr>
            <p:spPr>
              <a:xfrm>
                <a:off x="3894" y="976"/>
                <a:ext cx="98" cy="8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37" name="直接连接符 51236"/>
              <p:cNvSpPr>
                <a:spLocks noChangeAspect="1"/>
              </p:cNvSpPr>
              <p:nvPr/>
            </p:nvSpPr>
            <p:spPr>
              <a:xfrm flipH="1">
                <a:off x="3894" y="976"/>
                <a:ext cx="98" cy="8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38" name="直接连接符 51237"/>
              <p:cNvSpPr>
                <a:spLocks noChangeAspect="1"/>
              </p:cNvSpPr>
              <p:nvPr/>
            </p:nvSpPr>
            <p:spPr>
              <a:xfrm>
                <a:off x="3894" y="1233"/>
                <a:ext cx="98" cy="8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39" name="直接连接符 51238"/>
              <p:cNvSpPr>
                <a:spLocks noChangeAspect="1"/>
              </p:cNvSpPr>
              <p:nvPr/>
            </p:nvSpPr>
            <p:spPr>
              <a:xfrm flipH="1">
                <a:off x="3894" y="1233"/>
                <a:ext cx="98" cy="8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sm" len="med"/>
              </a:ln>
            </p:spPr>
          </p:sp>
          <p:sp>
            <p:nvSpPr>
              <p:cNvPr id="51240" name="直接连接符 51239"/>
              <p:cNvSpPr>
                <a:spLocks noChangeAspect="1"/>
              </p:cNvSpPr>
              <p:nvPr/>
            </p:nvSpPr>
            <p:spPr>
              <a:xfrm>
                <a:off x="2905" y="1150"/>
                <a:ext cx="1246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dash"/>
                <a:headEnd type="none" w="med" len="med"/>
                <a:tailEnd type="none" w="sm" len="med"/>
              </a:ln>
            </p:spPr>
          </p:sp>
          <p:sp>
            <p:nvSpPr>
              <p:cNvPr id="51241" name="直接连接符 51240"/>
              <p:cNvSpPr>
                <a:spLocks noChangeAspect="1"/>
              </p:cNvSpPr>
              <p:nvPr/>
            </p:nvSpPr>
            <p:spPr>
              <a:xfrm>
                <a:off x="2472" y="1150"/>
                <a:ext cx="448" cy="0"/>
              </a:xfrm>
              <a:prstGeom prst="line">
                <a:avLst/>
              </a:prstGeom>
              <a:ln w="57150" cap="flat" cmpd="sng">
                <a:solidFill>
                  <a:srgbClr val="FF3300"/>
                </a:solidFill>
                <a:prstDash val="solid"/>
                <a:headEnd type="none" w="med" len="med"/>
                <a:tailEnd type="triangle" w="sm" len="med"/>
              </a:ln>
            </p:spPr>
          </p:sp>
          <p:sp>
            <p:nvSpPr>
              <p:cNvPr id="51242" name="文本框 51241"/>
              <p:cNvSpPr txBox="1">
                <a:spLocks noChangeAspect="1"/>
              </p:cNvSpPr>
              <p:nvPr/>
            </p:nvSpPr>
            <p:spPr>
              <a:xfrm>
                <a:off x="3469" y="1292"/>
                <a:ext cx="346" cy="30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lIns="0" tIns="0" rIns="0" bIns="0"/>
              <a:p>
                <a:pPr algn="just" eaLnBrk="0" hangingPunct="0"/>
                <a:r>
                  <a:rPr lang="en-US" altLang="zh-CN" sz="2400">
                    <a:latin typeface="Times New Roman" panose="02020603050405020304" pitchFamily="18" charset="0"/>
                  </a:rPr>
                  <a:t>B</a:t>
                </a:r>
                <a:endParaRPr lang="en-US" altLang="zh-CN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243" name="文本框 51242"/>
              <p:cNvSpPr txBox="1">
                <a:spLocks noChangeAspect="1"/>
              </p:cNvSpPr>
              <p:nvPr/>
            </p:nvSpPr>
            <p:spPr>
              <a:xfrm>
                <a:off x="3434" y="906"/>
                <a:ext cx="603" cy="44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4000">
                    <a:solidFill>
                      <a:srgbClr val="FF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•</a:t>
                </a:r>
                <a:endParaRPr lang="en-US" altLang="zh-CN" sz="4000">
                  <a:solidFill>
                    <a:srgbClr val="FF3300"/>
                  </a:solidFill>
                  <a:latin typeface="Times New Roman" panose="02020603050405020304" pitchFamily="18" charset="0"/>
                </a:endParaRPr>
              </a:p>
            </p:txBody>
          </p:sp>
          <p:graphicFrame>
            <p:nvGraphicFramePr>
              <p:cNvPr id="51244" name="对象 51243"/>
              <p:cNvGraphicFramePr>
                <a:graphicFrameLocks noChangeAspect="1"/>
              </p:cNvGraphicFramePr>
              <p:nvPr/>
            </p:nvGraphicFramePr>
            <p:xfrm>
              <a:off x="2634" y="925"/>
              <a:ext cx="195" cy="20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48" name="" r:id="rId1" imgW="114300" imgH="139700" progId="Equation.3">
                      <p:embed/>
                    </p:oleObj>
                  </mc:Choice>
                  <mc:Fallback>
                    <p:oleObj name="" r:id="rId1" imgW="114300" imgH="139700" progId="Equation.3">
                      <p:embed/>
                      <p:pic>
                        <p:nvPicPr>
                          <p:cNvPr id="0" name="图片 3147"/>
                          <p:cNvPicPr/>
                          <p:nvPr/>
                        </p:nvPicPr>
                        <p:blipFill>
                          <a:blip r:embed="rId2"/>
                          <a:stretch>
                            <a:fillRect/>
                          </a:stretch>
                        </p:blipFill>
                        <p:spPr>
                          <a:xfrm>
                            <a:off x="2634" y="925"/>
                            <a:ext cx="195" cy="202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1245" name="矩形 51244"/>
              <p:cNvSpPr/>
              <p:nvPr/>
            </p:nvSpPr>
            <p:spPr>
              <a:xfrm>
                <a:off x="4813" y="1035"/>
                <a:ext cx="502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zh-CN" altLang="en-US" sz="2000" b="1" dirty="0">
                    <a:latin typeface="Times New Roman" panose="02020603050405020304" pitchFamily="18" charset="0"/>
                    <a:ea typeface="义启粗楷体" panose="02010601030101010101" charset="-128"/>
                  </a:rPr>
                  <a:t>Ｏ＇</a:t>
                </a:r>
                <a:endParaRPr lang="zh-CN" altLang="en-US" sz="2000" b="1" dirty="0">
                  <a:latin typeface="Times New Roman" panose="02020603050405020304" pitchFamily="18" charset="0"/>
                  <a:ea typeface="义启粗楷体" panose="02010601030101010101" charset="-128"/>
                </a:endParaRPr>
              </a:p>
            </p:txBody>
          </p:sp>
          <p:sp>
            <p:nvSpPr>
              <p:cNvPr id="51246" name="矩形 51245"/>
              <p:cNvSpPr/>
              <p:nvPr/>
            </p:nvSpPr>
            <p:spPr>
              <a:xfrm>
                <a:off x="3352" y="908"/>
                <a:ext cx="502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zh-CN" altLang="en-US" sz="2000" b="1" dirty="0">
                    <a:latin typeface="Times New Roman" panose="02020603050405020304" pitchFamily="18" charset="0"/>
                    <a:ea typeface="华文细黑" pitchFamily="2" charset="-122"/>
                  </a:rPr>
                  <a:t>Ｏ</a:t>
                </a:r>
                <a:endParaRPr lang="zh-CN" altLang="en-US" sz="2000" b="1" dirty="0">
                  <a:latin typeface="Times New Roman" panose="02020603050405020304" pitchFamily="18" charset="0"/>
                  <a:ea typeface="华文细黑" pitchFamily="2" charset="-122"/>
                </a:endParaRPr>
              </a:p>
            </p:txBody>
          </p:sp>
          <p:sp>
            <p:nvSpPr>
              <p:cNvPr id="51247" name="任意多边形 51246"/>
              <p:cNvSpPr/>
              <p:nvPr/>
            </p:nvSpPr>
            <p:spPr>
              <a:xfrm rot="502756">
                <a:off x="2844" y="1244"/>
                <a:ext cx="1207" cy="590"/>
              </a:xfrm>
              <a:custGeom>
                <a:avLst/>
                <a:gdLst>
                  <a:gd name="txL" fmla="*/ 0 w 18835"/>
                  <a:gd name="txT" fmla="*/ 0 h 21600"/>
                  <a:gd name="txR" fmla="*/ 18835 w 18835"/>
                  <a:gd name="txB" fmla="*/ 21600 h 21600"/>
                </a:gdLst>
                <a:ahLst/>
                <a:cxnLst>
                  <a:cxn ang="270">
                    <a:pos x="0" y="0"/>
                  </a:cxn>
                  <a:cxn ang="0">
                    <a:pos x="18834" y="11026"/>
                  </a:cxn>
                  <a:cxn ang="90">
                    <a:pos x="0" y="21600"/>
                  </a:cxn>
                </a:cxnLst>
                <a:rect l="txL" t="txT" r="txR" b="txB"/>
                <a:pathLst>
                  <a:path w="18835" h="21600" fill="none">
                    <a:moveTo>
                      <a:pt x="0" y="0"/>
                    </a:moveTo>
                    <a:arcTo wR="21600" hR="21600" stAng="-5400000" swAng="3641327"/>
                  </a:path>
                  <a:path w="18835" h="21600" stroke="0">
                    <a:moveTo>
                      <a:pt x="0" y="0"/>
                    </a:moveTo>
                    <a:arcTo wR="21600" hR="21600" stAng="-5400000" swAng="3641327"/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flat" cmpd="sng">
                <a:solidFill>
                  <a:srgbClr val="FE0202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p>
                <a:pPr algn="ctr"/>
                <a:endParaRPr sz="2800" b="1" dirty="0">
                  <a:solidFill>
                    <a:srgbClr val="FE020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1248" name="直接连接符 51247"/>
              <p:cNvSpPr/>
              <p:nvPr/>
            </p:nvSpPr>
            <p:spPr>
              <a:xfrm>
                <a:off x="3978" y="1579"/>
                <a:ext cx="907" cy="726"/>
              </a:xfrm>
              <a:prstGeom prst="line">
                <a:avLst/>
              </a:prstGeom>
              <a:ln w="38100" cap="flat" cmpd="sng">
                <a:solidFill>
                  <a:srgbClr val="FE0202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51249" name="文本框 51248"/>
            <p:cNvSpPr txBox="1"/>
            <p:nvPr/>
          </p:nvSpPr>
          <p:spPr>
            <a:xfrm>
              <a:off x="3851" y="1570"/>
              <a:ext cx="454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000" b="1">
                  <a:latin typeface="Times New Roman" panose="02020603050405020304" pitchFamily="18" charset="0"/>
                </a:rPr>
                <a:t>B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</p:grpSp>
      <p:sp>
        <p:nvSpPr>
          <p:cNvPr id="51250" name="直接连接符 51249"/>
          <p:cNvSpPr/>
          <p:nvPr/>
        </p:nvSpPr>
        <p:spPr>
          <a:xfrm flipH="1" flipV="1">
            <a:off x="8261350" y="1628775"/>
            <a:ext cx="647700" cy="647700"/>
          </a:xfrm>
          <a:prstGeom prst="line">
            <a:avLst/>
          </a:prstGeom>
          <a:ln w="28575" cap="flat" cmpd="sng">
            <a:solidFill>
              <a:schemeClr val="accent2"/>
            </a:solidFill>
            <a:prstDash val="dash"/>
            <a:headEnd type="none" w="med" len="med"/>
            <a:tailEnd type="none" w="med" len="med"/>
          </a:ln>
        </p:spPr>
      </p:sp>
      <p:grpSp>
        <p:nvGrpSpPr>
          <p:cNvPr id="51251" name="组合 51250"/>
          <p:cNvGrpSpPr/>
          <p:nvPr/>
        </p:nvGrpSpPr>
        <p:grpSpPr>
          <a:xfrm rot="11008125">
            <a:off x="8075709" y="1482728"/>
            <a:ext cx="792162" cy="522288"/>
            <a:chOff x="2408" y="2677"/>
            <a:chExt cx="499" cy="329"/>
          </a:xfrm>
        </p:grpSpPr>
        <p:sp>
          <p:nvSpPr>
            <p:cNvPr id="51252" name="任意多边形 51251"/>
            <p:cNvSpPr/>
            <p:nvPr/>
          </p:nvSpPr>
          <p:spPr>
            <a:xfrm rot="34116753">
              <a:off x="2687" y="2831"/>
              <a:ext cx="136" cy="125"/>
            </a:xfrm>
            <a:custGeom>
              <a:avLst/>
              <a:gdLst>
                <a:gd name="txL" fmla="*/ 0 w 21528"/>
                <a:gd name="txT" fmla="*/ 0 h 14785"/>
                <a:gd name="txR" fmla="*/ 21528 w 21528"/>
                <a:gd name="txB" fmla="*/ 14785 h 14785"/>
              </a:gdLst>
              <a:ahLst/>
              <a:cxnLst>
                <a:cxn ang="270">
                  <a:pos x="15747" y="0"/>
                </a:cxn>
                <a:cxn ang="0">
                  <a:pos x="21528" y="13026"/>
                </a:cxn>
                <a:cxn ang="180">
                  <a:pos x="0" y="14785"/>
                </a:cxn>
              </a:cxnLst>
              <a:rect l="txL" t="txT" r="txR" b="txB"/>
              <a:pathLst>
                <a:path w="21528" h="14785" fill="none">
                  <a:moveTo>
                    <a:pt x="15747" y="0"/>
                  </a:moveTo>
                  <a:arcTo wR="21600" hR="21600" stAng="-2591720" swAng="2311452"/>
                </a:path>
                <a:path w="21528" h="14785" stroke="0">
                  <a:moveTo>
                    <a:pt x="15747" y="0"/>
                  </a:moveTo>
                  <a:arcTo wR="21600" hR="21600" stAng="-2591720" swAng="2311452"/>
                  <a:lnTo>
                    <a:pt x="0" y="14785"/>
                  </a:lnTo>
                  <a:close/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1253" name="文本框 51252"/>
            <p:cNvSpPr txBox="1"/>
            <p:nvPr/>
          </p:nvSpPr>
          <p:spPr>
            <a:xfrm>
              <a:off x="2408" y="2677"/>
              <a:ext cx="499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l-GR" altLang="zh-C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endParaRPr lang="el-GR" altLang="zh-CN" sz="2800" b="1" baseline="30000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51254" name="组合 51253"/>
          <p:cNvGrpSpPr/>
          <p:nvPr/>
        </p:nvGrpSpPr>
        <p:grpSpPr>
          <a:xfrm>
            <a:off x="6835775" y="1628775"/>
            <a:ext cx="2074863" cy="2774951"/>
            <a:chOff x="2662" y="1162"/>
            <a:chExt cx="1307" cy="1748"/>
          </a:xfrm>
        </p:grpSpPr>
        <p:sp>
          <p:nvSpPr>
            <p:cNvPr id="51255" name="直接连接符 51254"/>
            <p:cNvSpPr/>
            <p:nvPr/>
          </p:nvSpPr>
          <p:spPr>
            <a:xfrm flipH="1">
              <a:off x="2925" y="1570"/>
              <a:ext cx="1044" cy="1225"/>
            </a:xfrm>
            <a:prstGeom prst="line">
              <a:avLst/>
            </a:prstGeom>
            <a:ln w="28575" cap="flat" cmpd="sng">
              <a:solidFill>
                <a:schemeClr val="accent2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51256" name="直接连接符 51255"/>
            <p:cNvSpPr/>
            <p:nvPr/>
          </p:nvSpPr>
          <p:spPr>
            <a:xfrm>
              <a:off x="2889" y="1162"/>
              <a:ext cx="45" cy="1633"/>
            </a:xfrm>
            <a:prstGeom prst="line">
              <a:avLst/>
            </a:prstGeom>
            <a:ln w="28575" cap="flat" cmpd="sng">
              <a:solidFill>
                <a:schemeClr val="accent2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51257" name="文本框 51256"/>
            <p:cNvSpPr txBox="1"/>
            <p:nvPr/>
          </p:nvSpPr>
          <p:spPr>
            <a:xfrm>
              <a:off x="2662" y="2659"/>
              <a:ext cx="726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000" b="1" dirty="0">
                  <a:latin typeface="Times New Roman" panose="02020603050405020304" pitchFamily="18" charset="0"/>
                </a:rPr>
                <a:t>Ｏ</a:t>
              </a:r>
              <a:r>
                <a:rPr lang="en-US" altLang="zh-CN" sz="2000" b="1" baseline="-25000">
                  <a:latin typeface="Times New Roman" panose="02020603050405020304" pitchFamily="18" charset="0"/>
                </a:rPr>
                <a:t>1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1258" name="组合 51257"/>
          <p:cNvGrpSpPr/>
          <p:nvPr/>
        </p:nvGrpSpPr>
        <p:grpSpPr>
          <a:xfrm>
            <a:off x="6821488" y="2636838"/>
            <a:ext cx="1728787" cy="954087"/>
            <a:chOff x="2653" y="1797"/>
            <a:chExt cx="1089" cy="601"/>
          </a:xfrm>
        </p:grpSpPr>
        <p:sp>
          <p:nvSpPr>
            <p:cNvPr id="51259" name="文本框 51258"/>
            <p:cNvSpPr txBox="1"/>
            <p:nvPr/>
          </p:nvSpPr>
          <p:spPr>
            <a:xfrm>
              <a:off x="2653" y="1797"/>
              <a:ext cx="272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>
                  <a:latin typeface="Times New Roman" panose="02020603050405020304" pitchFamily="18" charset="0"/>
                </a:rPr>
                <a:t>R</a:t>
              </a:r>
              <a:endParaRPr lang="en-US" altLang="zh-CN" sz="2800" b="1">
                <a:latin typeface="Times New Roman" panose="02020603050405020304" pitchFamily="18" charset="0"/>
              </a:endParaRPr>
            </a:p>
          </p:txBody>
        </p:sp>
        <p:sp>
          <p:nvSpPr>
            <p:cNvPr id="51260" name="文本框 51259"/>
            <p:cNvSpPr txBox="1"/>
            <p:nvPr/>
          </p:nvSpPr>
          <p:spPr>
            <a:xfrm>
              <a:off x="3470" y="2069"/>
              <a:ext cx="272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>
                  <a:latin typeface="Times New Roman" panose="02020603050405020304" pitchFamily="18" charset="0"/>
                </a:rPr>
                <a:t>R</a:t>
              </a:r>
              <a:endParaRPr lang="en-US" altLang="zh-CN" sz="2800" b="1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1261" name="组合 51260"/>
          <p:cNvGrpSpPr/>
          <p:nvPr/>
        </p:nvGrpSpPr>
        <p:grpSpPr>
          <a:xfrm>
            <a:off x="6996113" y="3300413"/>
            <a:ext cx="792162" cy="676275"/>
            <a:chOff x="2763" y="2215"/>
            <a:chExt cx="499" cy="426"/>
          </a:xfrm>
        </p:grpSpPr>
        <p:sp>
          <p:nvSpPr>
            <p:cNvPr id="51262" name="任意多边形 51261"/>
            <p:cNvSpPr/>
            <p:nvPr/>
          </p:nvSpPr>
          <p:spPr>
            <a:xfrm rot="38964833">
              <a:off x="2954" y="2466"/>
              <a:ext cx="136" cy="213"/>
            </a:xfrm>
            <a:custGeom>
              <a:avLst/>
              <a:gdLst>
                <a:gd name="txL" fmla="*/ 0 w 21600"/>
                <a:gd name="txT" fmla="*/ 0 h 25161"/>
                <a:gd name="txR" fmla="*/ 21600 w 21600"/>
                <a:gd name="txB" fmla="*/ 25161 h 25161"/>
              </a:gdLst>
              <a:ahLst/>
              <a:cxnLst>
                <a:cxn ang="270">
                  <a:pos x="15747" y="0"/>
                </a:cxn>
                <a:cxn ang="90">
                  <a:pos x="18944" y="25160"/>
                </a:cxn>
                <a:cxn ang="180">
                  <a:pos x="0" y="14785"/>
                </a:cxn>
              </a:cxnLst>
              <a:rect l="txL" t="txT" r="txR" b="txB"/>
              <a:pathLst>
                <a:path w="21600" h="25161" fill="none">
                  <a:moveTo>
                    <a:pt x="15747" y="0"/>
                  </a:moveTo>
                  <a:arcTo wR="21600" hR="21600" stAng="-2591720" swAng="4314203"/>
                </a:path>
                <a:path w="21600" h="25161" stroke="0">
                  <a:moveTo>
                    <a:pt x="15747" y="0"/>
                  </a:moveTo>
                  <a:arcTo wR="21600" hR="21600" stAng="-2591720" swAng="4314203"/>
                  <a:lnTo>
                    <a:pt x="0" y="14785"/>
                  </a:lnTo>
                  <a:close/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1263" name="文本框 51262"/>
            <p:cNvSpPr txBox="1"/>
            <p:nvPr/>
          </p:nvSpPr>
          <p:spPr>
            <a:xfrm rot="11677520">
              <a:off x="2763" y="2215"/>
              <a:ext cx="499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l-GR" altLang="zh-C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endParaRPr lang="el-GR" altLang="zh-CN" sz="2800" b="1" baseline="30000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51264" name="组合 51263"/>
          <p:cNvGrpSpPr/>
          <p:nvPr/>
        </p:nvGrpSpPr>
        <p:grpSpPr>
          <a:xfrm>
            <a:off x="7210425" y="2130425"/>
            <a:ext cx="495300" cy="1443038"/>
            <a:chOff x="2898" y="1478"/>
            <a:chExt cx="312" cy="909"/>
          </a:xfrm>
        </p:grpSpPr>
        <p:sp>
          <p:nvSpPr>
            <p:cNvPr id="51265" name="任意多边形 51264"/>
            <p:cNvSpPr/>
            <p:nvPr/>
          </p:nvSpPr>
          <p:spPr>
            <a:xfrm rot="38964833">
              <a:off x="2911" y="2218"/>
              <a:ext cx="155" cy="182"/>
            </a:xfrm>
            <a:custGeom>
              <a:avLst/>
              <a:gdLst>
                <a:gd name="txL" fmla="*/ 0 w 21600"/>
                <a:gd name="txT" fmla="*/ 0 h 24822"/>
                <a:gd name="txR" fmla="*/ 21600 w 21600"/>
                <a:gd name="txB" fmla="*/ 24822 h 24822"/>
              </a:gdLst>
              <a:ahLst/>
              <a:cxnLst>
                <a:cxn ang="270">
                  <a:pos x="15747" y="0"/>
                </a:cxn>
                <a:cxn ang="90">
                  <a:pos x="19126" y="24821"/>
                </a:cxn>
                <a:cxn ang="180">
                  <a:pos x="0" y="14785"/>
                </a:cxn>
              </a:cxnLst>
              <a:rect l="txL" t="txT" r="txR" b="txB"/>
              <a:pathLst>
                <a:path w="21600" h="24822" fill="none">
                  <a:moveTo>
                    <a:pt x="15747" y="0"/>
                  </a:moveTo>
                  <a:arcTo wR="21600" hR="21600" stAng="-2591720" swAng="4252962"/>
                </a:path>
                <a:path w="21600" h="24822" stroke="0">
                  <a:moveTo>
                    <a:pt x="15747" y="0"/>
                  </a:moveTo>
                  <a:arcTo wR="21600" hR="21600" stAng="-2591720" swAng="4252962"/>
                  <a:lnTo>
                    <a:pt x="0" y="14785"/>
                  </a:lnTo>
                  <a:close/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graphicFrame>
          <p:nvGraphicFramePr>
            <p:cNvPr id="51266" name="内容占位符 51265"/>
            <p:cNvGraphicFramePr/>
            <p:nvPr>
              <p:ph/>
            </p:nvPr>
          </p:nvGraphicFramePr>
          <p:xfrm>
            <a:off x="2968" y="1478"/>
            <a:ext cx="242" cy="6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6" name="" r:id="rId3" imgW="152400" imgH="393065" progId="Equation.3">
                    <p:embed/>
                  </p:oleObj>
                </mc:Choice>
                <mc:Fallback>
                  <p:oleObj name="" r:id="rId3" imgW="152400" imgH="393065" progId="Equation.3">
                    <p:embed/>
                    <p:pic>
                      <p:nvPicPr>
                        <p:cNvPr id="0" name="图片 3145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968" y="1478"/>
                          <a:ext cx="242" cy="629"/>
                        </a:xfrm>
                        <a:prstGeom prst="rect">
                          <a:avLst/>
                        </a:prstGeom>
                        <a:noFill/>
                        <a:ln w="38100"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267" name="矩形 51266"/>
          <p:cNvSpPr/>
          <p:nvPr/>
        </p:nvSpPr>
        <p:spPr>
          <a:xfrm>
            <a:off x="1524000" y="3048000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graphicFrame>
        <p:nvGraphicFramePr>
          <p:cNvPr id="51268" name="对象 51267"/>
          <p:cNvGraphicFramePr/>
          <p:nvPr/>
        </p:nvGraphicFramePr>
        <p:xfrm>
          <a:off x="1919288" y="260350"/>
          <a:ext cx="2849562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name="" r:id="rId5" imgW="1142365" imgH="393700" progId="Equation.3">
                  <p:embed/>
                </p:oleObj>
              </mc:Choice>
              <mc:Fallback>
                <p:oleObj name="" r:id="rId5" imgW="1142365" imgH="393700" progId="Equation.3">
                  <p:embed/>
                  <p:pic>
                    <p:nvPicPr>
                      <p:cNvPr id="0" name="图片 314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19288" y="260350"/>
                        <a:ext cx="2849562" cy="9763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9" name="矩形 51268"/>
          <p:cNvSpPr/>
          <p:nvPr/>
        </p:nvSpPr>
        <p:spPr>
          <a:xfrm>
            <a:off x="1524000" y="323373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graphicFrame>
        <p:nvGraphicFramePr>
          <p:cNvPr id="51270" name="对象 51269"/>
          <p:cNvGraphicFramePr/>
          <p:nvPr/>
        </p:nvGraphicFramePr>
        <p:xfrm>
          <a:off x="1584325" y="2997200"/>
          <a:ext cx="530383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" r:id="rId7" imgW="2233930" imgH="393700" progId="Equation.3">
                  <p:embed/>
                </p:oleObj>
              </mc:Choice>
              <mc:Fallback>
                <p:oleObj name="" r:id="rId7" imgW="2233930" imgH="393700" progId="Equation.3">
                  <p:embed/>
                  <p:pic>
                    <p:nvPicPr>
                      <p:cNvPr id="0" name="图片 314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4325" y="2997200"/>
                        <a:ext cx="5303838" cy="9366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1" name="矩形 51270"/>
          <p:cNvSpPr/>
          <p:nvPr/>
        </p:nvSpPr>
        <p:spPr>
          <a:xfrm>
            <a:off x="1524000" y="323373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272" name="矩形 51271"/>
          <p:cNvSpPr/>
          <p:nvPr/>
        </p:nvSpPr>
        <p:spPr>
          <a:xfrm>
            <a:off x="1524000" y="3048000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graphicFrame>
        <p:nvGraphicFramePr>
          <p:cNvPr id="51273" name="对象 51272"/>
          <p:cNvGraphicFramePr/>
          <p:nvPr/>
        </p:nvGraphicFramePr>
        <p:xfrm>
          <a:off x="1739900" y="1196975"/>
          <a:ext cx="507365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" name="" r:id="rId9" imgW="2221230" imgH="761365" progId="Equation.3">
                  <p:embed/>
                </p:oleObj>
              </mc:Choice>
              <mc:Fallback>
                <p:oleObj name="" r:id="rId9" imgW="2221230" imgH="761365" progId="Equation.3">
                  <p:embed/>
                  <p:pic>
                    <p:nvPicPr>
                      <p:cNvPr id="0" name="图片 315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39900" y="1196975"/>
                        <a:ext cx="5073650" cy="17383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4" name="矩形 51273"/>
          <p:cNvSpPr/>
          <p:nvPr/>
        </p:nvSpPr>
        <p:spPr>
          <a:xfrm>
            <a:off x="1524000" y="323373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graphicFrame>
        <p:nvGraphicFramePr>
          <p:cNvPr id="51275" name="对象 51274"/>
          <p:cNvGraphicFramePr/>
          <p:nvPr/>
        </p:nvGraphicFramePr>
        <p:xfrm>
          <a:off x="1970088" y="4149725"/>
          <a:ext cx="4541837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" r:id="rId11" imgW="1650365" imgH="393700" progId="Equation.3">
                  <p:embed/>
                </p:oleObj>
              </mc:Choice>
              <mc:Fallback>
                <p:oleObj name="" r:id="rId11" imgW="1650365" imgH="393700" progId="Equation.3">
                  <p:embed/>
                  <p:pic>
                    <p:nvPicPr>
                      <p:cNvPr id="0" name="图片 314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70088" y="4149725"/>
                        <a:ext cx="4541837" cy="10731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6" name="矩形 51275"/>
          <p:cNvSpPr/>
          <p:nvPr/>
        </p:nvSpPr>
        <p:spPr>
          <a:xfrm>
            <a:off x="1524000" y="323373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graphicFrame>
        <p:nvGraphicFramePr>
          <p:cNvPr id="51277" name="对象 51276"/>
          <p:cNvGraphicFramePr/>
          <p:nvPr/>
        </p:nvGraphicFramePr>
        <p:xfrm>
          <a:off x="1992313" y="5516563"/>
          <a:ext cx="5364162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2" name="" r:id="rId13" imgW="2158365" imgH="393700" progId="Equation.3">
                  <p:embed/>
                </p:oleObj>
              </mc:Choice>
              <mc:Fallback>
                <p:oleObj name="" r:id="rId13" imgW="2158365" imgH="393700" progId="Equation.3">
                  <p:embed/>
                  <p:pic>
                    <p:nvPicPr>
                      <p:cNvPr id="0" name="图片 315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92313" y="5516563"/>
                        <a:ext cx="5364162" cy="9715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8" name="直接连接符 51277"/>
          <p:cNvSpPr/>
          <p:nvPr/>
        </p:nvSpPr>
        <p:spPr>
          <a:xfrm flipH="1">
            <a:off x="7253288" y="1557338"/>
            <a:ext cx="979487" cy="2663825"/>
          </a:xfrm>
          <a:prstGeom prst="line">
            <a:avLst/>
          </a:prstGeom>
          <a:ln w="28575" cap="flat" cmpd="sng">
            <a:solidFill>
              <a:schemeClr val="accent2"/>
            </a:solidFill>
            <a:prstDash val="dash"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5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1405" y="981710"/>
            <a:ext cx="4999990" cy="43884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35" y="879475"/>
            <a:ext cx="4082415" cy="4856480"/>
          </a:xfrm>
          <a:prstGeom prst="rect">
            <a:avLst/>
          </a:prstGeom>
        </p:spPr>
      </p:pic>
      <p:sp>
        <p:nvSpPr>
          <p:cNvPr id="45058" name="矩形 45057"/>
          <p:cNvSpPr/>
          <p:nvPr/>
        </p:nvSpPr>
        <p:spPr>
          <a:xfrm>
            <a:off x="492760" y="152400"/>
            <a:ext cx="114071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r>
              <a:rPr lang="zh-CN" altLang="en-US" sz="3200" b="1" dirty="0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二、带电粒子轨迹圆半径与圆形磁场边界半径大小关系</a:t>
            </a:r>
            <a:endParaRPr lang="zh-CN" altLang="en-US" sz="3200" b="1" dirty="0">
              <a:solidFill>
                <a:srgbClr val="FF3300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5.xml><?xml version="1.0" encoding="utf-8"?>
<p:tagLst xmlns:p="http://schemas.openxmlformats.org/presentationml/2006/main">
  <p:tag name="KSO_WM_UNIT_PLACING_PICTURE_USER_VIEWPORT" val="{&quot;height&quot;:2612.4992125984249,&quot;width&quot;:2722.5007874015746}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2330</Words>
  <Application>WPS 演示</Application>
  <PresentationFormat>宽屏</PresentationFormat>
  <Paragraphs>357</Paragraphs>
  <Slides>19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41</vt:i4>
      </vt:variant>
      <vt:variant>
        <vt:lpstr>幻灯片标题</vt:lpstr>
      </vt:variant>
      <vt:variant>
        <vt:i4>19</vt:i4>
      </vt:variant>
    </vt:vector>
  </HeadingPairs>
  <TitlesOfParts>
    <vt:vector size="72" baseType="lpstr">
      <vt:lpstr>Arial</vt:lpstr>
      <vt:lpstr>宋体</vt:lpstr>
      <vt:lpstr>Wingdings</vt:lpstr>
      <vt:lpstr>微软雅黑</vt:lpstr>
      <vt:lpstr>黑体</vt:lpstr>
      <vt:lpstr>Times New Roman</vt:lpstr>
      <vt:lpstr>义启粗楷体</vt:lpstr>
      <vt:lpstr>华文细黑</vt:lpstr>
      <vt:lpstr>Symbol</vt:lpstr>
      <vt:lpstr>Verdana</vt:lpstr>
      <vt:lpstr>Arial Unicode MS</vt:lpstr>
      <vt:lpstr>Office 主题​​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Equation.KSEE3</vt:lpstr>
      <vt:lpstr>Equation.3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Equation.DSMT4</vt:lpstr>
      <vt:lpstr>Equation.DSMT4</vt:lpstr>
      <vt:lpstr>Equation.KSEE3</vt:lpstr>
      <vt:lpstr>Equation.3</vt:lpstr>
      <vt:lpstr>Equation.KSEE3</vt:lpstr>
      <vt:lpstr>Equation.KSEE3</vt:lpstr>
      <vt:lpstr>Equation.3</vt:lpstr>
      <vt:lpstr>Equation.3</vt:lpstr>
      <vt:lpstr>Equation.3</vt:lpstr>
      <vt:lpstr>Equation.3</vt:lpstr>
      <vt:lpstr>Equation.3</vt:lpstr>
      <vt:lpstr>铜陵市第一中学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苏小措</cp:lastModifiedBy>
  <cp:revision>40</cp:revision>
  <dcterms:created xsi:type="dcterms:W3CDTF">2019-06-19T02:08:00Z</dcterms:created>
  <dcterms:modified xsi:type="dcterms:W3CDTF">2020-02-14T09:23:34Z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2052-11.3.0.8632</vt:lpwstr>
  </property>
</Properties>
</file>