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tiff" ContentType="image/tif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328" r:id="rId3"/>
    <p:sldId id="330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19" r:id="rId20"/>
    <p:sldId id="316" r:id="rId21"/>
    <p:sldId id="314" r:id="rId22"/>
    <p:sldId id="315" r:id="rId23"/>
    <p:sldId id="310" r:id="rId24"/>
    <p:sldId id="311" r:id="rId25"/>
    <p:sldId id="312" r:id="rId26"/>
    <p:sldId id="31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656"/>
  </p:normalViewPr>
  <p:slideViewPr>
    <p:cSldViewPr snapToGrid="0" snapToObjects="1">
      <p:cViewPr varScale="1">
        <p:scale>
          <a:sx n="72" d="100"/>
          <a:sy n="72" d="100"/>
        </p:scale>
        <p:origin x="7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b="0" u="none" dirty="0">
                <a:solidFill>
                  <a:schemeClr val="tx1"/>
                </a:solidFill>
                <a:latin typeface="Calibri" panose="020F0502020204030204" charset="0"/>
              </a:rPr>
            </a:fld>
            <a:endParaRPr lang="zh-CN" altLang="en-US" sz="1200" b="0" u="none" dirty="0">
              <a:solidFill>
                <a:schemeClr val="tx1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b="0" u="none" dirty="0">
                <a:solidFill>
                  <a:schemeClr val="tx1"/>
                </a:solidFill>
                <a:latin typeface="Calibri" panose="020F0502020204030204" charset="0"/>
              </a:rPr>
            </a:fld>
            <a:endParaRPr lang="zh-CN" altLang="en-US" sz="1200" b="0" u="none" dirty="0">
              <a:solidFill>
                <a:schemeClr val="tx1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b="0" u="none" dirty="0">
                <a:solidFill>
                  <a:schemeClr val="tx1"/>
                </a:solidFill>
                <a:latin typeface="Calibri" panose="020F0502020204030204" charset="0"/>
              </a:rPr>
            </a:fld>
            <a:endParaRPr lang="zh-CN" altLang="en-US" sz="1200" b="0" u="none" dirty="0">
              <a:solidFill>
                <a:schemeClr val="tx1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1D6F-90B1-3340-BDDF-D21F3B2B3CD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58A4-8E04-064C-9B87-7DB97B04082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1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1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1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tiff"/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tiff"/><Relationship Id="rId1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1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1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952500"/>
            <a:ext cx="5073651" cy="50567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33" y="952500"/>
            <a:ext cx="4993217" cy="50482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660400"/>
            <a:ext cx="8128000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7920" y="-23196"/>
            <a:ext cx="6695440" cy="22283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20" y="2593452"/>
            <a:ext cx="6410960" cy="35160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53920" y="-339566"/>
            <a:ext cx="8128000" cy="215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20" y="1929130"/>
            <a:ext cx="8128000" cy="4432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9120" y="-111125"/>
            <a:ext cx="8128000" cy="387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7680" y="2302034"/>
            <a:ext cx="8128000" cy="4038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-89694"/>
            <a:ext cx="81280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32000" y="-591502"/>
            <a:ext cx="8128000" cy="205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80" y="779066"/>
            <a:ext cx="8128000" cy="152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80" y="2076451"/>
            <a:ext cx="8128000" cy="1841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680" y="3263900"/>
            <a:ext cx="8128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1017588"/>
            <a:ext cx="8128000" cy="279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80" y="3811588"/>
            <a:ext cx="81280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1708150" y="1109663"/>
            <a:ext cx="1225550" cy="6477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句子</a:t>
            </a:r>
            <a:endParaRPr lang="zh-CN" altLang="en-US" sz="28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08150" y="4019550"/>
            <a:ext cx="1225550" cy="6477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动词</a:t>
            </a:r>
            <a:endParaRPr lang="zh-CN" altLang="en-US" sz="28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30650" y="1119188"/>
            <a:ext cx="1935163" cy="6477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en-US" altLang="zh-CN" sz="20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“.”</a:t>
            </a:r>
            <a:r>
              <a:rPr lang="zh-CN" altLang="en-US" sz="20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为标准</a:t>
            </a:r>
            <a:endParaRPr lang="zh-CN" altLang="en-US" sz="20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146425" y="1298575"/>
            <a:ext cx="574675" cy="2873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圆角矩形 10"/>
          <p:cNvSpPr/>
          <p:nvPr/>
        </p:nvSpPr>
        <p:spPr>
          <a:xfrm>
            <a:off x="4137025" y="2889250"/>
            <a:ext cx="1028700" cy="6477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20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谓语</a:t>
            </a:r>
            <a:endParaRPr lang="zh-CN" sz="20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137025" y="5170488"/>
            <a:ext cx="1028700" cy="6477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en-US" sz="20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53" name="图片 14" descr="01c19b58d24ab6a801219c77be891e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74" t="19530" r="21674" b="27513"/>
          <a:stretch>
            <a:fillRect/>
          </a:stretch>
        </p:blipFill>
        <p:spPr>
          <a:xfrm>
            <a:off x="5865813" y="2085975"/>
            <a:ext cx="1501775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15" descr="01c19b58d24ab6a801219c77be891e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85" t="20032" r="49490" b="24861"/>
          <a:stretch>
            <a:fillRect/>
          </a:stretch>
        </p:blipFill>
        <p:spPr>
          <a:xfrm>
            <a:off x="6616700" y="146050"/>
            <a:ext cx="1689100" cy="2122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燕尾形 16"/>
          <p:cNvSpPr/>
          <p:nvPr/>
        </p:nvSpPr>
        <p:spPr>
          <a:xfrm>
            <a:off x="6040438" y="1289050"/>
            <a:ext cx="576263" cy="288925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9" name="燕尾形 18"/>
          <p:cNvSpPr/>
          <p:nvPr/>
        </p:nvSpPr>
        <p:spPr>
          <a:xfrm>
            <a:off x="3146425" y="4200525"/>
            <a:ext cx="574675" cy="2873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" name="左大括号 19"/>
          <p:cNvSpPr/>
          <p:nvPr/>
        </p:nvSpPr>
        <p:spPr>
          <a:xfrm>
            <a:off x="3721100" y="3190875"/>
            <a:ext cx="415925" cy="230505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1" name="燕尾形 20"/>
          <p:cNvSpPr/>
          <p:nvPr/>
        </p:nvSpPr>
        <p:spPr>
          <a:xfrm>
            <a:off x="5291138" y="3070225"/>
            <a:ext cx="574675" cy="2873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2" name="燕尾形 21"/>
          <p:cNvSpPr/>
          <p:nvPr/>
        </p:nvSpPr>
        <p:spPr>
          <a:xfrm>
            <a:off x="5362575" y="5349875"/>
            <a:ext cx="574675" cy="2873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160" name="文本框 22"/>
          <p:cNvSpPr txBox="1"/>
          <p:nvPr/>
        </p:nvSpPr>
        <p:spPr>
          <a:xfrm>
            <a:off x="7856538" y="1717675"/>
            <a:ext cx="6810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皇上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61" name="文本框 23"/>
          <p:cNvSpPr txBox="1"/>
          <p:nvPr/>
        </p:nvSpPr>
        <p:spPr>
          <a:xfrm>
            <a:off x="6977063" y="3536950"/>
            <a:ext cx="6810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皇后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62" name="图片 25" descr="6632171675373129016_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6E6CC"/>
              </a:clrFrom>
              <a:clrTo>
                <a:srgbClr val="F6E6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7250" y="4019550"/>
            <a:ext cx="2497138" cy="241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3" name="文本框 26"/>
          <p:cNvSpPr txBox="1"/>
          <p:nvPr/>
        </p:nvSpPr>
        <p:spPr>
          <a:xfrm>
            <a:off x="6602413" y="6435725"/>
            <a:ext cx="11668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三千佳丽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8537575" y="4200525"/>
            <a:ext cx="415925" cy="230346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" name="圆角矩形 28"/>
          <p:cNvSpPr/>
          <p:nvPr/>
        </p:nvSpPr>
        <p:spPr>
          <a:xfrm>
            <a:off x="9061450" y="3905250"/>
            <a:ext cx="1027113" cy="647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0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to do</a:t>
            </a:r>
            <a:endParaRPr lang="en-US" altLang="zh-CN" sz="20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9061450" y="4989513"/>
            <a:ext cx="1027113" cy="647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0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doing</a:t>
            </a:r>
            <a:endParaRPr lang="en-US" altLang="zh-CN" sz="20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9061450" y="6051550"/>
            <a:ext cx="1027113" cy="647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0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done</a:t>
            </a:r>
            <a:endParaRPr lang="en-US" altLang="zh-CN" sz="20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6" descr="图片5"/>
          <p:cNvPicPr>
            <a:picLocks noChangeAspect="1"/>
          </p:cNvPicPr>
          <p:nvPr/>
        </p:nvPicPr>
        <p:blipFill>
          <a:blip r:embed="rId1"/>
          <a:srcRect t="52380"/>
          <a:stretch>
            <a:fillRect/>
          </a:stretch>
        </p:blipFill>
        <p:spPr>
          <a:xfrm>
            <a:off x="9509125" y="903288"/>
            <a:ext cx="990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19yyr27js.jpg" descr="说明: id:2147494373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071985" cy="6808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333898" y="385333"/>
          <a:ext cx="12728575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020550" imgH="5753100" progId="Word.Document.8">
                  <p:embed/>
                </p:oleObj>
              </mc:Choice>
              <mc:Fallback>
                <p:oleObj name="" r:id="rId1" imgW="12020550" imgH="57531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3898" y="385333"/>
                        <a:ext cx="12728575" cy="608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77" name="Line 41"/>
          <p:cNvSpPr/>
          <p:nvPr/>
        </p:nvSpPr>
        <p:spPr>
          <a:xfrm>
            <a:off x="251970" y="3005691"/>
            <a:ext cx="11738454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矩形 9"/>
          <p:cNvSpPr/>
          <p:nvPr/>
        </p:nvSpPr>
        <p:spPr>
          <a:xfrm>
            <a:off x="0" y="1633292"/>
            <a:ext cx="12192000" cy="126174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p>
            <a:pPr algn="ctr" defTabSz="862330" eaLnBrk="1" hangingPunct="1">
              <a:lnSpc>
                <a:spcPct val="150000"/>
              </a:lnSpc>
            </a:pPr>
            <a:r>
              <a:rPr lang="zh-CN" altLang="en-US" sz="5080" u="none" dirty="0">
                <a:solidFill>
                  <a:srgbClr val="565656"/>
                </a:solidFill>
                <a:latin typeface="汉仪长宋简" pitchFamily="49" charset="-122"/>
                <a:ea typeface="汉仪长宋简" pitchFamily="49" charset="-122"/>
              </a:rPr>
              <a:t> 非谓语动词</a:t>
            </a:r>
            <a:endParaRPr lang="zh-CN" altLang="en-US" sz="5080" u="none" dirty="0">
              <a:solidFill>
                <a:srgbClr val="565656"/>
              </a:solidFill>
              <a:latin typeface="汉仪长宋简" pitchFamily="49" charset="-122"/>
              <a:ea typeface="汉仪长宋简" pitchFamily="49" charset="-122"/>
            </a:endParaRPr>
          </a:p>
        </p:txBody>
      </p:sp>
      <p:pic>
        <p:nvPicPr>
          <p:cNvPr id="4101" name="Picture 50" descr="第二部分"/>
          <p:cNvPicPr>
            <a:picLocks noChangeAspect="1"/>
          </p:cNvPicPr>
          <p:nvPr/>
        </p:nvPicPr>
        <p:blipFill>
          <a:blip r:embed="rId1"/>
          <a:srcRect l="11107" r="53471" b="12773"/>
          <a:stretch>
            <a:fillRect/>
          </a:stretch>
        </p:blipFill>
        <p:spPr>
          <a:xfrm>
            <a:off x="781108" y="343204"/>
            <a:ext cx="2914455" cy="12044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矩形 2"/>
          <p:cNvSpPr/>
          <p:nvPr/>
        </p:nvSpPr>
        <p:spPr>
          <a:xfrm>
            <a:off x="4058920" y="3729356"/>
            <a:ext cx="4572000" cy="51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ts val="3300"/>
              </a:lnSpc>
            </a:pPr>
            <a:r>
              <a:rPr lang="zh-CN" altLang="en-US" sz="4265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铜陵一中   </a:t>
            </a:r>
            <a:r>
              <a:rPr lang="zh-CN" sz="4265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陈晨</a:t>
            </a:r>
            <a:endParaRPr lang="zh-CN" sz="4265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463625" y="749716"/>
          <a:ext cx="11266430" cy="536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0643235" imgH="5075555" progId="Word.Document.8">
                  <p:embed/>
                </p:oleObj>
              </mc:Choice>
              <mc:Fallback>
                <p:oleObj name="" r:id="rId1" imgW="10643235" imgH="507555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3625" y="749716"/>
                        <a:ext cx="11266430" cy="53602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泪滴形 3"/>
          <p:cNvSpPr/>
          <p:nvPr/>
        </p:nvSpPr>
        <p:spPr>
          <a:xfrm>
            <a:off x="9738995" y="40005"/>
            <a:ext cx="2074863" cy="1944688"/>
          </a:xfrm>
          <a:prstGeom prst="teardrop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解题</a:t>
            </a:r>
            <a:endParaRPr lang="zh-CN" altLang="zh-CN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base"/>
            <a:r>
              <a:rPr lang="zh-CN" altLang="zh-CN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endParaRPr lang="zh-CN" altLang="zh-CN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base"/>
            <a:r>
              <a:rPr lang="en-US" altLang="zh-CN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Solution Methods</a:t>
            </a:r>
            <a:endParaRPr lang="en-US" altLang="zh-CN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460375" y="40005"/>
            <a:ext cx="2916555" cy="1152525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4000" b="1" strike="noStrike" noProof="1">
                <a:latin typeface="微软雅黑" panose="020B0503020204020204" charset="-122"/>
                <a:ea typeface="微软雅黑" panose="020B0503020204020204" charset="-122"/>
              </a:rPr>
              <a:t>一：找谓语动词</a:t>
            </a:r>
            <a:endParaRPr lang="zh-CN" altLang="en-US" sz="4000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3740150" y="211455"/>
            <a:ext cx="2898775" cy="809625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</a:t>
            </a:r>
            <a:r>
              <a:rPr lang="en-US" altLang="zh-CN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=V-1</a:t>
            </a:r>
            <a:endParaRPr lang="en-US" altLang="zh-CN" b="1" strike="noStrike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（连接句子的有效连词）</a:t>
            </a:r>
            <a:endParaRPr lang="zh-CN" altLang="en-US" b="1" strike="noStrike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022783" y="211455"/>
            <a:ext cx="1223963" cy="5048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谓语</a:t>
            </a:r>
            <a:endParaRPr lang="zh-CN" altLang="en-US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022783" y="760095"/>
            <a:ext cx="1223963" cy="5048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en-US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23" name="文本框 26"/>
          <p:cNvSpPr txBox="1"/>
          <p:nvPr/>
        </p:nvSpPr>
        <p:spPr>
          <a:xfrm>
            <a:off x="333375" y="1798955"/>
            <a:ext cx="1185862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My cousin came to see me from the country,_________ (bring)me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a full basket of fresh fruits.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_________ (know) more words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expressions and you will find it easier to read 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communicate.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Daddy didn’t mind what we were doing, as long as we were together,__________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(have)fun.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Five people won the “China’s Green Figure” award, a title __________(give)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to ordinary people for their contributions to environmental protection.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en-US" altLang="zh-CN" sz="2400">
                <a:latin typeface="Times New Roman" panose="02020603050405020304" pitchFamily="18" charset="0"/>
                <a:ea typeface="华文细黑" pitchFamily="2" charset="-122"/>
                <a:sym typeface="+mn-ea"/>
              </a:rPr>
              <a:t>Claire had her luggage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check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华文细黑" pitchFamily="2" charset="-122"/>
                <a:sym typeface="+mn-ea"/>
              </a:rPr>
              <a:t> an hour before her plane left.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56130" y="1985010"/>
            <a:ext cx="1500505" cy="3930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" name="矩形 28"/>
          <p:cNvSpPr/>
          <p:nvPr/>
        </p:nvSpPr>
        <p:spPr>
          <a:xfrm>
            <a:off x="460375" y="1417638"/>
            <a:ext cx="3279775" cy="381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连词：并列连词；从属连词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84725" y="2576513"/>
            <a:ext cx="2278063" cy="37941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=0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V=1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54775" y="2090738"/>
            <a:ext cx="1042988" cy="28733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22955" y="4129405"/>
            <a:ext cx="648335" cy="32893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937250" y="4173220"/>
            <a:ext cx="1243330" cy="32893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96553" y="4743450"/>
            <a:ext cx="2279650" cy="37941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=2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V=3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98930" y="4130040"/>
            <a:ext cx="1724025" cy="4711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8" name="矩形 37"/>
          <p:cNvSpPr/>
          <p:nvPr/>
        </p:nvSpPr>
        <p:spPr>
          <a:xfrm>
            <a:off x="4380230" y="4178300"/>
            <a:ext cx="1407795" cy="4229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9" name="矩形 38"/>
          <p:cNvSpPr/>
          <p:nvPr/>
        </p:nvSpPr>
        <p:spPr>
          <a:xfrm>
            <a:off x="7662863" y="4173220"/>
            <a:ext cx="584200" cy="3238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0" name="矩形 39"/>
          <p:cNvSpPr/>
          <p:nvPr/>
        </p:nvSpPr>
        <p:spPr>
          <a:xfrm>
            <a:off x="9508808" y="4212908"/>
            <a:ext cx="1042988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824288" y="3597275"/>
            <a:ext cx="2279650" cy="37941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=1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V=2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44958" y="3042920"/>
            <a:ext cx="417513" cy="32861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735570" y="3042920"/>
            <a:ext cx="1078230" cy="3638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5" name="矩形 44"/>
          <p:cNvSpPr/>
          <p:nvPr/>
        </p:nvSpPr>
        <p:spPr>
          <a:xfrm>
            <a:off x="940118" y="3077845"/>
            <a:ext cx="766763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谓语</a:t>
            </a:r>
            <a:endParaRPr lang="zh-CN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552113" y="5335588"/>
            <a:ext cx="1790700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=0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V=1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187575" y="5335905"/>
            <a:ext cx="603250" cy="2889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8" name="矩形 47"/>
          <p:cNvSpPr/>
          <p:nvPr/>
        </p:nvSpPr>
        <p:spPr>
          <a:xfrm>
            <a:off x="8694420" y="5335588"/>
            <a:ext cx="1044575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602788" y="6415405"/>
            <a:ext cx="1792288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=1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V=2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03390" y="6443345"/>
            <a:ext cx="859790" cy="32448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813800" y="6405880"/>
            <a:ext cx="565785" cy="3613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3" name="矩形 52"/>
          <p:cNvSpPr/>
          <p:nvPr/>
        </p:nvSpPr>
        <p:spPr>
          <a:xfrm>
            <a:off x="1437005" y="6443980"/>
            <a:ext cx="619125" cy="3232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4" name="矩形 53"/>
          <p:cNvSpPr/>
          <p:nvPr/>
        </p:nvSpPr>
        <p:spPr>
          <a:xfrm>
            <a:off x="3740150" y="6405880"/>
            <a:ext cx="1030605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2" grpId="0" animBg="1"/>
      <p:bldP spid="33" grpId="0" animBg="1"/>
      <p:bldP spid="44" grpId="0" bldLvl="0" animBg="1"/>
      <p:bldP spid="42" grpId="0" bldLvl="0" animBg="1"/>
      <p:bldP spid="41" grpId="0" bldLvl="0" animBg="1"/>
      <p:bldP spid="45" grpId="0" bldLvl="0" animBg="1"/>
      <p:bldP spid="37" grpId="0" bldLvl="0" animBg="1"/>
      <p:bldP spid="38" grpId="0" bldLvl="0" animBg="1"/>
      <p:bldP spid="39" grpId="0" bldLvl="0" animBg="1"/>
      <p:bldP spid="34" grpId="0" bldLvl="0" animBg="1"/>
      <p:bldP spid="35" grpId="0" bldLvl="0" animBg="1"/>
      <p:bldP spid="36" grpId="0" bldLvl="0" animBg="1"/>
      <p:bldP spid="40" grpId="0" bldLvl="0" animBg="1"/>
      <p:bldP spid="47" grpId="0" bldLvl="0" animBg="1"/>
      <p:bldP spid="46" grpId="0" bldLvl="0" animBg="1"/>
      <p:bldP spid="48" grpId="0" bldLvl="0" animBg="1"/>
      <p:bldP spid="53" grpId="0" bldLvl="0" animBg="1"/>
      <p:bldP spid="52" grpId="0" bldLvl="0" animBg="1"/>
      <p:bldP spid="51" grpId="0" bldLvl="0" animBg="1"/>
      <p:bldP spid="49" grpId="0" bldLvl="0" animBg="1"/>
      <p:bldP spid="5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泪滴形 3"/>
          <p:cNvSpPr/>
          <p:nvPr/>
        </p:nvSpPr>
        <p:spPr>
          <a:xfrm>
            <a:off x="10116820" y="53975"/>
            <a:ext cx="2074863" cy="1944688"/>
          </a:xfrm>
          <a:prstGeom prst="teardrop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解题</a:t>
            </a:r>
            <a:endParaRPr lang="zh-CN" altLang="zh-CN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base"/>
            <a:r>
              <a:rPr lang="zh-CN" altLang="zh-CN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endParaRPr lang="zh-CN" altLang="zh-CN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base"/>
            <a:r>
              <a:rPr lang="en-US" altLang="zh-CN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Solution Methods</a:t>
            </a:r>
            <a:endParaRPr lang="en-US" altLang="zh-CN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357505" y="375920"/>
            <a:ext cx="4116070" cy="1152525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二：找非谓语动词的逻辑主语</a:t>
            </a:r>
            <a:endParaRPr lang="zh-CN" altLang="en-US" sz="3600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669155" y="53658"/>
            <a:ext cx="1225550" cy="5032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空前名词</a:t>
            </a:r>
            <a:endParaRPr lang="zh-CN" altLang="en-US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670425" y="737870"/>
            <a:ext cx="1223963" cy="5048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句子主语</a:t>
            </a:r>
            <a:endParaRPr lang="zh-CN" altLang="en-US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五边形 20"/>
          <p:cNvSpPr/>
          <p:nvPr/>
        </p:nvSpPr>
        <p:spPr>
          <a:xfrm>
            <a:off x="8588375" y="375920"/>
            <a:ext cx="1566863" cy="36195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被动 </a:t>
            </a:r>
            <a:r>
              <a:rPr lang="en-US" altLang="zh-CN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done</a:t>
            </a:r>
            <a:endParaRPr lang="en-US" altLang="zh-CN" b="1" strike="noStrike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46" name="文本框 26"/>
          <p:cNvSpPr txBox="1"/>
          <p:nvPr/>
        </p:nvSpPr>
        <p:spPr>
          <a:xfrm>
            <a:off x="455930" y="1771015"/>
            <a:ext cx="1128014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My cousin came to see me from the country,_________ (bring)me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a full basket of fresh fruits.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_________ (know) more words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expressions and you will find it easier to read 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communicate.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Daddy didn’t mind what we were doing, as long as we were together,__________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(have)fun.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Five people won the “China’s Green Figure” award, a title __________(give)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to ordinary people for their contributions to environmental protection.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en-US" altLang="zh-CN" sz="2400">
                <a:latin typeface="Times New Roman" panose="02020603050405020304" pitchFamily="18" charset="0"/>
                <a:ea typeface="华文细黑" pitchFamily="2" charset="-122"/>
                <a:sym typeface="+mn-ea"/>
              </a:rPr>
              <a:t>Claire had her luggage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__________(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check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altLang="zh-CN" sz="2400">
                <a:latin typeface="Times New Roman" panose="02020603050405020304" pitchFamily="18" charset="0"/>
                <a:ea typeface="华文细黑" pitchFamily="2" charset="-122"/>
                <a:sym typeface="+mn-ea"/>
              </a:rPr>
              <a:t> an hour before her plane left.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0255" y="1998345"/>
            <a:ext cx="1475740" cy="37211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6" name="矩形 35"/>
          <p:cNvSpPr/>
          <p:nvPr/>
        </p:nvSpPr>
        <p:spPr>
          <a:xfrm>
            <a:off x="2535238" y="4743450"/>
            <a:ext cx="804863" cy="37941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主动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05675" y="4165600"/>
            <a:ext cx="424180" cy="46418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0" name="矩形 39"/>
          <p:cNvSpPr/>
          <p:nvPr/>
        </p:nvSpPr>
        <p:spPr>
          <a:xfrm>
            <a:off x="9893618" y="4165283"/>
            <a:ext cx="1042988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having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668838" y="2481263"/>
            <a:ext cx="758825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主动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97280" y="3065145"/>
            <a:ext cx="1022350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Know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509125" y="5775008"/>
            <a:ext cx="687388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被动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978140" y="5303520"/>
            <a:ext cx="651510" cy="28892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8" name="矩形 47"/>
          <p:cNvSpPr/>
          <p:nvPr/>
        </p:nvSpPr>
        <p:spPr>
          <a:xfrm>
            <a:off x="8849360" y="5303203"/>
            <a:ext cx="1044575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given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719830" y="6316345"/>
            <a:ext cx="1362710" cy="36195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checked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五边形 54"/>
          <p:cNvSpPr/>
          <p:nvPr/>
        </p:nvSpPr>
        <p:spPr>
          <a:xfrm>
            <a:off x="8549640" y="1242695"/>
            <a:ext cx="1566863" cy="361950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主动 </a:t>
            </a:r>
            <a:r>
              <a:rPr lang="en-US" altLang="zh-CN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doing</a:t>
            </a:r>
            <a:endParaRPr lang="en-US" altLang="zh-CN" b="1" strike="noStrike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388100" y="2082800"/>
            <a:ext cx="1192213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bringing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670425" y="1391285"/>
            <a:ext cx="1223963" cy="5048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宾语</a:t>
            </a:r>
            <a:endParaRPr lang="zh-CN" altLang="en-US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6226810" y="428625"/>
            <a:ext cx="2322830" cy="1123315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3600" b="1" strike="noStrike" noProof="1">
                <a:latin typeface="微软雅黑" panose="020B0503020204020204" charset="-122"/>
                <a:ea typeface="微软雅黑" panose="020B0503020204020204" charset="-122"/>
              </a:rPr>
              <a:t>三：判断语态</a:t>
            </a:r>
            <a:endParaRPr lang="zh-CN" altLang="en-US" sz="3600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9630" y="6316980"/>
            <a:ext cx="1501140" cy="36195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10071735" y="6306503"/>
            <a:ext cx="687388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被动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1" grpId="0" animBg="1"/>
      <p:bldP spid="57" grpId="0" animBg="1"/>
      <p:bldP spid="45" grpId="0" bldLvl="0" animBg="1"/>
      <p:bldP spid="39" grpId="0" bldLvl="0" animBg="1"/>
      <p:bldP spid="36" grpId="0" bldLvl="0" animBg="1"/>
      <p:bldP spid="40" grpId="0" bldLvl="0" animBg="1"/>
      <p:bldP spid="47" grpId="0" bldLvl="0" animBg="1"/>
      <p:bldP spid="46" grpId="0" bldLvl="0" animBg="1"/>
      <p:bldP spid="48" grpId="0" bldLvl="0" animBg="1"/>
      <p:bldP spid="54" grpId="0" bldLvl="0" animBg="1"/>
      <p:bldP spid="7" grpId="0" bldLvl="0" animBg="1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泪滴形 3"/>
          <p:cNvSpPr/>
          <p:nvPr/>
        </p:nvSpPr>
        <p:spPr>
          <a:xfrm>
            <a:off x="9900920" y="53975"/>
            <a:ext cx="2074863" cy="1944688"/>
          </a:xfrm>
          <a:prstGeom prst="teardrop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zh-CN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解题</a:t>
            </a:r>
            <a:endParaRPr lang="zh-CN" altLang="zh-CN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base"/>
            <a:r>
              <a:rPr lang="zh-CN" altLang="zh-CN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endParaRPr lang="zh-CN" altLang="zh-CN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fontAlgn="base"/>
            <a:r>
              <a:rPr lang="en-US" altLang="zh-CN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Solution Methods</a:t>
            </a:r>
            <a:endParaRPr lang="en-US" altLang="zh-CN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291465" y="229235"/>
            <a:ext cx="3652520" cy="1152525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4000" b="1" strike="noStrike" noProof="1">
                <a:latin typeface="微软雅黑" panose="020B0503020204020204" charset="-122"/>
                <a:ea typeface="微软雅黑" panose="020B0503020204020204" charset="-122"/>
              </a:rPr>
              <a:t>四：分析时态</a:t>
            </a:r>
            <a:endParaRPr lang="zh-CN" altLang="en-US" sz="4000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022850" y="126365"/>
            <a:ext cx="2750820" cy="3460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尚未发生  </a:t>
            </a:r>
            <a:r>
              <a:rPr lang="en-US" altLang="zh-CN" b="1" strike="noStrike" noProof="1">
                <a:latin typeface="微软雅黑" panose="020B0503020204020204" charset="-122"/>
                <a:ea typeface="微软雅黑" panose="020B0503020204020204" charset="-122"/>
              </a:rPr>
              <a:t>to do</a:t>
            </a:r>
            <a:endParaRPr lang="en-US" altLang="zh-CN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4128135" y="661670"/>
            <a:ext cx="279400" cy="2873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3" name="燕尾形 22"/>
          <p:cNvSpPr/>
          <p:nvPr/>
        </p:nvSpPr>
        <p:spPr>
          <a:xfrm>
            <a:off x="4503420" y="661670"/>
            <a:ext cx="279400" cy="287338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368" name="文本框 26"/>
          <p:cNvSpPr txBox="1"/>
          <p:nvPr/>
        </p:nvSpPr>
        <p:spPr>
          <a:xfrm>
            <a:off x="474980" y="1637665"/>
            <a:ext cx="100488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_______________ (fail) to reach them on the phone, we sent an email instead.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223760" y="1816100"/>
            <a:ext cx="410845" cy="46672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1" name="矩形 40"/>
          <p:cNvSpPr/>
          <p:nvPr/>
        </p:nvSpPr>
        <p:spPr>
          <a:xfrm>
            <a:off x="4264025" y="2310765"/>
            <a:ext cx="758825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主动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22905" y="2333308"/>
            <a:ext cx="1020763" cy="33496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634605" y="1905000"/>
            <a:ext cx="570230" cy="2889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" name="圆角矩形 1"/>
          <p:cNvSpPr/>
          <p:nvPr/>
        </p:nvSpPr>
        <p:spPr>
          <a:xfrm>
            <a:off x="5022850" y="560070"/>
            <a:ext cx="2750820" cy="2876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正在发生  </a:t>
            </a:r>
            <a:r>
              <a:rPr lang="en-US" altLang="zh-CN" b="1" strike="noStrike" noProof="1">
                <a:latin typeface="微软雅黑" panose="020B0503020204020204" charset="-122"/>
                <a:ea typeface="微软雅黑" panose="020B0503020204020204" charset="-122"/>
              </a:rPr>
              <a:t>doing</a:t>
            </a:r>
            <a:endParaRPr lang="en-US" altLang="zh-CN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22850" y="1333500"/>
            <a:ext cx="3605530" cy="3041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之前发生  </a:t>
            </a:r>
            <a:r>
              <a:rPr lang="en-US" altLang="zh-CN" b="1" strike="noStrike" noProof="1">
                <a:latin typeface="微软雅黑" panose="020B0503020204020204" charset="-122"/>
                <a:ea typeface="微软雅黑" panose="020B0503020204020204" charset="-122"/>
              </a:rPr>
              <a:t>hav</a:t>
            </a:r>
            <a:r>
              <a:rPr lang="en-US" altLang="zh-CN" b="1" strike="noStrike" noProof="1">
                <a:latin typeface="微软雅黑" panose="020B0503020204020204" charset="-122"/>
                <a:ea typeface="微软雅黑" panose="020B0503020204020204" charset="-122"/>
              </a:rPr>
              <a:t>ing done</a:t>
            </a:r>
            <a:endParaRPr lang="en-US" altLang="zh-CN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2665" y="2287905"/>
            <a:ext cx="1700213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=0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V=1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77485" y="2333625"/>
            <a:ext cx="1946275" cy="3810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fail 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sent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之前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1370" y="1769745"/>
            <a:ext cx="1901825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Having failed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980" y="3165475"/>
            <a:ext cx="10048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meeting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______________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(hold)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now is of great importance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4980" y="4320540"/>
            <a:ext cx="10288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still many problems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_____________( solve)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before we are ready for a long stay on the Moon.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03195" y="3165475"/>
            <a:ext cx="1901825" cy="2889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buClrTx/>
              <a:buSzTx/>
              <a:buFontTx/>
            </a:pP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being held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68520" y="4320540"/>
            <a:ext cx="1901825" cy="62547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buClrTx/>
              <a:buSzTx/>
              <a:buFontTx/>
            </a:pP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to be solved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be solved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02665" y="3740150"/>
            <a:ext cx="1700213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=0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V=1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22905" y="3739833"/>
            <a:ext cx="1020763" cy="33496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63390" y="3694430"/>
            <a:ext cx="758825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被动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277485" y="3694430"/>
            <a:ext cx="2795905" cy="3200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hold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动作正在发生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02665" y="5196205"/>
            <a:ext cx="1700213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=1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V=2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22905" y="5195888"/>
            <a:ext cx="1020763" cy="33496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64025" y="5150485"/>
            <a:ext cx="758825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被动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427980" y="5150485"/>
            <a:ext cx="2795905" cy="3200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solve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动作尚未发生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67425" y="3284220"/>
            <a:ext cx="365760" cy="2889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9" name="矩形 48"/>
          <p:cNvSpPr/>
          <p:nvPr/>
        </p:nvSpPr>
        <p:spPr>
          <a:xfrm>
            <a:off x="801370" y="3115310"/>
            <a:ext cx="1694180" cy="56007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0" name="矩形 49"/>
          <p:cNvSpPr/>
          <p:nvPr/>
        </p:nvSpPr>
        <p:spPr>
          <a:xfrm>
            <a:off x="7479665" y="4335780"/>
            <a:ext cx="879475" cy="43243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1" name="矩形 50"/>
          <p:cNvSpPr/>
          <p:nvPr/>
        </p:nvSpPr>
        <p:spPr>
          <a:xfrm>
            <a:off x="8716010" y="4335780"/>
            <a:ext cx="512445" cy="4330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2" name="矩形 51"/>
          <p:cNvSpPr/>
          <p:nvPr/>
        </p:nvSpPr>
        <p:spPr>
          <a:xfrm>
            <a:off x="1552575" y="4320540"/>
            <a:ext cx="541020" cy="4635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3" name="矩形 52"/>
          <p:cNvSpPr/>
          <p:nvPr/>
        </p:nvSpPr>
        <p:spPr>
          <a:xfrm>
            <a:off x="3321050" y="4224020"/>
            <a:ext cx="1283970" cy="56007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563880" y="5765800"/>
            <a:ext cx="9235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problem 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(discuss)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just now is of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reat importance.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022215" y="949325"/>
            <a:ext cx="2908935" cy="3035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已经发生  </a:t>
            </a:r>
            <a:r>
              <a:rPr lang="en-US" altLang="zh-CN" b="1" strike="noStrike" noProof="1">
                <a:latin typeface="微软雅黑" panose="020B0503020204020204" charset="-122"/>
                <a:ea typeface="微软雅黑" panose="020B0503020204020204" charset="-122"/>
              </a:rPr>
              <a:t> done</a:t>
            </a:r>
            <a:endParaRPr lang="en-US" altLang="zh-CN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2820" y="6226175"/>
            <a:ext cx="1700213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连词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=0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V=1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15590" y="6248718"/>
            <a:ext cx="1020763" cy="33496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非谓语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28135" y="6249035"/>
            <a:ext cx="758825" cy="381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被动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7485" y="6287135"/>
            <a:ext cx="2795905" cy="3200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discuss</a:t>
            </a:r>
            <a:r>
              <a:rPr lang="zh-CN" altLang="en-US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动作已经发生</a:t>
            </a:r>
            <a:endParaRPr lang="zh-CN" altLang="en-US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00325" y="5853430"/>
            <a:ext cx="1663065" cy="56959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buClrTx/>
              <a:buSzTx/>
              <a:buFontTx/>
            </a:pP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discussed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be solved</a:t>
            </a:r>
            <a:endParaRPr lang="en-US" altLang="zh-CN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04585" y="5851525"/>
            <a:ext cx="365760" cy="2889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" name="矩形 19"/>
          <p:cNvSpPr/>
          <p:nvPr/>
        </p:nvSpPr>
        <p:spPr>
          <a:xfrm>
            <a:off x="1009650" y="5715635"/>
            <a:ext cx="1627505" cy="56007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7" grpId="0" animBg="1"/>
      <p:bldP spid="45" grpId="0" animBg="1"/>
      <p:bldP spid="39" grpId="0" animBg="1"/>
      <p:bldP spid="41" grpId="0" animBg="1"/>
      <p:bldP spid="8" grpId="0" animBg="1"/>
      <p:bldP spid="9" grpId="0" animBg="1"/>
      <p:bldP spid="48" grpId="1" bldLvl="0" animBg="1"/>
      <p:bldP spid="36" grpId="0" animBg="1"/>
      <p:bldP spid="37" grpId="0" animBg="1"/>
      <p:bldP spid="49" grpId="0" bldLvl="0" animBg="1"/>
      <p:bldP spid="38" grpId="0" animBg="1"/>
      <p:bldP spid="40" grpId="0" animBg="1"/>
      <p:bldP spid="27" grpId="0" animBg="1"/>
      <p:bldP spid="50" grpId="0" bldLvl="0" animBg="1"/>
      <p:bldP spid="51" grpId="0" bldLvl="0" animBg="1"/>
      <p:bldP spid="52" grpId="0" bldLvl="0" animBg="1"/>
      <p:bldP spid="42" grpId="0" animBg="1"/>
      <p:bldP spid="43" grpId="0" animBg="1"/>
      <p:bldP spid="53" grpId="0" bldLvl="0" animBg="1"/>
      <p:bldP spid="44" grpId="0" animBg="1"/>
      <p:bldP spid="46" grpId="0" animBg="1"/>
      <p:bldP spid="28" grpId="0" animBg="1"/>
      <p:bldP spid="12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1" bldLvl="0" animBg="1"/>
      <p:bldP spid="2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五边形 9"/>
          <p:cNvSpPr/>
          <p:nvPr/>
        </p:nvSpPr>
        <p:spPr>
          <a:xfrm>
            <a:off x="592455" y="775335"/>
            <a:ext cx="1727200" cy="115093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4000" b="1" strike="noStrike" noProof="1">
                <a:latin typeface="微软雅黑" panose="020B0503020204020204" charset="-122"/>
                <a:ea typeface="微软雅黑" panose="020B0503020204020204" charset="-122"/>
              </a:rPr>
              <a:t>特殊</a:t>
            </a:r>
            <a:endParaRPr lang="zh-CN" altLang="en-US" sz="4000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2799080" y="1031875"/>
            <a:ext cx="1982470" cy="638175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固定短语搭配</a:t>
            </a:r>
            <a:endParaRPr lang="zh-CN" altLang="en-US" b="1" strike="noStrike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354320" y="1031875"/>
            <a:ext cx="2593975" cy="6381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latin typeface="微软雅黑" panose="020B0503020204020204" charset="-122"/>
                <a:ea typeface="微软雅黑" panose="020B0503020204020204" charset="-122"/>
              </a:rPr>
              <a:t>直接填空</a:t>
            </a:r>
            <a:endParaRPr lang="zh-CN" altLang="en-US" b="1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83" name="文本框 12"/>
          <p:cNvSpPr txBox="1"/>
          <p:nvPr/>
        </p:nvSpPr>
        <p:spPr>
          <a:xfrm>
            <a:off x="841375" y="2110740"/>
            <a:ext cx="994537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________ (dress)in a white uniform, he looks more like a cook than a doctor.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______ (face)with so much trouble, we failed to complete the task on time.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_________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Absorb) in his book, he didn't notice me enter the room.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________(</a:t>
            </a:r>
            <a:r>
              <a:rPr lang="en-US" sz="24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tell) you the truth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am a little tired.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is known to us, it's no use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complain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without taking action.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Yan'an, a city ________ (locate) in northern Shaanxi Province, has seen great progress in its tourism industry over the past few years.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avoided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___________(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mention) the subject in case he should be offended.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1375" y="2348865"/>
            <a:ext cx="1732915" cy="3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Dressed</a:t>
            </a:r>
            <a:endParaRPr lang="en-US" altLang="zh-CN"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34440" y="2860675"/>
            <a:ext cx="969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Faced</a:t>
            </a:r>
            <a:endParaRPr lang="en-US" altLang="zh-CN"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2025" y="3373755"/>
            <a:ext cx="17510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Absorbed</a:t>
            </a:r>
            <a:endParaRPr lang="en-US" altLang="zh-CN"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34440" y="3933508"/>
            <a:ext cx="1206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 tell</a:t>
            </a:r>
            <a:endParaRPr lang="en-US" altLang="zh-CN"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69180" y="4453255"/>
            <a:ext cx="1890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complaining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91155" y="5001260"/>
            <a:ext cx="1890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cated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40940" y="6056630"/>
            <a:ext cx="1890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mention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ing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4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2361565"/>
            <a:ext cx="10515600" cy="1325563"/>
          </a:xfrm>
        </p:spPr>
        <p:txBody>
          <a:bodyPr/>
          <a:lstStyle/>
          <a:p>
            <a:r>
              <a:rPr kumimoji="1" lang="zh-CN" altLang="en-US" dirty="0">
                <a:latin typeface="STSong" charset="-122"/>
                <a:ea typeface="STSong" charset="-122"/>
                <a:cs typeface="STSong" charset="-122"/>
              </a:rPr>
              <a:t>说人话，非谓语到底是个啥？</a:t>
            </a:r>
            <a:endParaRPr kumimoji="1" lang="zh-CN" altLang="en-US" dirty="0">
              <a:latin typeface="STSong" charset="-122"/>
              <a:ea typeface="STSong" charset="-122"/>
              <a:cs typeface="STSong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7941" y="365125"/>
            <a:ext cx="10216117" cy="5491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5241" y="365125"/>
            <a:ext cx="9161518" cy="58118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-368000"/>
            <a:ext cx="10576560" cy="23301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31" y="1962149"/>
            <a:ext cx="9170937" cy="26509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1022350"/>
            <a:ext cx="8128000" cy="4813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123" y="563880"/>
            <a:ext cx="8914997" cy="5265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396" y="472440"/>
            <a:ext cx="9140124" cy="5241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2506</Words>
  <Application>WPS 演示</Application>
  <PresentationFormat>宽屏</PresentationFormat>
  <Paragraphs>209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Arial</vt:lpstr>
      <vt:lpstr>汉仪长宋简</vt:lpstr>
      <vt:lpstr>微软雅黑</vt:lpstr>
      <vt:lpstr>Calibri</vt:lpstr>
      <vt:lpstr>STSong</vt:lpstr>
      <vt:lpstr>Arial Unicode MS</vt:lpstr>
      <vt:lpstr>DengXian Light</vt:lpstr>
      <vt:lpstr>Segoe Print</vt:lpstr>
      <vt:lpstr>DengXian</vt:lpstr>
      <vt:lpstr>Times New Roman</vt:lpstr>
      <vt:lpstr>华文细黑</vt:lpstr>
      <vt:lpstr>黑体</vt:lpstr>
      <vt:lpstr>Office 主题</vt:lpstr>
      <vt:lpstr>Word.Document.8</vt:lpstr>
      <vt:lpstr>Word.Document.8</vt:lpstr>
      <vt:lpstr>PowerPoint 演示文稿</vt:lpstr>
      <vt:lpstr>PowerPoint 演示文稿</vt:lpstr>
      <vt:lpstr>说人话，非谓语到底是个啥？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说人话，非谓语到底是个啥？</dc:title>
  <dc:creator>411206324@qq.com</dc:creator>
  <cp:lastModifiedBy>cc Air</cp:lastModifiedBy>
  <cp:revision>17</cp:revision>
  <dcterms:created xsi:type="dcterms:W3CDTF">2019-01-08T08:33:00Z</dcterms:created>
  <dcterms:modified xsi:type="dcterms:W3CDTF">2020-02-15T09:07:17Z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