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7" r:id="rId2"/>
    <p:sldId id="325" r:id="rId3"/>
    <p:sldId id="300" r:id="rId4"/>
    <p:sldId id="323" r:id="rId5"/>
    <p:sldId id="324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33" r:id="rId14"/>
    <p:sldId id="322" r:id="rId15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6699FF"/>
    <a:srgbClr val="00CCFF"/>
    <a:srgbClr val="66CCFF"/>
    <a:srgbClr val="0099FF"/>
    <a:srgbClr val="D2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中度样式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01" autoAdjust="0"/>
  </p:normalViewPr>
  <p:slideViewPr>
    <p:cSldViewPr snapToGrid="0">
      <p:cViewPr>
        <p:scale>
          <a:sx n="70" d="100"/>
          <a:sy n="70" d="100"/>
        </p:scale>
        <p:origin x="-566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10" Type="http://schemas.openxmlformats.org/officeDocument/2006/relationships/image" Target="../media/image65.wmf"/><Relationship Id="rId4" Type="http://schemas.openxmlformats.org/officeDocument/2006/relationships/image" Target="../media/image59.wmf"/><Relationship Id="rId9" Type="http://schemas.openxmlformats.org/officeDocument/2006/relationships/image" Target="../media/image6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156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2020/2/18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45.bin"/><Relationship Id="rId3" Type="http://schemas.openxmlformats.org/officeDocument/2006/relationships/image" Target="../media/image54.emf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3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50.wmf"/><Relationship Id="rId4" Type="http://schemas.openxmlformats.org/officeDocument/2006/relationships/image" Target="../media/image55.e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5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emf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47.emf"/><Relationship Id="rId4" Type="http://schemas.openxmlformats.org/officeDocument/2006/relationships/image" Target="../media/image39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9.wmf"/><Relationship Id="rId18" Type="http://schemas.openxmlformats.org/officeDocument/2006/relationships/oleObject" Target="../embeddings/oleObject54.bin"/><Relationship Id="rId3" Type="http://schemas.openxmlformats.org/officeDocument/2006/relationships/image" Target="../media/image66.png"/><Relationship Id="rId21" Type="http://schemas.openxmlformats.org/officeDocument/2006/relationships/image" Target="../media/image63.wmf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51.bin"/><Relationship Id="rId17" Type="http://schemas.openxmlformats.org/officeDocument/2006/relationships/image" Target="../media/image61.wmf"/><Relationship Id="rId25" Type="http://schemas.openxmlformats.org/officeDocument/2006/relationships/image" Target="../media/image6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3.bin"/><Relationship Id="rId20" Type="http://schemas.openxmlformats.org/officeDocument/2006/relationships/oleObject" Target="../embeddings/oleObject55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8.wmf"/><Relationship Id="rId24" Type="http://schemas.openxmlformats.org/officeDocument/2006/relationships/oleObject" Target="../embeddings/oleObject57.bin"/><Relationship Id="rId5" Type="http://schemas.openxmlformats.org/officeDocument/2006/relationships/image" Target="../media/image68.png"/><Relationship Id="rId15" Type="http://schemas.openxmlformats.org/officeDocument/2006/relationships/image" Target="../media/image60.wmf"/><Relationship Id="rId23" Type="http://schemas.openxmlformats.org/officeDocument/2006/relationships/image" Target="../media/image64.wmf"/><Relationship Id="rId10" Type="http://schemas.openxmlformats.org/officeDocument/2006/relationships/oleObject" Target="../embeddings/oleObject50.bin"/><Relationship Id="rId19" Type="http://schemas.openxmlformats.org/officeDocument/2006/relationships/image" Target="../media/image62.wmf"/><Relationship Id="rId4" Type="http://schemas.openxmlformats.org/officeDocument/2006/relationships/image" Target="../media/image67.emf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52.bin"/><Relationship Id="rId22" Type="http://schemas.openxmlformats.org/officeDocument/2006/relationships/oleObject" Target="../embeddings/oleObject5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image" Target="../media/image71.wmf"/><Relationship Id="rId3" Type="http://schemas.openxmlformats.org/officeDocument/2006/relationships/image" Target="../media/image72.png"/><Relationship Id="rId7" Type="http://schemas.openxmlformats.org/officeDocument/2006/relationships/oleObject" Target="../embeddings/oleObject58.bin"/><Relationship Id="rId12" Type="http://schemas.openxmlformats.org/officeDocument/2006/relationships/oleObject" Target="../embeddings/oleObject6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3.emf"/><Relationship Id="rId11" Type="http://schemas.openxmlformats.org/officeDocument/2006/relationships/image" Target="../media/image70.wmf"/><Relationship Id="rId5" Type="http://schemas.openxmlformats.org/officeDocument/2006/relationships/image" Target="../media/image68.png"/><Relationship Id="rId10" Type="http://schemas.openxmlformats.org/officeDocument/2006/relationships/oleObject" Target="../embeddings/oleObject59.bin"/><Relationship Id="rId4" Type="http://schemas.openxmlformats.org/officeDocument/2006/relationships/image" Target="../media/image67.emf"/><Relationship Id="rId9" Type="http://schemas.openxmlformats.org/officeDocument/2006/relationships/image" Target="../media/image7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image" Target="../media/image6.emf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3" Type="http://schemas.openxmlformats.org/officeDocument/2006/relationships/image" Target="../media/image6.emf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9.wmf"/><Relationship Id="rId4" Type="http://schemas.openxmlformats.org/officeDocument/2006/relationships/image" Target="../media/image13.e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8.wmf"/><Relationship Id="rId3" Type="http://schemas.openxmlformats.org/officeDocument/2006/relationships/image" Target="../media/image20.emf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27.emf"/><Relationship Id="rId3" Type="http://schemas.openxmlformats.org/officeDocument/2006/relationships/image" Target="../media/image20.emf"/><Relationship Id="rId7" Type="http://schemas.openxmlformats.org/officeDocument/2006/relationships/image" Target="../media/image22.wmf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1.bin"/><Relationship Id="rId5" Type="http://schemas.openxmlformats.org/officeDocument/2006/relationships/image" Target="../media/image21.wmf"/><Relationship Id="rId15" Type="http://schemas.openxmlformats.org/officeDocument/2006/relationships/image" Target="../media/image25.wmf"/><Relationship Id="rId10" Type="http://schemas.openxmlformats.org/officeDocument/2006/relationships/image" Target="../media/image23.wmf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0.bin"/><Relationship Id="rId14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8.wmf"/><Relationship Id="rId3" Type="http://schemas.openxmlformats.org/officeDocument/2006/relationships/image" Target="../media/image39.emf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7.wmf"/><Relationship Id="rId5" Type="http://schemas.openxmlformats.org/officeDocument/2006/relationships/image" Target="../media/image34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6.wmf"/><Relationship Id="rId3" Type="http://schemas.openxmlformats.org/officeDocument/2006/relationships/image" Target="../media/image39.emf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42.wmf"/><Relationship Id="rId4" Type="http://schemas.openxmlformats.org/officeDocument/2006/relationships/image" Target="../media/image47.e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4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CC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00051" y="546100"/>
            <a:ext cx="113918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铜陵</a:t>
            </a:r>
            <a:r>
              <a:rPr lang="zh-CN" alt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市新型冠状病毒疫情防控期间名师课堂</a:t>
            </a:r>
            <a:endParaRPr lang="zh-CN" alt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1824" y="2984500"/>
            <a:ext cx="42883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高中数学专题复习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97200" y="3975100"/>
            <a:ext cx="6197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函数性质的综合应用</a:t>
            </a:r>
            <a:endParaRPr lang="zh-CN" alt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48618" y="5740400"/>
            <a:ext cx="4339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铜陵</a:t>
            </a: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市一中  吴安琪</a:t>
            </a:r>
            <a:endParaRPr lang="zh-CN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618673" y="4651514"/>
            <a:ext cx="2954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（</a:t>
            </a:r>
            <a:r>
              <a:rPr lang="zh-CN" altLang="en-US" sz="3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第二课时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</a:rPr>
              <a:t>）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7522029" y="144790"/>
            <a:ext cx="4555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应用三：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不等式恒成立问题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8" name="Rectangle 16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0" name="Rectangle 16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3" name="Rectangle 17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6" name="Rectangle 17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4" name="Rectangle 3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7" name="Rectangle 3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0" name="Rectangle 4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5" name="Rectangle 4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0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9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8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1" name="Rectangle 1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44" name="TextBox 43"/>
          <p:cNvSpPr txBox="1"/>
          <p:nvPr/>
        </p:nvSpPr>
        <p:spPr>
          <a:xfrm>
            <a:off x="624873" y="3135708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929330" y="3144714"/>
            <a:ext cx="67249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类比周期性，发现自变量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每增加</a:t>
            </a:r>
            <a:r>
              <a:rPr lang="en-US" altLang="zh-CN" sz="2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，函数值变为原来的两倍</a:t>
            </a: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4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7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590" y="1080099"/>
            <a:ext cx="10294802" cy="183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8046" y="3494946"/>
            <a:ext cx="4213265" cy="3332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直接连接符 12"/>
          <p:cNvCxnSpPr/>
          <p:nvPr/>
        </p:nvCxnSpPr>
        <p:spPr>
          <a:xfrm>
            <a:off x="7246906" y="5344896"/>
            <a:ext cx="3823853" cy="0"/>
          </a:xfrm>
          <a:prstGeom prst="line">
            <a:avLst/>
          </a:prstGeom>
          <a:ln w="28575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9" name="对象 20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904210"/>
              </p:ext>
            </p:extLst>
          </p:nvPr>
        </p:nvGraphicFramePr>
        <p:xfrm>
          <a:off x="10959198" y="5161089"/>
          <a:ext cx="78422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47" name="Equation" r:id="rId5" imgW="482400" imgH="393480" progId="Equation.DSMT4">
                  <p:embed/>
                </p:oleObj>
              </mc:Choice>
              <mc:Fallback>
                <p:oleObj name="Equation" r:id="rId5" imgW="482400" imgH="393480" progId="Equation.DSMT4">
                  <p:embed/>
                  <p:pic>
                    <p:nvPicPr>
                      <p:cNvPr id="0" name="对象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9198" y="5161089"/>
                        <a:ext cx="784225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70" name="对象 20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111734"/>
              </p:ext>
            </p:extLst>
          </p:nvPr>
        </p:nvGraphicFramePr>
        <p:xfrm>
          <a:off x="559557" y="3799115"/>
          <a:ext cx="7508051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48" name="Equation" r:id="rId7" imgW="4356100" imgH="254000" progId="Equation.DSMT4">
                  <p:embed/>
                </p:oleObj>
              </mc:Choice>
              <mc:Fallback>
                <p:oleObj name="Equation" r:id="rId7" imgW="4356100" imgH="254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557" y="3799115"/>
                        <a:ext cx="7508051" cy="43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1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72" name="对象 20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445369"/>
              </p:ext>
            </p:extLst>
          </p:nvPr>
        </p:nvGraphicFramePr>
        <p:xfrm>
          <a:off x="542422" y="4441826"/>
          <a:ext cx="2223361" cy="57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49" name="Equation" r:id="rId9" imgW="1536480" imgH="393480" progId="Equation.DSMT4">
                  <p:embed/>
                </p:oleObj>
              </mc:Choice>
              <mc:Fallback>
                <p:oleObj name="Equation" r:id="rId9" imgW="153648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22" y="4441826"/>
                        <a:ext cx="2223361" cy="57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3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74" name="对象 20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689524"/>
              </p:ext>
            </p:extLst>
          </p:nvPr>
        </p:nvGraphicFramePr>
        <p:xfrm>
          <a:off x="2793320" y="4592867"/>
          <a:ext cx="20224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50" name="Equation" r:id="rId11" imgW="1371600" imgH="203040" progId="Equation.DSMT4">
                  <p:embed/>
                </p:oleObj>
              </mc:Choice>
              <mc:Fallback>
                <p:oleObj name="Equation" r:id="rId11" imgW="1371600" imgH="203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3320" y="4592867"/>
                        <a:ext cx="2022475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5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76" name="对象 20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182342"/>
              </p:ext>
            </p:extLst>
          </p:nvPr>
        </p:nvGraphicFramePr>
        <p:xfrm>
          <a:off x="4814629" y="4451893"/>
          <a:ext cx="1892303" cy="61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51" name="Equation" r:id="rId13" imgW="1231560" imgH="393480" progId="Equation.DSMT4">
                  <p:embed/>
                </p:oleObj>
              </mc:Choice>
              <mc:Fallback>
                <p:oleObj name="Equation" r:id="rId13" imgW="123156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4629" y="4451893"/>
                        <a:ext cx="1892303" cy="61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7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78" name="对象 20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383535"/>
              </p:ext>
            </p:extLst>
          </p:nvPr>
        </p:nvGraphicFramePr>
        <p:xfrm>
          <a:off x="1201915" y="5173235"/>
          <a:ext cx="1974529" cy="57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52" name="Equation" r:id="rId15" imgW="1371600" imgH="393480" progId="Equation.DSMT4">
                  <p:embed/>
                </p:oleObj>
              </mc:Choice>
              <mc:Fallback>
                <p:oleObj name="Equation" r:id="rId15" imgW="1371600" imgH="393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915" y="5173235"/>
                        <a:ext cx="1974529" cy="57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TextBox 69"/>
          <p:cNvSpPr txBox="1"/>
          <p:nvPr/>
        </p:nvSpPr>
        <p:spPr>
          <a:xfrm>
            <a:off x="4698841" y="1743614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624873" y="5849036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zh-CN" sz="2000" kern="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【评析】</a:t>
            </a:r>
            <a:r>
              <a:rPr lang="zh-CN" altLang="zh-CN" sz="20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/>
              </a:rPr>
              <a:t>对于陌生的函数性质，要</a:t>
            </a:r>
            <a:r>
              <a:rPr lang="zh-CN" altLang="zh-CN" sz="20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/>
              </a:rPr>
              <a:t>善于</a:t>
            </a:r>
            <a:r>
              <a:rPr lang="zh-CN" altLang="en-US" sz="20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/>
              </a:rPr>
              <a:t>类比</a:t>
            </a:r>
            <a:r>
              <a:rPr lang="zh-CN" altLang="zh-CN" sz="20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/>
              </a:rPr>
              <a:t>已</a:t>
            </a:r>
            <a:r>
              <a:rPr lang="zh-CN" altLang="zh-CN" sz="20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/>
              </a:rPr>
              <a:t>学过的</a:t>
            </a:r>
            <a:r>
              <a:rPr lang="zh-CN" altLang="zh-CN" sz="2000" kern="1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/>
              </a:rPr>
              <a:t>性质，</a:t>
            </a:r>
            <a:r>
              <a:rPr lang="zh-CN" altLang="zh-CN" sz="20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/>
              </a:rPr>
              <a:t>得出结论</a:t>
            </a:r>
            <a:r>
              <a:rPr lang="en-US" altLang="zh-CN" sz="20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/>
              </a:rPr>
              <a:t>.</a:t>
            </a:r>
            <a:endParaRPr lang="zh-CN" altLang="zh-CN" sz="2000" kern="1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87541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70" grpId="0"/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7522029" y="144790"/>
            <a:ext cx="4555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应用三：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不等式恒成立问题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8" name="Rectangle 16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0" name="Rectangle 16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3" name="Rectangle 17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6" name="Rectangle 17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4" name="Rectangle 3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7" name="Rectangle 3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0" name="Rectangle 4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5" name="Rectangle 4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0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9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8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1" name="Rectangle 1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4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7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76" y="2952952"/>
            <a:ext cx="10294802" cy="183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62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71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73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75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77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0" name="TextBox 69"/>
          <p:cNvSpPr txBox="1"/>
          <p:nvPr/>
        </p:nvSpPr>
        <p:spPr>
          <a:xfrm>
            <a:off x="4493027" y="3616467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309" y="928461"/>
            <a:ext cx="10743033" cy="9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" name="TextBox 54"/>
          <p:cNvSpPr txBox="1"/>
          <p:nvPr/>
        </p:nvSpPr>
        <p:spPr>
          <a:xfrm>
            <a:off x="3160024" y="1479775"/>
            <a:ext cx="788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[-2,0]</a:t>
            </a:r>
            <a:endParaRPr lang="zh-CN" altLang="en-US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6" name="直接连接符 55"/>
          <p:cNvCxnSpPr/>
          <p:nvPr/>
        </p:nvCxnSpPr>
        <p:spPr>
          <a:xfrm>
            <a:off x="18935" y="1934909"/>
            <a:ext cx="12192000" cy="0"/>
          </a:xfrm>
          <a:prstGeom prst="line">
            <a:avLst/>
          </a:prstGeom>
          <a:ln w="1905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776" y="1858592"/>
            <a:ext cx="10944098" cy="9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8" name="对象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437618"/>
              </p:ext>
            </p:extLst>
          </p:nvPr>
        </p:nvGraphicFramePr>
        <p:xfrm>
          <a:off x="3787887" y="2344897"/>
          <a:ext cx="160972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7" name="Equation" r:id="rId6" imgW="990360" imgH="304560" progId="Equation.DSMT4">
                  <p:embed/>
                </p:oleObj>
              </mc:Choice>
              <mc:Fallback>
                <p:oleObj name="Equation" r:id="rId6" imgW="99036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887" y="2344897"/>
                        <a:ext cx="1609725" cy="49847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C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9" name="直接连接符 58"/>
          <p:cNvCxnSpPr/>
          <p:nvPr/>
        </p:nvCxnSpPr>
        <p:spPr>
          <a:xfrm>
            <a:off x="0" y="2860501"/>
            <a:ext cx="12192000" cy="0"/>
          </a:xfrm>
          <a:prstGeom prst="line">
            <a:avLst/>
          </a:prstGeom>
          <a:ln w="1905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1031309" y="4958543"/>
            <a:ext cx="972922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b="1" kern="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【总结】</a:t>
            </a:r>
            <a:r>
              <a:rPr lang="zh-CN" altLang="zh-CN" sz="2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求解一个与已知函数相关的不等式恒成立问题时，主要有两种思考方向</a:t>
            </a:r>
            <a:r>
              <a:rPr lang="zh-CN" altLang="zh-CN" sz="2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：</a:t>
            </a:r>
            <a:endParaRPr lang="en-US" altLang="zh-CN" sz="20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zh-CN" altLang="zh-CN" sz="20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0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zh-CN" sz="20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）利用</a:t>
            </a:r>
            <a:r>
              <a:rPr lang="en-US" altLang="zh-CN" sz="2000" i="1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en-US" altLang="zh-CN" sz="20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000" i="1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0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zh-CN" sz="20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的奇偶性和</a:t>
            </a:r>
            <a:r>
              <a:rPr lang="zh-CN" altLang="zh-CN" sz="20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单调性</a:t>
            </a:r>
            <a:r>
              <a:rPr lang="zh-CN" altLang="en-US" sz="20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等</a:t>
            </a:r>
            <a:r>
              <a:rPr lang="zh-CN" altLang="zh-CN" sz="20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将</a:t>
            </a:r>
            <a:r>
              <a:rPr lang="zh-CN" altLang="zh-CN" sz="20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问题转化为普通的代数不等式的恒成立问题求解</a:t>
            </a:r>
            <a:r>
              <a:rPr lang="zh-CN" altLang="zh-CN" sz="20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；</a:t>
            </a:r>
            <a:endParaRPr lang="en-US" altLang="zh-CN" sz="2000" kern="1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2000" kern="1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0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zh-CN" sz="20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）将不等式转化为两个函数图象位置关系问题，通过图象的直观性求解</a:t>
            </a:r>
            <a:r>
              <a:rPr lang="en-US" altLang="zh-CN" sz="2000" kern="1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7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47" name="Picture 51" descr="C:\Users\lenovo\Desktop\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096" y="3927474"/>
            <a:ext cx="4351405" cy="25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0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047" y="844634"/>
            <a:ext cx="10828288" cy="136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矩形 15"/>
          <p:cNvSpPr/>
          <p:nvPr/>
        </p:nvSpPr>
        <p:spPr>
          <a:xfrm>
            <a:off x="7522029" y="144790"/>
            <a:ext cx="4555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应用四：</a:t>
            </a:r>
            <a:r>
              <a:rPr lang="zh-CN" altLang="en-US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零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点个数问题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24873" y="2460776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929330" y="2469782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结合函数的性质画出函数的简图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0196130" y="1456471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705" name="图片 5" descr="学科网 版权所有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4262" y="3927474"/>
            <a:ext cx="4349072" cy="25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6" name="对象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590254"/>
              </p:ext>
            </p:extLst>
          </p:nvPr>
        </p:nvGraphicFramePr>
        <p:xfrm>
          <a:off x="987765" y="3059013"/>
          <a:ext cx="1699755" cy="3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0" name="Equation" r:id="rId6" imgW="1079032" imgH="203112" progId="Equation.DSMT4">
                  <p:embed/>
                </p:oleObj>
              </mc:Choice>
              <mc:Fallback>
                <p:oleObj name="Equation" r:id="rId6" imgW="1079032" imgH="2031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765" y="3059013"/>
                        <a:ext cx="1699755" cy="32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513891"/>
              </p:ext>
            </p:extLst>
          </p:nvPr>
        </p:nvGraphicFramePr>
        <p:xfrm>
          <a:off x="2762927" y="3025321"/>
          <a:ext cx="1859748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1" name="Equation" r:id="rId8" imgW="1130040" imgH="215640" progId="Equation.DSMT4">
                  <p:embed/>
                </p:oleObj>
              </mc:Choice>
              <mc:Fallback>
                <p:oleObj name="Equation" r:id="rId8" imgW="1130040" imgH="215640" progId="Equation.DSMT4">
                  <p:embed/>
                  <p:pic>
                    <p:nvPicPr>
                      <p:cNvPr id="0" name="对象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927" y="3025321"/>
                        <a:ext cx="1859748" cy="36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309729"/>
              </p:ext>
            </p:extLst>
          </p:nvPr>
        </p:nvGraphicFramePr>
        <p:xfrm>
          <a:off x="858154" y="3468691"/>
          <a:ext cx="1883343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2" name="Equation" r:id="rId10" imgW="1155600" imgH="393480" progId="Equation.DSMT4">
                  <p:embed/>
                </p:oleObj>
              </mc:Choice>
              <mc:Fallback>
                <p:oleObj name="Equation" r:id="rId10" imgW="1155600" imgH="393480" progId="Equation.DSMT4">
                  <p:embed/>
                  <p:pic>
                    <p:nvPicPr>
                      <p:cNvPr id="0" name="对象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154" y="3468691"/>
                        <a:ext cx="1883343" cy="6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对象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812576"/>
              </p:ext>
            </p:extLst>
          </p:nvPr>
        </p:nvGraphicFramePr>
        <p:xfrm>
          <a:off x="2775410" y="3613379"/>
          <a:ext cx="2299232" cy="3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3" name="Equation" r:id="rId12" imgW="1549080" imgH="215640" progId="Equation.DSMT4">
                  <p:embed/>
                </p:oleObj>
              </mc:Choice>
              <mc:Fallback>
                <p:oleObj name="Equation" r:id="rId12" imgW="1549080" imgH="215640" progId="Equation.DSMT4">
                  <p:embed/>
                  <p:pic>
                    <p:nvPicPr>
                      <p:cNvPr id="0" name="对象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5410" y="3613379"/>
                        <a:ext cx="2299232" cy="32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对象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439843"/>
              </p:ext>
            </p:extLst>
          </p:nvPr>
        </p:nvGraphicFramePr>
        <p:xfrm>
          <a:off x="4954588" y="3081111"/>
          <a:ext cx="2566987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4" name="Equation" r:id="rId14" imgW="1752480" imgH="457200" progId="Equation.DSMT4">
                  <p:embed/>
                </p:oleObj>
              </mc:Choice>
              <mc:Fallback>
                <p:oleObj name="Equation" r:id="rId14" imgW="1752480" imgH="457200" progId="Equation.DSMT4">
                  <p:embed/>
                  <p:pic>
                    <p:nvPicPr>
                      <p:cNvPr id="0" name="对象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4588" y="3081111"/>
                        <a:ext cx="2566987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对象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3343370"/>
              </p:ext>
            </p:extLst>
          </p:nvPr>
        </p:nvGraphicFramePr>
        <p:xfrm>
          <a:off x="799048" y="4365170"/>
          <a:ext cx="2419908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5" name="Equation" r:id="rId16" imgW="1460160" imgH="215640" progId="Equation.DSMT4">
                  <p:embed/>
                </p:oleObj>
              </mc:Choice>
              <mc:Fallback>
                <p:oleObj name="Equation" r:id="rId16" imgW="1460160" imgH="215640" progId="Equation.DSMT4">
                  <p:embed/>
                  <p:pic>
                    <p:nvPicPr>
                      <p:cNvPr id="0" name="对象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048" y="4365170"/>
                        <a:ext cx="2419908" cy="36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对象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0651384"/>
              </p:ext>
            </p:extLst>
          </p:nvPr>
        </p:nvGraphicFramePr>
        <p:xfrm>
          <a:off x="3187700" y="4327525"/>
          <a:ext cx="402590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6" name="Equation" r:id="rId18" imgW="2603160" imgH="253800" progId="Equation.DSMT4">
                  <p:embed/>
                </p:oleObj>
              </mc:Choice>
              <mc:Fallback>
                <p:oleObj name="Equation" r:id="rId18" imgW="2603160" imgH="253800" progId="Equation.DSMT4">
                  <p:embed/>
                  <p:pic>
                    <p:nvPicPr>
                      <p:cNvPr id="0" name="对象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4327525"/>
                        <a:ext cx="4025900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对象 20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26937"/>
              </p:ext>
            </p:extLst>
          </p:nvPr>
        </p:nvGraphicFramePr>
        <p:xfrm>
          <a:off x="806273" y="4937813"/>
          <a:ext cx="5114596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7" name="Equation" r:id="rId20" imgW="3301920" imgH="253800" progId="Equation.DSMT4">
                  <p:embed/>
                </p:oleObj>
              </mc:Choice>
              <mc:Fallback>
                <p:oleObj name="Equation" r:id="rId20" imgW="3301920" imgH="253800" progId="Equation.DSMT4">
                  <p:embed/>
                  <p:pic>
                    <p:nvPicPr>
                      <p:cNvPr id="0" name="对象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273" y="4937813"/>
                        <a:ext cx="5114596" cy="39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对象 20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195153"/>
              </p:ext>
            </p:extLst>
          </p:nvPr>
        </p:nvGraphicFramePr>
        <p:xfrm>
          <a:off x="887413" y="5395913"/>
          <a:ext cx="2005012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8" name="Equation" r:id="rId22" imgW="1295280" imgH="711000" progId="Equation.DSMT4">
                  <p:embed/>
                </p:oleObj>
              </mc:Choice>
              <mc:Fallback>
                <p:oleObj name="Equation" r:id="rId22" imgW="1295280" imgH="711000" progId="Equation.DSMT4">
                  <p:embed/>
                  <p:pic>
                    <p:nvPicPr>
                      <p:cNvPr id="0" name="对象 20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413" y="5395913"/>
                        <a:ext cx="2005012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对象 20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095701"/>
              </p:ext>
            </p:extLst>
          </p:nvPr>
        </p:nvGraphicFramePr>
        <p:xfrm>
          <a:off x="3267075" y="5745163"/>
          <a:ext cx="13779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19" name="Equation" r:id="rId24" imgW="888840" imgH="253800" progId="Equation.DSMT4">
                  <p:embed/>
                </p:oleObj>
              </mc:Choice>
              <mc:Fallback>
                <p:oleObj name="Equation" r:id="rId24" imgW="888840" imgH="253800" progId="Equation.DSMT4">
                  <p:embed/>
                  <p:pic>
                    <p:nvPicPr>
                      <p:cNvPr id="0" name="对象 20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075" y="5745163"/>
                        <a:ext cx="13779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3801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8" dur="1000"/>
                                        <p:tgtEl>
                                          <p:spTgt spid="2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7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6" name="Picture 6" descr="C:\Users\lenovo\Desktop\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713" y="3935139"/>
            <a:ext cx="4594524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10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047" y="844634"/>
            <a:ext cx="10828288" cy="136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矩形 15"/>
          <p:cNvSpPr/>
          <p:nvPr/>
        </p:nvSpPr>
        <p:spPr>
          <a:xfrm>
            <a:off x="7522029" y="144790"/>
            <a:ext cx="4555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应用四：</a:t>
            </a:r>
            <a:r>
              <a:rPr lang="zh-CN" altLang="en-US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零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点个数问题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24873" y="2460776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929330" y="2469782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结合函数的性质画出函数的简图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0196130" y="1456471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705" name="图片 5" descr="学科网 版权所有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9865" y="1600886"/>
            <a:ext cx="2174536" cy="12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24"/>
          <a:stretch/>
        </p:blipFill>
        <p:spPr bwMode="auto">
          <a:xfrm>
            <a:off x="799048" y="2925534"/>
            <a:ext cx="9529879" cy="14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5" name="直接连接符 24"/>
          <p:cNvCxnSpPr/>
          <p:nvPr/>
        </p:nvCxnSpPr>
        <p:spPr>
          <a:xfrm>
            <a:off x="0" y="2860501"/>
            <a:ext cx="12192000" cy="0"/>
          </a:xfrm>
          <a:prstGeom prst="line">
            <a:avLst/>
          </a:prstGeom>
          <a:ln w="1905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24873" y="4202490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29330" y="4211496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结合函数的性质画出函数的简图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3" name="对象 2" descr="学科网(www.zxxk.com)--教育资源门户，提供试卷、教案、课件、论文、素材以及各类教学资源下载，还有大量而丰富的教学相关资讯！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942477"/>
              </p:ext>
            </p:extLst>
          </p:nvPr>
        </p:nvGraphicFramePr>
        <p:xfrm>
          <a:off x="1424889" y="4713741"/>
          <a:ext cx="242093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4" name="Equation" r:id="rId7" imgW="1536480" imgH="203040" progId="Equation.DSMT4">
                  <p:embed/>
                </p:oleObj>
              </mc:Choice>
              <mc:Fallback>
                <p:oleObj name="Equation" r:id="rId7" imgW="1536480" imgH="203040" progId="Equation.DSMT4">
                  <p:embed/>
                  <p:pic>
                    <p:nvPicPr>
                      <p:cNvPr id="0" name="Object 3" descr="学科网(www.zxxk.com)--教育资源门户，提供试卷、教案、课件、论文、素材以及各类教学资源下载，还有大量而丰富的教学相关资讯！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4889" y="4713741"/>
                        <a:ext cx="2420937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25" name="Picture 5" descr="学科网(www.zxxk.com)--教育资源门户，提供试卷、教案、课件、论文、素材以及各类教学资源下载，还有大量而丰富的教学相关资讯！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879" y="3935139"/>
            <a:ext cx="4584193" cy="21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553321"/>
              </p:ext>
            </p:extLst>
          </p:nvPr>
        </p:nvGraphicFramePr>
        <p:xfrm>
          <a:off x="1349375" y="5127625"/>
          <a:ext cx="1557338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5" name="Equation" r:id="rId10" imgW="939600" imgH="215640" progId="Equation.DSMT4">
                  <p:embed/>
                </p:oleObj>
              </mc:Choice>
              <mc:Fallback>
                <p:oleObj name="Equation" r:id="rId10" imgW="939600" imgH="215640" progId="Equation.DSMT4">
                  <p:embed/>
                  <p:pic>
                    <p:nvPicPr>
                      <p:cNvPr id="0" name="对象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75" y="5127625"/>
                        <a:ext cx="1557338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00820"/>
              </p:ext>
            </p:extLst>
          </p:nvPr>
        </p:nvGraphicFramePr>
        <p:xfrm>
          <a:off x="2850697" y="4970689"/>
          <a:ext cx="406400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6" name="Equation" r:id="rId12" imgW="2628720" imgH="393480" progId="Equation.DSMT4">
                  <p:embed/>
                </p:oleObj>
              </mc:Choice>
              <mc:Fallback>
                <p:oleObj name="Equation" r:id="rId12" imgW="2628720" imgH="393480" progId="Equation.DSMT4">
                  <p:embed/>
                  <p:pic>
                    <p:nvPicPr>
                      <p:cNvPr id="0" name="对象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0697" y="4970689"/>
                        <a:ext cx="4064000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88128" y="5674119"/>
            <a:ext cx="52132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观察图象，有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个交点，故函数</a:t>
            </a:r>
            <a:r>
              <a:rPr lang="en-US" altLang="zh-CN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零点有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个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59359" y="3753289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zh-CN" altLang="en-US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716676" y="6194171"/>
            <a:ext cx="62007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b="1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</a:t>
            </a:r>
            <a:r>
              <a:rPr lang="zh-CN" altLang="en-US" sz="2000" b="1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评析</a:t>
            </a:r>
            <a:r>
              <a:rPr lang="zh-CN" altLang="zh-CN" sz="2000" b="1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】</a:t>
            </a:r>
            <a:r>
              <a:rPr lang="zh-CN" altLang="en-US" sz="2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数形结合，将抽象问题转化为直观问题解答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461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1" dur="1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0" grpId="0"/>
      <p:bldP spid="9" grpId="0"/>
      <p:bldP spid="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课堂总结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8131629" y="144790"/>
            <a:ext cx="39460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性质的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综合应用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55655" y="1589368"/>
            <a:ext cx="861786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、熟练掌握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函数性质是解题的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基础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、要注意培养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自己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主动思考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分析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问题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能力；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、善用数学思想方法：如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转化与化归；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数形结合；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类比与推理等</a:t>
            </a: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zh-CN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课后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作业：见文档</a:t>
            </a:r>
            <a:endParaRPr lang="zh-CN" altLang="en-US" sz="20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19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等腰三角形 2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355655" y="405902"/>
            <a:ext cx="26468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基础知识回顾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性质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55655" y="1589368"/>
            <a:ext cx="86178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、单调性；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、奇偶性；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、对称性；</a:t>
            </a:r>
            <a:endParaRPr lang="zh-CN" altLang="zh-CN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、周期性</a:t>
            </a: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.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28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应用一：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求  值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7665" y="2018443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428825" y="2031142"/>
            <a:ext cx="17395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75" lvl="0"/>
            <a:r>
              <a:rPr lang="zh-CN" altLang="en-US" sz="2000" kern="100" dirty="0">
                <a:solidFill>
                  <a:prstClr val="black"/>
                </a:solidFill>
                <a:latin typeface="Times New Roman"/>
                <a:cs typeface="Times New Roman"/>
              </a:rPr>
              <a:t>双</a:t>
            </a:r>
            <a:r>
              <a:rPr lang="zh-CN" altLang="en-US" sz="2000" kern="100" dirty="0" smtClean="0">
                <a:solidFill>
                  <a:prstClr val="black"/>
                </a:solidFill>
                <a:latin typeface="Times New Roman"/>
                <a:cs typeface="Times New Roman"/>
              </a:rPr>
              <a:t>对称出周期</a:t>
            </a:r>
            <a:endParaRPr lang="zh-CN" altLang="zh-CN" sz="2000" kern="100" dirty="0">
              <a:solidFill>
                <a:prstClr val="black"/>
              </a:solidFill>
              <a:latin typeface="等线"/>
              <a:cs typeface="Times New Roman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5651969" y="145396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rgbClr val="C00000"/>
                </a:solidFill>
              </a:rPr>
              <a:t>1</a:t>
            </a:r>
            <a:endParaRPr lang="zh-CN" altLang="en-US" sz="2000" b="1" dirty="0">
              <a:solidFill>
                <a:srgbClr val="C00000"/>
              </a:solidFill>
            </a:endParaRPr>
          </a:p>
        </p:txBody>
      </p:sp>
      <p:pic>
        <p:nvPicPr>
          <p:cNvPr id="2210" name="Picture 16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18"/>
          <a:stretch/>
        </p:blipFill>
        <p:spPr bwMode="auto">
          <a:xfrm>
            <a:off x="987765" y="1062073"/>
            <a:ext cx="11003815" cy="79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" name="Rectangle 16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49" name="对象 2048" descr="学科网(www.zxxk.com)--教育资源门户，提供试卷、教案、课件、论文、素材以及各类教学资源下载，还有大量而丰富的教学相关资讯！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499401"/>
              </p:ext>
            </p:extLst>
          </p:nvPr>
        </p:nvGraphicFramePr>
        <p:xfrm>
          <a:off x="1302262" y="2585707"/>
          <a:ext cx="4486329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" name="Equation" r:id="rId4" imgW="2844800" imgH="254000" progId="Equation.DSMT4">
                  <p:embed/>
                </p:oleObj>
              </mc:Choice>
              <mc:Fallback>
                <p:oleObj name="Equation" r:id="rId4" imgW="2844800" imgH="254000" progId="Equation.DSMT4">
                  <p:embed/>
                  <p:pic>
                    <p:nvPicPr>
                      <p:cNvPr id="0" name="Object 165" descr="学科网(www.zxxk.com)--教育资源门户，提供试卷、教案、课件、论文、素材以及各类教学资源下载，还有大量而丰富的教学相关资讯！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2262" y="2585707"/>
                        <a:ext cx="4486329" cy="39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" name="Rectangle 16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52" name="对象 2051" descr="学科网(www.zxxk.com)--教育资源门户，提供试卷、教案、课件、论文、素材以及各类教学资源下载，还有大量而丰富的教学相关资讯！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108032"/>
              </p:ext>
            </p:extLst>
          </p:nvPr>
        </p:nvGraphicFramePr>
        <p:xfrm>
          <a:off x="419328" y="3038192"/>
          <a:ext cx="6288087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" name="Equation" r:id="rId6" imgW="3657600" imgH="215640" progId="Equation.DSMT4">
                  <p:embed/>
                </p:oleObj>
              </mc:Choice>
              <mc:Fallback>
                <p:oleObj name="Equation" r:id="rId6" imgW="3657600" imgH="215640" progId="Equation.DSMT4">
                  <p:embed/>
                  <p:pic>
                    <p:nvPicPr>
                      <p:cNvPr id="0" name="Object 167" descr="学科网(www.zxxk.com)--教育资源门户，提供试卷、教案、课件、论文、素材以及各类教学资源下载，还有大量而丰富的教学相关资讯！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328" y="3038192"/>
                        <a:ext cx="6288087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17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54" name="对象 20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9855000"/>
              </p:ext>
            </p:extLst>
          </p:nvPr>
        </p:nvGraphicFramePr>
        <p:xfrm>
          <a:off x="7370289" y="2701835"/>
          <a:ext cx="4090329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" name="Equation" r:id="rId8" imgW="2590800" imgH="254000" progId="Equation.DSMT4">
                  <p:embed/>
                </p:oleObj>
              </mc:Choice>
              <mc:Fallback>
                <p:oleObj name="Equation" r:id="rId8" imgW="2590800" imgH="254000" progId="Equation.DSMT4">
                  <p:embed/>
                  <p:pic>
                    <p:nvPicPr>
                      <p:cNvPr id="0" name="Object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0289" y="2701835"/>
                        <a:ext cx="4090329" cy="39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右箭头 2054"/>
          <p:cNvSpPr/>
          <p:nvPr/>
        </p:nvSpPr>
        <p:spPr>
          <a:xfrm>
            <a:off x="6651172" y="2659852"/>
            <a:ext cx="664028" cy="400110"/>
          </a:xfrm>
          <a:prstGeom prst="rightArrow">
            <a:avLst>
              <a:gd name="adj1" fmla="val 50000"/>
              <a:gd name="adj2" fmla="val 445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56" name="Rectangle 17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57" name="对象 20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9091846"/>
              </p:ext>
            </p:extLst>
          </p:nvPr>
        </p:nvGraphicFramePr>
        <p:xfrm>
          <a:off x="799048" y="3547836"/>
          <a:ext cx="37877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" name="Equation" r:id="rId10" imgW="2171520" imgH="215640" progId="Equation.DSMT4">
                  <p:embed/>
                </p:oleObj>
              </mc:Choice>
              <mc:Fallback>
                <p:oleObj name="Equation" r:id="rId10" imgW="2171520" imgH="215640" progId="Equation.DSMT4">
                  <p:embed/>
                  <p:pic>
                    <p:nvPicPr>
                      <p:cNvPr id="0" name="Object 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048" y="3547836"/>
                        <a:ext cx="3787775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对象 20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3525140"/>
              </p:ext>
            </p:extLst>
          </p:nvPr>
        </p:nvGraphicFramePr>
        <p:xfrm>
          <a:off x="4655922" y="3554413"/>
          <a:ext cx="3667500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7" name="Equation" r:id="rId12" imgW="2070000" imgH="203040" progId="Equation.DSMT4">
                  <p:embed/>
                </p:oleObj>
              </mc:Choice>
              <mc:Fallback>
                <p:oleObj name="Equation" r:id="rId12" imgW="20700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655922" y="3554413"/>
                        <a:ext cx="3667500" cy="36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330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26" grpId="0"/>
      <p:bldP spid="205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0" name="Picture 16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18"/>
          <a:stretch/>
        </p:blipFill>
        <p:spPr bwMode="auto">
          <a:xfrm>
            <a:off x="987765" y="1062073"/>
            <a:ext cx="11003815" cy="79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矩形 15"/>
          <p:cNvSpPr/>
          <p:nvPr/>
        </p:nvSpPr>
        <p:spPr>
          <a:xfrm>
            <a:off x="9080500" y="144790"/>
            <a:ext cx="299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应用一：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求  值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7665" y="2018443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428825" y="2031142"/>
            <a:ext cx="17395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75" lvl="0"/>
            <a:r>
              <a:rPr lang="zh-CN" altLang="en-US" sz="2000" kern="100" dirty="0">
                <a:solidFill>
                  <a:prstClr val="black"/>
                </a:solidFill>
                <a:latin typeface="Times New Roman"/>
                <a:cs typeface="Times New Roman"/>
              </a:rPr>
              <a:t>双</a:t>
            </a:r>
            <a:r>
              <a:rPr lang="zh-CN" altLang="en-US" sz="2000" kern="100" dirty="0" smtClean="0">
                <a:solidFill>
                  <a:prstClr val="black"/>
                </a:solidFill>
                <a:latin typeface="Times New Roman"/>
                <a:cs typeface="Times New Roman"/>
              </a:rPr>
              <a:t>对称出周期</a:t>
            </a:r>
            <a:endParaRPr lang="zh-CN" altLang="zh-CN" sz="2000" kern="100" dirty="0">
              <a:solidFill>
                <a:prstClr val="black"/>
              </a:solidFill>
              <a:latin typeface="等线"/>
              <a:cs typeface="Times New Roman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5651969" y="145396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rgbClr val="C00000"/>
                </a:solidFill>
              </a:rPr>
              <a:t>1</a:t>
            </a:r>
            <a:endParaRPr lang="zh-CN" altLang="en-US" sz="2000" b="1" dirty="0">
              <a:solidFill>
                <a:srgbClr val="C00000"/>
              </a:solidFill>
            </a:endParaRPr>
          </a:p>
        </p:txBody>
      </p:sp>
      <p:sp>
        <p:nvSpPr>
          <p:cNvPr id="2048" name="Rectangle 16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0" name="Rectangle 16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3" name="Rectangle 17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6" name="Rectangle 17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221" name="Picture 17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97" y="2418553"/>
            <a:ext cx="11319163" cy="10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246216" y="3510260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487376" y="3522959"/>
            <a:ext cx="66127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75" lvl="0"/>
            <a:r>
              <a:rPr lang="zh-CN" altLang="en-US" sz="2000" dirty="0" smtClean="0"/>
              <a:t>灵活利用奇偶性和周期性</a:t>
            </a:r>
            <a:r>
              <a:rPr lang="zh-CN" altLang="zh-CN" sz="2000" dirty="0" smtClean="0"/>
              <a:t>，</a:t>
            </a:r>
            <a:r>
              <a:rPr lang="zh-CN" altLang="zh-CN" sz="2000" dirty="0"/>
              <a:t>将自变量范围化到给定区间内</a:t>
            </a:r>
            <a:endParaRPr lang="zh-CN" altLang="zh-CN" sz="2000" kern="100" dirty="0">
              <a:solidFill>
                <a:prstClr val="black"/>
              </a:solidFill>
              <a:latin typeface="等线"/>
              <a:cs typeface="Times New Roman"/>
            </a:endParaRPr>
          </a:p>
        </p:txBody>
      </p:sp>
      <p:graphicFrame>
        <p:nvGraphicFramePr>
          <p:cNvPr id="2" name="对象 1" descr="学科网(www.zxxk.com)--教育资源门户，提供试卷、教案、课件、论文、素材以及各类教学资源下载，还有大量而丰富的教学相关资讯！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036409"/>
              </p:ext>
            </p:extLst>
          </p:nvPr>
        </p:nvGraphicFramePr>
        <p:xfrm>
          <a:off x="542708" y="3910370"/>
          <a:ext cx="7707313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8" name="Equation" r:id="rId5" imgW="4483080" imgH="609480" progId="Equation.DSMT4">
                  <p:embed/>
                </p:oleObj>
              </mc:Choice>
              <mc:Fallback>
                <p:oleObj name="Equation" r:id="rId5" imgW="4483080" imgH="609480" progId="Equation.DSMT4">
                  <p:embed/>
                  <p:pic>
                    <p:nvPicPr>
                      <p:cNvPr id="0" name="对象 2051" descr="学科网(www.zxxk.com)--教育资源门户，提供试卷、教案、课件、论文、素材以及各类教学资源下载，还有大量而丰富的教学相关资讯！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708" y="3910370"/>
                        <a:ext cx="7707313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 descr="学科网(www.zxxk.com)--教育资源门户，提供试卷、教案、课件、论文、素材以及各类教学资源下载，还有大量而丰富的教学相关资讯！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424658"/>
              </p:ext>
            </p:extLst>
          </p:nvPr>
        </p:nvGraphicFramePr>
        <p:xfrm>
          <a:off x="8907235" y="4052452"/>
          <a:ext cx="85090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9" name="Equation" r:id="rId7" imgW="495000" imgH="164880" progId="Equation.DSMT4">
                  <p:embed/>
                </p:oleObj>
              </mc:Choice>
              <mc:Fallback>
                <p:oleObj name="Equation" r:id="rId7" imgW="495000" imgH="164880" progId="Equation.DSMT4">
                  <p:embed/>
                  <p:pic>
                    <p:nvPicPr>
                      <p:cNvPr id="0" name="对象 1" descr="学科网(www.zxxk.com)--教育资源门户，提供试卷、教案、课件、论文、素材以及各类教学资源下载，还有大量而丰富的教学相关资讯！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7235" y="4052452"/>
                        <a:ext cx="850900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 descr="学科网(www.zxxk.com)--教育资源门户，提供试卷、教案、课件、论文、素材以及各类教学资源下载，还有大量而丰富的教学相关资讯！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316940"/>
              </p:ext>
            </p:extLst>
          </p:nvPr>
        </p:nvGraphicFramePr>
        <p:xfrm>
          <a:off x="542708" y="4836886"/>
          <a:ext cx="58721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0" name="Equation" r:id="rId9" imgW="3416040" imgH="228600" progId="Equation.DSMT4">
                  <p:embed/>
                </p:oleObj>
              </mc:Choice>
              <mc:Fallback>
                <p:oleObj name="Equation" r:id="rId9" imgW="3416040" imgH="228600" progId="Equation.DSMT4">
                  <p:embed/>
                  <p:pic>
                    <p:nvPicPr>
                      <p:cNvPr id="0" name="对象 1" descr="学科网(www.zxxk.com)--教育资源门户，提供试卷、教案、课件、论文、素材以及各类教学资源下载，还有大量而丰富的教学相关资讯！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708" y="4836886"/>
                        <a:ext cx="58721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 descr="学科网(www.zxxk.com)--教育资源门户，提供试卷、教案、课件、论文、素材以及各类教学资源下载，还有大量而丰富的教学相关资讯！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080123"/>
              </p:ext>
            </p:extLst>
          </p:nvPr>
        </p:nvGraphicFramePr>
        <p:xfrm>
          <a:off x="542708" y="5445129"/>
          <a:ext cx="3427413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1" name="Equation" r:id="rId11" imgW="1993680" imgH="203040" progId="Equation.DSMT4">
                  <p:embed/>
                </p:oleObj>
              </mc:Choice>
              <mc:Fallback>
                <p:oleObj name="Equation" r:id="rId11" imgW="1993680" imgH="203040" progId="Equation.DSMT4">
                  <p:embed/>
                  <p:pic>
                    <p:nvPicPr>
                      <p:cNvPr id="0" name="对象 3" descr="学科网(www.zxxk.com)--教育资源门户，提供试卷、教案、课件、论文、素材以及各类教学资源下载，还有大量而丰富的教学相关资讯！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708" y="5445129"/>
                        <a:ext cx="3427413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 descr="学科网(www.zxxk.com)--教育资源门户，提供试卷、教案、课件、论文、素材以及各类教学资源下载，还有大量而丰富的教学相关资讯！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8547342"/>
              </p:ext>
            </p:extLst>
          </p:nvPr>
        </p:nvGraphicFramePr>
        <p:xfrm>
          <a:off x="3935385" y="5265514"/>
          <a:ext cx="2554287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2" name="Equation" r:id="rId13" imgW="1485720" imgH="419040" progId="Equation.DSMT4">
                  <p:embed/>
                </p:oleObj>
              </mc:Choice>
              <mc:Fallback>
                <p:oleObj name="Equation" r:id="rId13" imgW="1485720" imgH="419040" progId="Equation.DSMT4">
                  <p:embed/>
                  <p:pic>
                    <p:nvPicPr>
                      <p:cNvPr id="0" name="对象 4" descr="学科网(www.zxxk.com)--教育资源门户，提供试卷、教案、课件、论文、素材以及各类教学资源下载，还有大量而丰富的教学相关资讯！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385" y="5265514"/>
                        <a:ext cx="2554287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 descr="学科网(www.zxxk.com)--教育资源门户，提供试卷、教案、课件、论文、素材以及各类教学资源下载，还有大量而丰富的教学相关资讯！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8765809"/>
              </p:ext>
            </p:extLst>
          </p:nvPr>
        </p:nvGraphicFramePr>
        <p:xfrm>
          <a:off x="6757988" y="5423130"/>
          <a:ext cx="28384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3" name="Equation" r:id="rId15" imgW="1650960" imgH="215640" progId="Equation.DSMT4">
                  <p:embed/>
                </p:oleObj>
              </mc:Choice>
              <mc:Fallback>
                <p:oleObj name="Equation" r:id="rId15" imgW="1650960" imgH="215640" progId="Equation.DSMT4">
                  <p:embed/>
                  <p:pic>
                    <p:nvPicPr>
                      <p:cNvPr id="0" name="对象 6" descr="学科网(www.zxxk.com)--教育资源门户，提供试卷、教案、课件、论文、素材以及各类教学资源下载，还有大量而丰富的教学相关资讯！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7988" y="5423130"/>
                        <a:ext cx="283845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168404" y="2966097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rgbClr val="C00000"/>
                </a:solidFill>
              </a:rPr>
              <a:t>0</a:t>
            </a:r>
            <a:endParaRPr lang="zh-CN" altLang="en-US" sz="2000" b="1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06897" y="6068405"/>
            <a:ext cx="78229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</a:t>
            </a:r>
            <a:r>
              <a:rPr lang="zh-CN" altLang="en-US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总结</a:t>
            </a:r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】</a:t>
            </a:r>
            <a:r>
              <a:rPr lang="zh-CN" altLang="en-US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：</a:t>
            </a:r>
            <a:r>
              <a:rPr lang="zh-CN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分析条件→函数性质→找到未知量与已知值间联系→求解</a:t>
            </a:r>
            <a:endParaRPr lang="zh-CN" altLang="zh-CN" sz="2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00425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8915400" y="144790"/>
            <a:ext cx="31623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应用二：</a:t>
            </a:r>
            <a:r>
              <a:rPr lang="zh-CN" altLang="en-US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不等式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8" name="Rectangle 16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0" name="Rectangle 16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3" name="Rectangle 17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6" name="Rectangle 17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246216" y="3063934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pic>
        <p:nvPicPr>
          <p:cNvPr id="22544" name="Picture 1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416"/>
          <a:stretch/>
        </p:blipFill>
        <p:spPr bwMode="auto">
          <a:xfrm>
            <a:off x="1082160" y="1079649"/>
            <a:ext cx="8958610" cy="169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4" name="Rectangle 3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55" name="对象 2054" descr="学科网 版权所有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57711"/>
              </p:ext>
            </p:extLst>
          </p:nvPr>
        </p:nvGraphicFramePr>
        <p:xfrm>
          <a:off x="1490210" y="3084513"/>
          <a:ext cx="5143500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0" name="Equation" r:id="rId4" imgW="3327120" imgH="253800" progId="Equation.DSMT4">
                  <p:embed/>
                </p:oleObj>
              </mc:Choice>
              <mc:Fallback>
                <p:oleObj name="Equation" r:id="rId4" imgW="3327120" imgH="253800" progId="Equation.DSMT4">
                  <p:embed/>
                  <p:pic>
                    <p:nvPicPr>
                      <p:cNvPr id="0" name="Object 29" descr="学科网 版权所有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0210" y="3084513"/>
                        <a:ext cx="5143500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235326" y="3605558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</a:t>
            </a:r>
            <a:r>
              <a:rPr lang="zh-CN" altLang="en-US" sz="2000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角度一</a:t>
            </a:r>
            <a:r>
              <a:rPr lang="zh-CN" altLang="zh-CN" sz="2000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2057" name="Rectangle 3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58" name="对象 2057" descr="学科网 版权所有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830894"/>
              </p:ext>
            </p:extLst>
          </p:nvPr>
        </p:nvGraphicFramePr>
        <p:xfrm>
          <a:off x="1482045" y="3605558"/>
          <a:ext cx="3977723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1" name="Equation" r:id="rId6" imgW="2489040" imgH="279360" progId="Equation.DSMT4">
                  <p:embed/>
                </p:oleObj>
              </mc:Choice>
              <mc:Fallback>
                <p:oleObj name="Equation" r:id="rId6" imgW="2489040" imgH="279360" progId="Equation.DSMT4">
                  <p:embed/>
                  <p:pic>
                    <p:nvPicPr>
                      <p:cNvPr id="0" name="Object 38" descr="学科网 版权所有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045" y="3605558"/>
                        <a:ext cx="3977723" cy="43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对象 20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0020776"/>
              </p:ext>
            </p:extLst>
          </p:nvPr>
        </p:nvGraphicFramePr>
        <p:xfrm>
          <a:off x="3195282" y="4138959"/>
          <a:ext cx="4732365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2" name="Equation" r:id="rId8" imgW="3060360" imgH="279360" progId="Equation.DSMT4">
                  <p:embed/>
                </p:oleObj>
              </mc:Choice>
              <mc:Fallback>
                <p:oleObj name="Equation" r:id="rId8" imgW="30603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195282" y="4138959"/>
                        <a:ext cx="4732365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0" name="Rectangle 4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61" name="对象 2060" descr="学科网 版权所有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149890"/>
              </p:ext>
            </p:extLst>
          </p:nvPr>
        </p:nvGraphicFramePr>
        <p:xfrm>
          <a:off x="8047039" y="4060097"/>
          <a:ext cx="1408341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3" name="Equation" r:id="rId10" imgW="927000" imgH="431640" progId="Equation.DSMT4">
                  <p:embed/>
                </p:oleObj>
              </mc:Choice>
              <mc:Fallback>
                <p:oleObj name="Equation" r:id="rId10" imgW="927000" imgH="431640" progId="Equation.DSMT4">
                  <p:embed/>
                  <p:pic>
                    <p:nvPicPr>
                      <p:cNvPr id="0" name="Object 40" descr="学科网 版权所有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7039" y="4060097"/>
                        <a:ext cx="1408341" cy="64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3" name="矩形 2062"/>
          <p:cNvSpPr/>
          <p:nvPr/>
        </p:nvSpPr>
        <p:spPr>
          <a:xfrm>
            <a:off x="5477611" y="3605558"/>
            <a:ext cx="4892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kern="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【拓展】</a:t>
            </a:r>
            <a:r>
              <a:rPr lang="zh-CN" altLang="zh-CN" sz="2000" kern="100" dirty="0">
                <a:latin typeface="Times New Roman"/>
                <a:cs typeface="Times New Roman"/>
              </a:rPr>
              <a:t>若函数</a:t>
            </a:r>
            <a:r>
              <a:rPr lang="en-US" altLang="zh-CN" sz="2000" i="1" kern="100" dirty="0">
                <a:latin typeface="Times New Roman"/>
                <a:cs typeface="Times New Roman"/>
              </a:rPr>
              <a:t>f</a:t>
            </a:r>
            <a:r>
              <a:rPr lang="en-US" altLang="zh-CN" sz="2000" kern="100" dirty="0">
                <a:latin typeface="Times New Roman"/>
                <a:cs typeface="Times New Roman"/>
              </a:rPr>
              <a:t>(</a:t>
            </a:r>
            <a:r>
              <a:rPr lang="en-US" altLang="zh-CN" sz="2000" i="1" kern="100" dirty="0">
                <a:latin typeface="Times New Roman"/>
                <a:cs typeface="Times New Roman"/>
              </a:rPr>
              <a:t>x</a:t>
            </a:r>
            <a:r>
              <a:rPr lang="en-US" altLang="zh-CN" sz="2000" kern="100" dirty="0">
                <a:latin typeface="Times New Roman"/>
                <a:cs typeface="Times New Roman"/>
              </a:rPr>
              <a:t>)</a:t>
            </a:r>
            <a:r>
              <a:rPr lang="zh-CN" altLang="zh-CN" sz="2000" kern="100" dirty="0">
                <a:latin typeface="Times New Roman"/>
                <a:cs typeface="Times New Roman"/>
              </a:rPr>
              <a:t>是偶函数，则</a:t>
            </a:r>
            <a:r>
              <a:rPr lang="en-US" altLang="zh-CN" sz="2000" i="1" kern="100" dirty="0">
                <a:latin typeface="Times New Roman"/>
                <a:cs typeface="Times New Roman"/>
              </a:rPr>
              <a:t>f</a:t>
            </a:r>
            <a:r>
              <a:rPr lang="en-US" altLang="zh-CN" sz="2000" kern="100" dirty="0">
                <a:latin typeface="Times New Roman"/>
                <a:cs typeface="Times New Roman"/>
              </a:rPr>
              <a:t>(</a:t>
            </a:r>
            <a:r>
              <a:rPr lang="en-US" altLang="zh-CN" sz="2000" i="1" kern="100" dirty="0">
                <a:latin typeface="Times New Roman"/>
                <a:cs typeface="Times New Roman"/>
              </a:rPr>
              <a:t>x</a:t>
            </a:r>
            <a:r>
              <a:rPr lang="en-US" altLang="zh-CN" sz="2000" kern="100" dirty="0">
                <a:latin typeface="Times New Roman"/>
                <a:cs typeface="Times New Roman"/>
              </a:rPr>
              <a:t>)=</a:t>
            </a:r>
            <a:r>
              <a:rPr lang="en-US" altLang="zh-CN" sz="2000" i="1" kern="100" dirty="0">
                <a:latin typeface="Times New Roman"/>
                <a:cs typeface="Times New Roman"/>
              </a:rPr>
              <a:t> f</a:t>
            </a:r>
            <a:r>
              <a:rPr lang="en-US" altLang="zh-CN" sz="2000" kern="100" dirty="0">
                <a:latin typeface="Times New Roman"/>
                <a:cs typeface="Times New Roman"/>
              </a:rPr>
              <a:t>(|</a:t>
            </a:r>
            <a:r>
              <a:rPr lang="en-US" altLang="zh-CN" sz="2000" i="1" kern="100" dirty="0">
                <a:latin typeface="Times New Roman"/>
                <a:cs typeface="Times New Roman"/>
              </a:rPr>
              <a:t>x</a:t>
            </a:r>
            <a:r>
              <a:rPr lang="en-US" altLang="zh-CN" sz="2000" kern="100" dirty="0">
                <a:latin typeface="Times New Roman"/>
                <a:cs typeface="Times New Roman"/>
              </a:rPr>
              <a:t>|)</a:t>
            </a:r>
            <a:endParaRPr lang="zh-CN" altLang="zh-CN" sz="2000" kern="100" dirty="0">
              <a:effectLst/>
              <a:latin typeface="等线"/>
              <a:cs typeface="Times New Roman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32278" y="4595906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</a:t>
            </a:r>
            <a:r>
              <a:rPr lang="zh-CN" altLang="en-US" sz="2000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角度二</a:t>
            </a:r>
            <a:r>
              <a:rPr lang="zh-CN" altLang="zh-CN" sz="2000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2064" name="TextBox 2063"/>
          <p:cNvSpPr txBox="1"/>
          <p:nvPr/>
        </p:nvSpPr>
        <p:spPr>
          <a:xfrm>
            <a:off x="1512585" y="4617678"/>
            <a:ext cx="65966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2000" dirty="0">
                <a:latin typeface="楷体" panose="02010609060101010101" pitchFamily="49" charset="-122"/>
                <a:ea typeface="楷体" panose="02010609060101010101" pitchFamily="49" charset="-122"/>
              </a:rPr>
              <a:t>结合图象，可知自变量离对称轴越远，其函数值越大，故</a:t>
            </a:r>
            <a:endParaRPr lang="zh-CN" altLang="en-US" sz="20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065" name="Rectangle 4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66" name="对象 2065" descr="学科网 版权所有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0665969"/>
              </p:ext>
            </p:extLst>
          </p:nvPr>
        </p:nvGraphicFramePr>
        <p:xfrm>
          <a:off x="1501699" y="5181600"/>
          <a:ext cx="6497469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4" name="Equation" r:id="rId12" imgW="4140200" imgH="279400" progId="Equation.DSMT4">
                  <p:embed/>
                </p:oleObj>
              </mc:Choice>
              <mc:Fallback>
                <p:oleObj name="Equation" r:id="rId12" imgW="4140200" imgH="279400" progId="Equation.DSMT4">
                  <p:embed/>
                  <p:pic>
                    <p:nvPicPr>
                      <p:cNvPr id="0" name="Object 42" descr="学科网 版权所有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699" y="5181600"/>
                        <a:ext cx="6497469" cy="43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对象 2066" descr="学科网 版权所有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8424089"/>
              </p:ext>
            </p:extLst>
          </p:nvPr>
        </p:nvGraphicFramePr>
        <p:xfrm>
          <a:off x="8021012" y="5104876"/>
          <a:ext cx="1408112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5" name="Equation" r:id="rId14" imgW="927000" imgH="431640" progId="Equation.DSMT4">
                  <p:embed/>
                </p:oleObj>
              </mc:Choice>
              <mc:Fallback>
                <p:oleObj name="Equation" r:id="rId14" imgW="927000" imgH="431640" progId="Equation.DSMT4">
                  <p:embed/>
                  <p:pic>
                    <p:nvPicPr>
                      <p:cNvPr id="0" name="对象 2060" descr="学科网 版权所有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1012" y="5104876"/>
                        <a:ext cx="1408112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8" name="TextBox 2067"/>
          <p:cNvSpPr txBox="1"/>
          <p:nvPr/>
        </p:nvSpPr>
        <p:spPr>
          <a:xfrm>
            <a:off x="9390583" y="143957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691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46" grpId="0"/>
      <p:bldP spid="2063" grpId="0"/>
      <p:bldP spid="54" grpId="0"/>
      <p:bldP spid="2064" grpId="0"/>
      <p:bldP spid="20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8915400" y="144790"/>
            <a:ext cx="31623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应用二：</a:t>
            </a:r>
            <a:r>
              <a:rPr lang="zh-CN" altLang="en-US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不等式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8" name="Rectangle 16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0" name="Rectangle 16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3" name="Rectangle 17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6" name="Rectangle 17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349646" y="4239589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pic>
        <p:nvPicPr>
          <p:cNvPr id="22544" name="Picture 1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416"/>
          <a:stretch/>
        </p:blipFill>
        <p:spPr bwMode="auto">
          <a:xfrm>
            <a:off x="1082160" y="1079649"/>
            <a:ext cx="8958610" cy="169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4" name="Rectangle 3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7" name="Rectangle 3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0" name="Rectangle 4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5" name="Rectangle 4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cxnSp>
        <p:nvCxnSpPr>
          <p:cNvPr id="3" name="直接连接符 2"/>
          <p:cNvCxnSpPr/>
          <p:nvPr/>
        </p:nvCxnSpPr>
        <p:spPr>
          <a:xfrm>
            <a:off x="0" y="2960914"/>
            <a:ext cx="12192000" cy="0"/>
          </a:xfrm>
          <a:prstGeom prst="line">
            <a:avLst/>
          </a:prstGeom>
          <a:ln w="1905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654103" y="4248595"/>
            <a:ext cx="5373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2000" dirty="0"/>
              <a:t>将函数解析式变形，即可判断出其</a:t>
            </a:r>
            <a:r>
              <a:rPr lang="zh-CN" altLang="zh-CN" sz="2000" dirty="0" smtClean="0"/>
              <a:t>对称轴</a:t>
            </a:r>
            <a:r>
              <a:rPr lang="en-US" altLang="zh-CN" sz="2000" dirty="0" smtClean="0"/>
              <a:t> </a:t>
            </a:r>
            <a:r>
              <a:rPr lang="en-US" altLang="zh-CN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1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8" name="对象 7" descr="学科网(www.zxxk.com)--教育资源门户，提供试卷、教案、课件、论文、素材以及各类教学资源下载，还有大量而丰富的教学相关资讯！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7035888"/>
              </p:ext>
            </p:extLst>
          </p:nvPr>
        </p:nvGraphicFramePr>
        <p:xfrm>
          <a:off x="799048" y="4695520"/>
          <a:ext cx="4064763" cy="4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5" name="Equation" r:id="rId4" imgW="2451100" imgH="279400" progId="Equation.DSMT4">
                  <p:embed/>
                </p:oleObj>
              </mc:Choice>
              <mc:Fallback>
                <p:oleObj name="Equation" r:id="rId4" imgW="2451100" imgH="279400" progId="Equation.DSMT4">
                  <p:embed/>
                  <p:pic>
                    <p:nvPicPr>
                      <p:cNvPr id="0" name="Object 4" descr="学科网(www.zxxk.com)--教育资源门户，提供试卷、教案、课件、论文、素材以及各类教学资源下载，还有大量而丰富的教学相关资讯！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048" y="4695520"/>
                        <a:ext cx="4064763" cy="46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11" name="对象 10" descr="学科网(www.zxxk.com)--教育资源门户，提供试卷、教案、课件、论文、素材以及各类教学资源下载，还有大量而丰富的教学相关资讯！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741778"/>
              </p:ext>
            </p:extLst>
          </p:nvPr>
        </p:nvGraphicFramePr>
        <p:xfrm>
          <a:off x="1201915" y="5105844"/>
          <a:ext cx="521970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6" name="Equation" r:id="rId6" imgW="3263760" imgH="253800" progId="Equation.DSMT4">
                  <p:embed/>
                </p:oleObj>
              </mc:Choice>
              <mc:Fallback>
                <p:oleObj name="Equation" r:id="rId6" imgW="3263760" imgH="253800" progId="Equation.DSMT4">
                  <p:embed/>
                  <p:pic>
                    <p:nvPicPr>
                      <p:cNvPr id="0" name="Object 6" descr="学科网(www.zxxk.com)--教育资源门户，提供试卷、教案、课件、论文、素材以及各类教学资源下载，还有大量而丰富的教学相关资讯！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915" y="5105844"/>
                        <a:ext cx="5219700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62" name="Picture 10" descr="C:\Users\lenovo\Desktop\例2图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3753426"/>
            <a:ext cx="2667000" cy="270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13" name="对象 12" descr="学科网(www.zxxk.com)--教育资源门户，提供试卷、教案、课件、论文、素材以及各类教学资源下载，还有大量而丰富的教学相关资讯！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091129"/>
              </p:ext>
            </p:extLst>
          </p:nvPr>
        </p:nvGraphicFramePr>
        <p:xfrm>
          <a:off x="561296" y="5637433"/>
          <a:ext cx="4002923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7" name="Equation" r:id="rId9" imgW="2539800" imgH="279360" progId="Equation.DSMT4">
                  <p:embed/>
                </p:oleObj>
              </mc:Choice>
              <mc:Fallback>
                <p:oleObj name="Equation" r:id="rId9" imgW="2539800" imgH="279360" progId="Equation.DSMT4">
                  <p:embed/>
                  <p:pic>
                    <p:nvPicPr>
                      <p:cNvPr id="0" name="Object 11" descr="学科网(www.zxxk.com)--教育资源门户，提供试卷、教案、课件、论文、素材以及各类教学资源下载，还有大量而丰富的教学相关资讯！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296" y="5637433"/>
                        <a:ext cx="4002923" cy="43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15" name="对象 14" descr="学科网(www.zxxk.com)--教育资源门户，提供试卷、教案、课件、论文、素材以及各类教学资源下载，还有大量而丰富的教学相关资讯！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442906"/>
              </p:ext>
            </p:extLst>
          </p:nvPr>
        </p:nvGraphicFramePr>
        <p:xfrm>
          <a:off x="4612139" y="5665552"/>
          <a:ext cx="3219130" cy="3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8" name="Equation" r:id="rId11" imgW="1942920" imgH="215640" progId="Equation.DSMT4">
                  <p:embed/>
                </p:oleObj>
              </mc:Choice>
              <mc:Fallback>
                <p:oleObj name="Equation" r:id="rId11" imgW="1942920" imgH="215640" progId="Equation.DSMT4">
                  <p:embed/>
                  <p:pic>
                    <p:nvPicPr>
                      <p:cNvPr id="0" name="Object 13" descr="学科网(www.zxxk.com)--教育资源门户，提供试卷、教案、课件、论文、素材以及各类教学资源下载，还有大量而丰富的教学相关资讯！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2139" y="5665552"/>
                        <a:ext cx="3219130" cy="36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67" name="Picture 1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765" y="3094037"/>
            <a:ext cx="11136197" cy="11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3" name="对象 22" descr="学科网(www.zxxk.com)--教育资源门户，提供试卷、教案、课件、论文、素材以及各类教学资源下载，还有大量而丰富的教学相关资讯！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5766829"/>
              </p:ext>
            </p:extLst>
          </p:nvPr>
        </p:nvGraphicFramePr>
        <p:xfrm>
          <a:off x="6472011" y="6044747"/>
          <a:ext cx="144621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9" name="Equation" r:id="rId14" imgW="965160" imgH="431640" progId="Equation.DSMT4">
                  <p:embed/>
                </p:oleObj>
              </mc:Choice>
              <mc:Fallback>
                <p:oleObj name="Equation" r:id="rId14" imgW="965160" imgH="431640" progId="Equation.DSMT4">
                  <p:embed/>
                  <p:pic>
                    <p:nvPicPr>
                      <p:cNvPr id="0" name="Object 16" descr="学科网(www.zxxk.com)--教育资源门户，提供试卷、教案、课件、论文、素材以及各类教学资源下载，还有大量而丰富的教学相关资讯！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2011" y="6044747"/>
                        <a:ext cx="1446213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9390583" y="143957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1404306" y="3094037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20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869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1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6" grpId="0"/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8915400" y="144790"/>
            <a:ext cx="31623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应用二：</a:t>
            </a:r>
            <a:r>
              <a:rPr lang="zh-CN" altLang="en-US" sz="2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不等式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8" name="Rectangle 16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0" name="Rectangle 16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3" name="Rectangle 17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6" name="Rectangle 17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81334" y="2031075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2054" name="Rectangle 3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7" name="Rectangle 3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0" name="Rectangle 4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5" name="Rectangle 4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885791" y="2040081"/>
            <a:ext cx="28777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kern="100" dirty="0">
                <a:solidFill>
                  <a:srgbClr val="000000"/>
                </a:solidFill>
                <a:latin typeface="Times New Roman"/>
              </a:rPr>
              <a:t>2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如何转化为相应函数值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004107" y="820803"/>
            <a:ext cx="872065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ctr">
              <a:lnSpc>
                <a:spcPct val="150000"/>
              </a:lnSpc>
            </a:pP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【例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  <a:r>
              <a:rPr lang="en-US" altLang="zh-CN" sz="2000" kern="100" dirty="0">
                <a:latin typeface="Times New Roman"/>
                <a:cs typeface="Times New Roman"/>
              </a:rPr>
              <a:t> 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】</a:t>
            </a:r>
            <a:r>
              <a:rPr lang="zh-CN" altLang="zh-CN" sz="2000" kern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已知</a:t>
            </a:r>
            <a:r>
              <a:rPr lang="en-US" altLang="zh-CN" sz="2000" kern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kern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f </a:t>
            </a:r>
            <a:r>
              <a:rPr lang="en-US" altLang="zh-CN" sz="2000" kern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altLang="zh-CN" sz="2000" i="1" kern="100" dirty="0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是定义在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[0,+∞)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上的增函数，</a:t>
            </a:r>
            <a:r>
              <a:rPr lang="zh-CN" altLang="zh-CN" sz="2000" kern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且</a:t>
            </a:r>
            <a:r>
              <a:rPr lang="en-US" altLang="zh-CN" sz="2000" kern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kern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f </a:t>
            </a:r>
            <a:r>
              <a:rPr lang="en-US" altLang="zh-CN" sz="2000" kern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altLang="zh-CN" sz="2000" i="1" kern="1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xy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)=</a:t>
            </a:r>
            <a:r>
              <a:rPr lang="en-US" altLang="zh-CN" sz="2000" i="1" kern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kern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f </a:t>
            </a:r>
            <a:r>
              <a:rPr lang="en-US" altLang="zh-CN" sz="2000" kern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altLang="zh-CN" sz="2000" i="1" kern="100" dirty="0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)+</a:t>
            </a:r>
            <a:r>
              <a:rPr lang="en-US" altLang="zh-CN" sz="2000" i="1" kern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kern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f </a:t>
            </a:r>
            <a:r>
              <a:rPr lang="en-US" altLang="zh-CN" sz="2000" kern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altLang="zh-CN" sz="2000" i="1" kern="100" dirty="0">
                <a:solidFill>
                  <a:srgbClr val="000000"/>
                </a:solidFill>
                <a:latin typeface="Times New Roman"/>
                <a:cs typeface="Times New Roman"/>
              </a:rPr>
              <a:t>y</a:t>
            </a:r>
            <a:r>
              <a:rPr lang="en-US" altLang="zh-CN" sz="2000" kern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). </a:t>
            </a:r>
            <a:r>
              <a:rPr lang="zh-CN" altLang="zh-CN" sz="2000" kern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若</a:t>
            </a:r>
            <a:r>
              <a:rPr lang="en-US" altLang="zh-CN" sz="2000" i="1" kern="100" dirty="0">
                <a:solidFill>
                  <a:srgbClr val="000000"/>
                </a:solidFill>
                <a:latin typeface="Times New Roman"/>
                <a:cs typeface="Times New Roman"/>
              </a:rPr>
              <a:t>f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(3)=</a:t>
            </a:r>
            <a:r>
              <a:rPr lang="en-US" altLang="zh-CN" sz="2000" kern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lang="zh-CN" altLang="en-US" sz="2000" kern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，</a:t>
            </a:r>
            <a:endParaRPr lang="en-US" altLang="zh-CN" sz="2000" kern="100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fontAlgn="ctr">
              <a:lnSpc>
                <a:spcPct val="150000"/>
              </a:lnSpc>
            </a:pPr>
            <a:r>
              <a:rPr lang="zh-CN" altLang="en-US" sz="2000" kern="1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解不等式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658543"/>
              </p:ext>
            </p:extLst>
          </p:nvPr>
        </p:nvGraphicFramePr>
        <p:xfrm>
          <a:off x="2169656" y="1328738"/>
          <a:ext cx="195262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1" name="Equation" r:id="rId3" imgW="1320480" imgH="431640" progId="Equation.DSMT4">
                  <p:embed/>
                </p:oleObj>
              </mc:Choice>
              <mc:Fallback>
                <p:oleObj name="Equation" r:id="rId3" imgW="1320480" imgH="431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9656" y="1328738"/>
                        <a:ext cx="1952625" cy="641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矩形 25"/>
          <p:cNvSpPr/>
          <p:nvPr/>
        </p:nvSpPr>
        <p:spPr>
          <a:xfrm>
            <a:off x="987765" y="2650261"/>
            <a:ext cx="310213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kern="100" dirty="0" smtClean="0">
                <a:solidFill>
                  <a:srgbClr val="000000"/>
                </a:solidFill>
                <a:latin typeface="Times New Roman"/>
              </a:rPr>
              <a:t>∵ </a:t>
            </a:r>
            <a:r>
              <a:rPr lang="en-US" altLang="zh-CN" sz="2000" kern="100" dirty="0" smtClean="0">
                <a:solidFill>
                  <a:srgbClr val="000000"/>
                </a:solidFill>
                <a:latin typeface="Times New Roman"/>
              </a:rPr>
              <a:t>2=1+1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</a:rPr>
              <a:t>=</a:t>
            </a:r>
            <a:r>
              <a:rPr lang="en-US" altLang="zh-CN" sz="2000" i="1" kern="1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altLang="zh-CN" sz="2000" i="1" kern="100" dirty="0" smtClean="0">
                <a:solidFill>
                  <a:srgbClr val="000000"/>
                </a:solidFill>
                <a:latin typeface="Times New Roman"/>
              </a:rPr>
              <a:t>f </a:t>
            </a:r>
            <a:r>
              <a:rPr lang="en-US" altLang="zh-CN" sz="2000" kern="1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</a:rPr>
              <a:t>3)+</a:t>
            </a:r>
            <a:r>
              <a:rPr lang="en-US" altLang="zh-CN" sz="2000" i="1" kern="1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altLang="zh-CN" sz="2000" i="1" kern="100" dirty="0" smtClean="0">
                <a:solidFill>
                  <a:srgbClr val="000000"/>
                </a:solidFill>
                <a:latin typeface="Times New Roman"/>
              </a:rPr>
              <a:t>f </a:t>
            </a:r>
            <a:r>
              <a:rPr lang="en-US" altLang="zh-CN" sz="2000" kern="1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</a:rPr>
              <a:t>3)=</a:t>
            </a:r>
            <a:r>
              <a:rPr lang="en-US" altLang="zh-CN" sz="2000" i="1" kern="10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en-US" altLang="zh-CN" sz="2000" i="1" kern="100" dirty="0" smtClean="0">
                <a:solidFill>
                  <a:srgbClr val="000000"/>
                </a:solidFill>
                <a:latin typeface="Times New Roman"/>
              </a:rPr>
              <a:t>f </a:t>
            </a:r>
            <a:r>
              <a:rPr lang="en-US" altLang="zh-CN" sz="2000" kern="1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</a:rPr>
              <a:t>9)</a:t>
            </a:r>
            <a:endParaRPr lang="zh-CN" altLang="en-US" sz="2000" dirty="0"/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8" name="对象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733867"/>
              </p:ext>
            </p:extLst>
          </p:nvPr>
        </p:nvGraphicFramePr>
        <p:xfrm>
          <a:off x="1004107" y="3105726"/>
          <a:ext cx="36353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2" name="Equation" r:id="rId5" imgW="2438280" imgH="431640" progId="Equation.DSMT4">
                  <p:embed/>
                </p:oleObj>
              </mc:Choice>
              <mc:Fallback>
                <p:oleObj name="Equation" r:id="rId5" imgW="2438280" imgH="4316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107" y="3105726"/>
                        <a:ext cx="363537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对象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8182"/>
              </p:ext>
            </p:extLst>
          </p:nvPr>
        </p:nvGraphicFramePr>
        <p:xfrm>
          <a:off x="4719958" y="3083029"/>
          <a:ext cx="4627056" cy="68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3" name="Equation" r:id="rId7" imgW="2920680" imgH="431640" progId="Equation.DSMT4">
                  <p:embed/>
                </p:oleObj>
              </mc:Choice>
              <mc:Fallback>
                <p:oleObj name="Equation" r:id="rId7" imgW="29206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719958" y="3083029"/>
                        <a:ext cx="4627056" cy="68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31" name="对象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261266"/>
              </p:ext>
            </p:extLst>
          </p:nvPr>
        </p:nvGraphicFramePr>
        <p:xfrm>
          <a:off x="9453563" y="2439988"/>
          <a:ext cx="1327150" cy="193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4" name="Equation" r:id="rId9" imgW="838080" imgH="1218960" progId="Equation.DSMT4">
                  <p:embed/>
                </p:oleObj>
              </mc:Choice>
              <mc:Fallback>
                <p:oleObj name="Equation" r:id="rId9" imgW="838080" imgH="1218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53563" y="2439988"/>
                        <a:ext cx="1327150" cy="19383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51" name="对象 20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6914436"/>
              </p:ext>
            </p:extLst>
          </p:nvPr>
        </p:nvGraphicFramePr>
        <p:xfrm>
          <a:off x="1201915" y="3908200"/>
          <a:ext cx="4516690" cy="46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5" name="Equation" r:id="rId11" imgW="2946240" imgH="304560" progId="Equation.DSMT4">
                  <p:embed/>
                </p:oleObj>
              </mc:Choice>
              <mc:Fallback>
                <p:oleObj name="Equation" r:id="rId11" imgW="2946240" imgH="3045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915" y="3908200"/>
                        <a:ext cx="4516690" cy="46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对象 20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5567415"/>
              </p:ext>
            </p:extLst>
          </p:nvPr>
        </p:nvGraphicFramePr>
        <p:xfrm>
          <a:off x="4327072" y="1404666"/>
          <a:ext cx="18907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6" name="Equation" r:id="rId13" imgW="1333440" imgH="304560" progId="Equation.DSMT4">
                  <p:embed/>
                </p:oleObj>
              </mc:Choice>
              <mc:Fallback>
                <p:oleObj name="Equation" r:id="rId13" imgW="133344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327072" y="1404666"/>
                        <a:ext cx="1890713" cy="43180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C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581334" y="5001604"/>
            <a:ext cx="919995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>
              <a:lnSpc>
                <a:spcPct val="150000"/>
              </a:lnSpc>
            </a:pPr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</a:t>
            </a:r>
            <a:r>
              <a:rPr lang="zh-CN" altLang="en-US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总结</a:t>
            </a:r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】</a:t>
            </a:r>
            <a:r>
              <a:rPr lang="zh-CN" altLang="en-US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：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求解一个与已知函数相关的不等式时，关键是：</a:t>
            </a:r>
            <a:endParaRPr lang="en-US" altLang="zh-CN" sz="20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5875">
              <a:lnSpc>
                <a:spcPct val="150000"/>
              </a:lnSpc>
            </a:pP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根据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函数单调性，将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函数值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间的不等关系转化为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自变量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间的不等关系</a:t>
            </a: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zh-CN" altLang="zh-CN" sz="2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83501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6" grpId="0"/>
      <p:bldP spid="26" grpId="0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7522029" y="144790"/>
            <a:ext cx="4555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应用三：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不等式恒成立问题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8" name="Rectangle 16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0" name="Rectangle 16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3" name="Rectangle 17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6" name="Rectangle 17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624877" y="2085503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2054" name="Rectangle 3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7" name="Rectangle 3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0" name="Rectangle 4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5" name="Rectangle 4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929334" y="2094509"/>
            <a:ext cx="4544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2000" kern="100" dirty="0">
                <a:latin typeface="Times New Roman"/>
                <a:cs typeface="Times New Roman"/>
              </a:rPr>
              <a:t>函数值间不等关系→自变量间不等关系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0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9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309" y="928461"/>
            <a:ext cx="10743033" cy="9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8" name="对象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044577"/>
              </p:ext>
            </p:extLst>
          </p:nvPr>
        </p:nvGraphicFramePr>
        <p:xfrm>
          <a:off x="1031306" y="2656113"/>
          <a:ext cx="4366024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3" name="Equation" r:id="rId4" imgW="2768600" imgH="254000" progId="Equation.DSMT4">
                  <p:embed/>
                </p:oleObj>
              </mc:Choice>
              <mc:Fallback>
                <p:oleObj name="Equation" r:id="rId4" imgW="2768600" imgH="254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306" y="2656113"/>
                        <a:ext cx="4366024" cy="39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矩形 12"/>
          <p:cNvSpPr/>
          <p:nvPr/>
        </p:nvSpPr>
        <p:spPr>
          <a:xfrm>
            <a:off x="925618" y="3223736"/>
            <a:ext cx="41777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kern="100" dirty="0">
                <a:latin typeface="Times New Roman"/>
                <a:cs typeface="Times New Roman"/>
              </a:rPr>
              <a:t>又</a:t>
            </a:r>
            <a:r>
              <a:rPr lang="zh-CN" altLang="zh-CN" sz="2000" kern="100" dirty="0" smtClean="0">
                <a:latin typeface="Times New Roman"/>
                <a:cs typeface="Times New Roman"/>
              </a:rPr>
              <a:t>因为</a:t>
            </a:r>
            <a:r>
              <a:rPr lang="en-US" altLang="zh-CN" sz="2000" kern="100" dirty="0" smtClean="0">
                <a:latin typeface="Times New Roman"/>
                <a:cs typeface="Times New Roman"/>
              </a:rPr>
              <a:t> 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/>
              </a:rPr>
              <a:t>f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en-US" altLang="zh-CN" sz="2000" i="1" dirty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</a:rPr>
              <a:t>)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在</a:t>
            </a:r>
            <a:r>
              <a:rPr lang="en-US" altLang="zh-CN" sz="2000" kern="100" dirty="0">
                <a:solidFill>
                  <a:srgbClr val="000000"/>
                </a:solidFill>
                <a:latin typeface="Times New Roman"/>
              </a:rPr>
              <a:t>[0,+∞)</a:t>
            </a:r>
            <a:r>
              <a:rPr lang="zh-CN" altLang="zh-CN" sz="2000" kern="100" dirty="0">
                <a:solidFill>
                  <a:srgbClr val="000000"/>
                </a:solidFill>
                <a:latin typeface="Times New Roman"/>
                <a:cs typeface="Times New Roman"/>
              </a:rPr>
              <a:t>上的单调递增，</a:t>
            </a:r>
            <a:endParaRPr lang="zh-CN" altLang="en-US" sz="2000" dirty="0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3" name="对象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147958"/>
              </p:ext>
            </p:extLst>
          </p:nvPr>
        </p:nvGraphicFramePr>
        <p:xfrm>
          <a:off x="4833245" y="3114875"/>
          <a:ext cx="3405547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4" name="Equation" r:id="rId6" imgW="2286000" imgH="431640" progId="Equation.DSMT4">
                  <p:embed/>
                </p:oleObj>
              </mc:Choice>
              <mc:Fallback>
                <p:oleObj name="Equation" r:id="rId6" imgW="2286000" imgH="431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245" y="3114875"/>
                        <a:ext cx="3405547" cy="64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55" name="对象 20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258404"/>
              </p:ext>
            </p:extLst>
          </p:nvPr>
        </p:nvGraphicFramePr>
        <p:xfrm>
          <a:off x="987765" y="3776890"/>
          <a:ext cx="5970587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5" name="Equation" r:id="rId8" imgW="3797280" imgH="431640" progId="Equation.DSMT4">
                  <p:embed/>
                </p:oleObj>
              </mc:Choice>
              <mc:Fallback>
                <p:oleObj name="Equation" r:id="rId8" imgW="3797280" imgH="4316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765" y="3776890"/>
                        <a:ext cx="5970587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59" name="对象 20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925596"/>
              </p:ext>
            </p:extLst>
          </p:nvPr>
        </p:nvGraphicFramePr>
        <p:xfrm>
          <a:off x="947738" y="4529138"/>
          <a:ext cx="55054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6" name="Equation" r:id="rId10" imgW="3746160" imgH="444240" progId="Equation.DSMT4">
                  <p:embed/>
                </p:oleObj>
              </mc:Choice>
              <mc:Fallback>
                <p:oleObj name="Equation" r:id="rId10" imgW="3746160" imgH="4442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738" y="4529138"/>
                        <a:ext cx="550545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1" name="Rectangle 1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62" name="对象 20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436091"/>
              </p:ext>
            </p:extLst>
          </p:nvPr>
        </p:nvGraphicFramePr>
        <p:xfrm>
          <a:off x="6716373" y="4658406"/>
          <a:ext cx="1611312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7" name="Equation" r:id="rId12" imgW="863280" imgH="203040" progId="Equation.DSMT4">
                  <p:embed/>
                </p:oleObj>
              </mc:Choice>
              <mc:Fallback>
                <p:oleObj name="Equation" r:id="rId12" imgW="863280" imgH="2030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6373" y="4658406"/>
                        <a:ext cx="1611312" cy="369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3" name="TextBox 2062"/>
          <p:cNvSpPr txBox="1"/>
          <p:nvPr/>
        </p:nvSpPr>
        <p:spPr>
          <a:xfrm>
            <a:off x="3160024" y="1479775"/>
            <a:ext cx="788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[-2,0]</a:t>
            </a:r>
            <a:endParaRPr lang="zh-CN" altLang="en-US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706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6" grpId="0"/>
      <p:bldP spid="13" grpId="0"/>
      <p:bldP spid="20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7522029" y="144790"/>
            <a:ext cx="4555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28283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应用三：</a:t>
            </a:r>
            <a:r>
              <a:rPr lang="zh-CN" altLang="en-US" sz="28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不等式恒成立问题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等腰三角形 16"/>
          <p:cNvSpPr/>
          <p:nvPr/>
        </p:nvSpPr>
        <p:spPr>
          <a:xfrm flipV="1">
            <a:off x="232278" y="209195"/>
            <a:ext cx="1123377" cy="968429"/>
          </a:xfrm>
          <a:prstGeom prst="triangle">
            <a:avLst/>
          </a:prstGeom>
          <a:noFill/>
          <a:ln w="38100">
            <a:solidFill>
              <a:srgbClr val="C6041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/>
        </p:nvSpPr>
        <p:spPr>
          <a:xfrm flipV="1">
            <a:off x="773615" y="808400"/>
            <a:ext cx="428300" cy="369224"/>
          </a:xfrm>
          <a:prstGeom prst="triangle">
            <a:avLst/>
          </a:prstGeom>
          <a:noFill/>
          <a:ln w="38100">
            <a:solidFill>
              <a:srgbClr val="2828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-56007" y="355601"/>
            <a:ext cx="1710110" cy="362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55655" y="405902"/>
            <a:ext cx="18261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例题讲解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8" name="Rectangle 16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0" name="Rectangle 16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3" name="Rectangle 17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6" name="Rectangle 17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624877" y="2085503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2054" name="Rectangle 3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7" name="Rectangle 3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0" name="Rectangle 4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5" name="Rectangle 4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929334" y="2094509"/>
            <a:ext cx="45448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2000" kern="100" dirty="0">
                <a:latin typeface="Times New Roman"/>
                <a:cs typeface="Times New Roman"/>
              </a:rPr>
              <a:t>函数值间不等关系→自变量间不等关系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0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49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309" y="928461"/>
            <a:ext cx="10743033" cy="9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58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1" name="Rectangle 1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063" name="TextBox 2062"/>
          <p:cNvSpPr txBox="1"/>
          <p:nvPr/>
        </p:nvSpPr>
        <p:spPr>
          <a:xfrm>
            <a:off x="3160024" y="1479775"/>
            <a:ext cx="788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[-2,0]</a:t>
            </a:r>
            <a:endParaRPr lang="zh-CN" altLang="en-US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1" name="直接连接符 40"/>
          <p:cNvCxnSpPr/>
          <p:nvPr/>
        </p:nvCxnSpPr>
        <p:spPr>
          <a:xfrm>
            <a:off x="0" y="2516390"/>
            <a:ext cx="12192000" cy="0"/>
          </a:xfrm>
          <a:prstGeom prst="line">
            <a:avLst/>
          </a:prstGeom>
          <a:ln w="1905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12" y="2544391"/>
            <a:ext cx="10944098" cy="9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" name="TextBox 43"/>
          <p:cNvSpPr txBox="1"/>
          <p:nvPr/>
        </p:nvSpPr>
        <p:spPr>
          <a:xfrm>
            <a:off x="624873" y="3614692"/>
            <a:ext cx="1483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5875"/>
            <a:r>
              <a:rPr lang="zh-CN" altLang="zh-CN" sz="2000" kern="1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</a:rPr>
              <a:t>【突破口】</a:t>
            </a:r>
            <a:endParaRPr lang="zh-CN" altLang="zh-CN" sz="2000" kern="100" dirty="0">
              <a:latin typeface="等线"/>
              <a:cs typeface="Times New Roman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929330" y="3623698"/>
            <a:ext cx="35189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dirty="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画简图，发现函数隐藏单调性</a:t>
            </a:r>
            <a:endParaRPr lang="zh-CN" altLang="en-US" sz="20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585389"/>
              </p:ext>
            </p:extLst>
          </p:nvPr>
        </p:nvGraphicFramePr>
        <p:xfrm>
          <a:off x="887412" y="4023808"/>
          <a:ext cx="2968625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4" name="Equation" r:id="rId5" imgW="1828800" imgH="507960" progId="Equation.DSMT4">
                  <p:embed/>
                </p:oleObj>
              </mc:Choice>
              <mc:Fallback>
                <p:oleObj name="Equation" r:id="rId5" imgW="1828800" imgH="507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412" y="4023808"/>
                        <a:ext cx="2968625" cy="828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6" name="对象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0551928"/>
              </p:ext>
            </p:extLst>
          </p:nvPr>
        </p:nvGraphicFramePr>
        <p:xfrm>
          <a:off x="6495940" y="4191785"/>
          <a:ext cx="1939925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5" name="Equation" r:id="rId7" imgW="1193760" imgH="241200" progId="Equation.DSMT4">
                  <p:embed/>
                </p:oleObj>
              </mc:Choice>
              <mc:Fallback>
                <p:oleObj name="Equation" r:id="rId7" imgW="1193760" imgH="241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5940" y="4191785"/>
                        <a:ext cx="1939925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矩形 28"/>
          <p:cNvSpPr/>
          <p:nvPr/>
        </p:nvSpPr>
        <p:spPr>
          <a:xfrm>
            <a:off x="3847317" y="4213166"/>
            <a:ext cx="27126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则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/>
              </a:rPr>
              <a:t>f 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/>
              </a:rPr>
              <a:t>(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/>
              </a:rPr>
              <a:t>x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</a:rPr>
              <a:t>)</a:t>
            </a:r>
            <a:r>
              <a:rPr lang="zh-CN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在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</a:rPr>
              <a:t>R</a:t>
            </a:r>
            <a:r>
              <a:rPr lang="zh-CN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上单调递增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</a:rPr>
              <a:t>.</a:t>
            </a:r>
            <a:endParaRPr lang="zh-CN" altLang="en-US" sz="2000" dirty="0"/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51" name="对象 20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3755764"/>
              </p:ext>
            </p:extLst>
          </p:nvPr>
        </p:nvGraphicFramePr>
        <p:xfrm>
          <a:off x="840592" y="4995414"/>
          <a:ext cx="300672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6" name="Equation" r:id="rId9" imgW="1854000" imgH="253800" progId="Equation.DSMT4">
                  <p:embed/>
                </p:oleObj>
              </mc:Choice>
              <mc:Fallback>
                <p:oleObj name="Equation" r:id="rId9" imgW="1854000" imgH="253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592" y="4995414"/>
                        <a:ext cx="3006725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对象 20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3423046"/>
              </p:ext>
            </p:extLst>
          </p:nvPr>
        </p:nvGraphicFramePr>
        <p:xfrm>
          <a:off x="3847317" y="4981352"/>
          <a:ext cx="4052570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7" name="Equation" r:id="rId11" imgW="2501640" imgH="266400" progId="Equation.DSMT4">
                  <p:embed/>
                </p:oleObj>
              </mc:Choice>
              <mc:Fallback>
                <p:oleObj name="Equation" r:id="rId11" imgW="250164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847317" y="4981352"/>
                        <a:ext cx="4052570" cy="43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4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66" name="对象 20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601892"/>
              </p:ext>
            </p:extLst>
          </p:nvPr>
        </p:nvGraphicFramePr>
        <p:xfrm>
          <a:off x="799048" y="5572356"/>
          <a:ext cx="505936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8" name="Equation" r:id="rId13" imgW="3466800" imgH="419040" progId="Equation.DSMT4">
                  <p:embed/>
                </p:oleObj>
              </mc:Choice>
              <mc:Fallback>
                <p:oleObj name="Equation" r:id="rId13" imgW="3466800" imgH="4190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048" y="5572356"/>
                        <a:ext cx="5059363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7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068" name="对象 20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497497"/>
              </p:ext>
            </p:extLst>
          </p:nvPr>
        </p:nvGraphicFramePr>
        <p:xfrm>
          <a:off x="5879193" y="5654451"/>
          <a:ext cx="2796444" cy="3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9" name="Equation" r:id="rId15" imgW="1815840" imgH="253800" progId="Equation.DSMT4">
                  <p:embed/>
                </p:oleObj>
              </mc:Choice>
              <mc:Fallback>
                <p:oleObj name="Equation" r:id="rId15" imgW="1815840" imgH="253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9193" y="5654451"/>
                        <a:ext cx="2796444" cy="39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对象 20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419794"/>
              </p:ext>
            </p:extLst>
          </p:nvPr>
        </p:nvGraphicFramePr>
        <p:xfrm>
          <a:off x="3554523" y="3030696"/>
          <a:ext cx="160972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0" name="Equation" r:id="rId17" imgW="990360" imgH="304560" progId="Equation.DSMT4">
                  <p:embed/>
                </p:oleObj>
              </mc:Choice>
              <mc:Fallback>
                <p:oleObj name="Equation" r:id="rId17" imgW="990360" imgH="304560" progId="Equation.DSMT4">
                  <p:embed/>
                  <p:pic>
                    <p:nvPicPr>
                      <p:cNvPr id="0" name="对象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523" y="3030696"/>
                        <a:ext cx="1609725" cy="49847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C0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3884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29" grpId="0"/>
    </p:bldLst>
  </p:timing>
</p:sld>
</file>

<file path=ppt/theme/theme1.xml><?xml version="1.0" encoding="utf-8"?>
<a:theme xmlns:a="http://schemas.openxmlformats.org/drawingml/2006/main" name="Office 主题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1405</TotalTime>
  <Words>610</Words>
  <Application>Microsoft Office PowerPoint</Application>
  <PresentationFormat>自定义</PresentationFormat>
  <Paragraphs>113</Paragraphs>
  <Slides>14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6" baseType="lpstr">
      <vt:lpstr>Office 主题</vt:lpstr>
      <vt:lpstr>MathType 6.0 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吴安琪</dc:creator>
  <cp:lastModifiedBy>lenovo</cp:lastModifiedBy>
  <cp:revision>232</cp:revision>
  <dcterms:created xsi:type="dcterms:W3CDTF">2017-07-27T01:53:00Z</dcterms:created>
  <dcterms:modified xsi:type="dcterms:W3CDTF">2020-02-18T10:24:33Z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2052-10.1.0.6690</vt:lpwstr>
  </property>
</Properties>
</file>