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7" r:id="rId2"/>
    <p:sldId id="298" r:id="rId3"/>
    <p:sldId id="297" r:id="rId4"/>
    <p:sldId id="299" r:id="rId5"/>
    <p:sldId id="300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0" r:id="rId23"/>
    <p:sldId id="319" r:id="rId24"/>
    <p:sldId id="320" r:id="rId25"/>
    <p:sldId id="321" r:id="rId26"/>
    <p:sldId id="322" r:id="rId27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00CCFF"/>
    <a:srgbClr val="66CCFF"/>
    <a:srgbClr val="0066CC"/>
    <a:srgbClr val="0099FF"/>
    <a:srgbClr val="D2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中度样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01" autoAdjust="0"/>
  </p:normalViewPr>
  <p:slideViewPr>
    <p:cSldViewPr snapToGrid="0">
      <p:cViewPr>
        <p:scale>
          <a:sx n="70" d="100"/>
          <a:sy n="70" d="100"/>
        </p:scale>
        <p:origin x="-1123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3FD19-23F5-407D-8EBD-0B981CCF4B14}" type="doc">
      <dgm:prSet loTypeId="urn:microsoft.com/office/officeart/2005/8/layout/radial6" loCatId="cycle" qsTypeId="urn:microsoft.com/office/officeart/2005/8/quickstyle/3d3" qsCatId="3D" csTypeId="urn:microsoft.com/office/officeart/2005/8/colors/accent0_2" csCatId="mainScheme" phldr="1"/>
      <dgm:spPr/>
      <dgm:t>
        <a:bodyPr/>
        <a:lstStyle/>
        <a:p>
          <a:endParaRPr lang="zh-CN" altLang="en-US"/>
        </a:p>
      </dgm:t>
    </dgm:pt>
    <dgm:pt modelId="{849972FD-E276-4072-A3A2-17B4F8322A36}">
      <dgm:prSet phldrT="[文本]" custT="1"/>
      <dgm:spPr/>
      <dgm:t>
        <a:bodyPr/>
        <a:lstStyle/>
        <a:p>
          <a:pPr>
            <a:lnSpc>
              <a:spcPct val="100000"/>
            </a:lnSpc>
          </a:pPr>
          <a:r>
            <a:rPr lang="zh-CN" altLang="en-US" sz="32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核心内容</a:t>
          </a:r>
          <a:endParaRPr lang="en-US" altLang="zh-CN" sz="3200" b="1" dirty="0" smtClean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>
            <a:lnSpc>
              <a:spcPts val="1900"/>
            </a:lnSpc>
          </a:pPr>
          <a:r>
            <a:rPr lang="zh-CN" altLang="en-US" sz="3200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函 数</a:t>
          </a:r>
          <a:endParaRPr lang="zh-CN" altLang="en-US" sz="3200" dirty="0">
            <a:solidFill>
              <a:srgbClr val="C00000"/>
            </a:solidFill>
          </a:endParaRPr>
        </a:p>
      </dgm:t>
    </dgm:pt>
    <dgm:pt modelId="{6A1A0EAF-38E9-4EA8-8521-681839CAFB29}" type="parTrans" cxnId="{F2AB4EB1-A6BE-4D6D-8958-B727F277F1D9}">
      <dgm:prSet/>
      <dgm:spPr/>
      <dgm:t>
        <a:bodyPr/>
        <a:lstStyle/>
        <a:p>
          <a:endParaRPr lang="zh-CN" altLang="en-US"/>
        </a:p>
      </dgm:t>
    </dgm:pt>
    <dgm:pt modelId="{2F193499-82E0-4ABD-99D9-C006C891E991}" type="sibTrans" cxnId="{F2AB4EB1-A6BE-4D6D-8958-B727F277F1D9}">
      <dgm:prSet/>
      <dgm:spPr/>
      <dgm:t>
        <a:bodyPr/>
        <a:lstStyle/>
        <a:p>
          <a:endParaRPr lang="zh-CN" altLang="en-US"/>
        </a:p>
      </dgm:t>
    </dgm:pt>
    <dgm:pt modelId="{2EF0E46A-E918-4827-8CCF-A83FFECE7B59}">
      <dgm:prSet phldrT="[文本]"/>
      <dgm:spPr/>
      <dgm:t>
        <a:bodyPr/>
        <a:lstStyle/>
        <a:p>
          <a:r>
            <a:rPr lang="zh-CN" altLang="en-US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奇偶性</a:t>
          </a:r>
          <a:endParaRPr lang="zh-CN" altLang="en-US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28E17C84-FCA3-4CAB-B810-5DD4836F12DC}" type="parTrans" cxnId="{6DAD727F-052F-49F5-8092-37627AAABFF9}">
      <dgm:prSet/>
      <dgm:spPr/>
      <dgm:t>
        <a:bodyPr/>
        <a:lstStyle/>
        <a:p>
          <a:endParaRPr lang="zh-CN" altLang="en-US"/>
        </a:p>
      </dgm:t>
    </dgm:pt>
    <dgm:pt modelId="{96D3E017-E685-4E53-B148-8F232CD40DF9}" type="sibTrans" cxnId="{6DAD727F-052F-49F5-8092-37627AAABFF9}">
      <dgm:prSet/>
      <dgm:spPr/>
      <dgm:t>
        <a:bodyPr/>
        <a:lstStyle/>
        <a:p>
          <a:endParaRPr lang="zh-CN" altLang="en-US"/>
        </a:p>
      </dgm:t>
    </dgm:pt>
    <dgm:pt modelId="{9303A5E8-1364-40E6-93C9-FB2044D83399}">
      <dgm:prSet phldrT="[文本]"/>
      <dgm:spPr/>
      <dgm:t>
        <a:bodyPr/>
        <a:lstStyle/>
        <a:p>
          <a:r>
            <a:rPr lang="zh-CN" altLang="en-US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单调性</a:t>
          </a:r>
          <a:endParaRPr lang="zh-CN" altLang="en-US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216B935-7688-457F-B5E1-367137AA2608}" type="parTrans" cxnId="{F10DD061-D5F7-4486-885C-1E73CCA04FF7}">
      <dgm:prSet/>
      <dgm:spPr/>
      <dgm:t>
        <a:bodyPr/>
        <a:lstStyle/>
        <a:p>
          <a:endParaRPr lang="zh-CN" altLang="en-US"/>
        </a:p>
      </dgm:t>
    </dgm:pt>
    <dgm:pt modelId="{AE059E8C-E32D-42EF-ABEC-7990535D91CD}" type="sibTrans" cxnId="{F10DD061-D5F7-4486-885C-1E73CCA04FF7}">
      <dgm:prSet/>
      <dgm:spPr/>
      <dgm:t>
        <a:bodyPr/>
        <a:lstStyle/>
        <a:p>
          <a:endParaRPr lang="zh-CN" altLang="en-US"/>
        </a:p>
      </dgm:t>
    </dgm:pt>
    <dgm:pt modelId="{0363E165-A913-4B08-8425-79427866D453}">
      <dgm:prSet phldrT="[文本]"/>
      <dgm:spPr/>
      <dgm:t>
        <a:bodyPr/>
        <a:lstStyle/>
        <a:p>
          <a:r>
            <a:rPr lang="zh-CN" altLang="en-US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周期性</a:t>
          </a:r>
          <a:endParaRPr lang="zh-CN" altLang="en-US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EEB0C31-AEDB-4CA4-B104-1AAC14F42977}" type="parTrans" cxnId="{7B39D17E-6554-4980-A184-47988678CAE0}">
      <dgm:prSet/>
      <dgm:spPr/>
      <dgm:t>
        <a:bodyPr/>
        <a:lstStyle/>
        <a:p>
          <a:endParaRPr lang="zh-CN" altLang="en-US"/>
        </a:p>
      </dgm:t>
    </dgm:pt>
    <dgm:pt modelId="{B91274DF-3F46-4A9A-A56D-CBDE2F0CED5C}" type="sibTrans" cxnId="{7B39D17E-6554-4980-A184-47988678CAE0}">
      <dgm:prSet/>
      <dgm:spPr/>
      <dgm:t>
        <a:bodyPr/>
        <a:lstStyle/>
        <a:p>
          <a:endParaRPr lang="zh-CN" altLang="en-US"/>
        </a:p>
      </dgm:t>
    </dgm:pt>
    <dgm:pt modelId="{11CFF466-A896-444D-943B-54004927F956}">
      <dgm:prSet phldrT="[文本]"/>
      <dgm:spPr/>
      <dgm:t>
        <a:bodyPr/>
        <a:lstStyle/>
        <a:p>
          <a:r>
            <a:rPr lang="zh-CN" altLang="en-US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对称性</a:t>
          </a:r>
          <a:endParaRPr lang="zh-CN" altLang="en-US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CB0BF2D-1952-4D94-8544-B48076FF01BD}" type="parTrans" cxnId="{42B645D7-67E6-45C5-9031-A3185A609EB6}">
      <dgm:prSet/>
      <dgm:spPr/>
      <dgm:t>
        <a:bodyPr/>
        <a:lstStyle/>
        <a:p>
          <a:endParaRPr lang="zh-CN" altLang="en-US"/>
        </a:p>
      </dgm:t>
    </dgm:pt>
    <dgm:pt modelId="{06C7D33B-63E0-4F84-A907-27B75F7D3B25}" type="sibTrans" cxnId="{42B645D7-67E6-45C5-9031-A3185A609EB6}">
      <dgm:prSet/>
      <dgm:spPr/>
      <dgm:t>
        <a:bodyPr/>
        <a:lstStyle/>
        <a:p>
          <a:endParaRPr lang="zh-CN" altLang="en-US"/>
        </a:p>
      </dgm:t>
    </dgm:pt>
    <dgm:pt modelId="{03DF0578-345B-47B0-83EC-0D0DB3745A32}" type="pres">
      <dgm:prSet presAssocID="{6BD3FD19-23F5-407D-8EBD-0B981CCF4B1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522B2D4-D72B-44F9-89FA-C7364D6854E9}" type="pres">
      <dgm:prSet presAssocID="{849972FD-E276-4072-A3A2-17B4F8322A36}" presName="centerShape" presStyleLbl="node0" presStyleIdx="0" presStyleCnt="1" custScaleX="140275"/>
      <dgm:spPr/>
      <dgm:t>
        <a:bodyPr/>
        <a:lstStyle/>
        <a:p>
          <a:endParaRPr lang="zh-CN" altLang="en-US"/>
        </a:p>
      </dgm:t>
    </dgm:pt>
    <dgm:pt modelId="{0E09E022-1EBA-4631-8213-EA393C05F2F7}" type="pres">
      <dgm:prSet presAssocID="{2EF0E46A-E918-4827-8CCF-A83FFECE7B5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45C70E9-3756-4873-98EF-C325CAB9C1F7}" type="pres">
      <dgm:prSet presAssocID="{2EF0E46A-E918-4827-8CCF-A83FFECE7B59}" presName="dummy" presStyleCnt="0"/>
      <dgm:spPr/>
    </dgm:pt>
    <dgm:pt modelId="{77082ECE-1235-48C0-B3FA-681B03B4A390}" type="pres">
      <dgm:prSet presAssocID="{96D3E017-E685-4E53-B148-8F232CD40DF9}" presName="sibTrans" presStyleLbl="sibTrans2D1" presStyleIdx="0" presStyleCnt="4"/>
      <dgm:spPr/>
      <dgm:t>
        <a:bodyPr/>
        <a:lstStyle/>
        <a:p>
          <a:endParaRPr lang="zh-CN" altLang="en-US"/>
        </a:p>
      </dgm:t>
    </dgm:pt>
    <dgm:pt modelId="{D5CA7B3E-F5B9-448C-A037-F8833BA9FE16}" type="pres">
      <dgm:prSet presAssocID="{9303A5E8-1364-40E6-93C9-FB2044D8339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0336C3E-877F-48C6-BA75-3213E0B07FF9}" type="pres">
      <dgm:prSet presAssocID="{9303A5E8-1364-40E6-93C9-FB2044D83399}" presName="dummy" presStyleCnt="0"/>
      <dgm:spPr/>
    </dgm:pt>
    <dgm:pt modelId="{6600398A-A5AF-4976-99DB-7087BDDC4FB2}" type="pres">
      <dgm:prSet presAssocID="{AE059E8C-E32D-42EF-ABEC-7990535D91CD}" presName="sibTrans" presStyleLbl="sibTrans2D1" presStyleIdx="1" presStyleCnt="4"/>
      <dgm:spPr/>
      <dgm:t>
        <a:bodyPr/>
        <a:lstStyle/>
        <a:p>
          <a:endParaRPr lang="zh-CN" altLang="en-US"/>
        </a:p>
      </dgm:t>
    </dgm:pt>
    <dgm:pt modelId="{E4716369-54C3-4AF2-BEA9-3392949DD74D}" type="pres">
      <dgm:prSet presAssocID="{0363E165-A913-4B08-8425-79427866D45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76919C0-B2EB-46FE-8BE2-3F6D1585719D}" type="pres">
      <dgm:prSet presAssocID="{0363E165-A913-4B08-8425-79427866D453}" presName="dummy" presStyleCnt="0"/>
      <dgm:spPr/>
    </dgm:pt>
    <dgm:pt modelId="{914B146D-C9A2-4BF5-B4F9-C05D4F8314E2}" type="pres">
      <dgm:prSet presAssocID="{B91274DF-3F46-4A9A-A56D-CBDE2F0CED5C}" presName="sibTrans" presStyleLbl="sibTrans2D1" presStyleIdx="2" presStyleCnt="4"/>
      <dgm:spPr/>
      <dgm:t>
        <a:bodyPr/>
        <a:lstStyle/>
        <a:p>
          <a:endParaRPr lang="zh-CN" altLang="en-US"/>
        </a:p>
      </dgm:t>
    </dgm:pt>
    <dgm:pt modelId="{4415C044-7ACB-49A7-B425-8D29F0ED0FF2}" type="pres">
      <dgm:prSet presAssocID="{11CFF466-A896-444D-943B-54004927F95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D25B38-320D-4E29-8F63-A8CF48829745}" type="pres">
      <dgm:prSet presAssocID="{11CFF466-A896-444D-943B-54004927F956}" presName="dummy" presStyleCnt="0"/>
      <dgm:spPr/>
    </dgm:pt>
    <dgm:pt modelId="{C85081F2-83D6-4CD7-8CBF-2E14C9EE2B23}" type="pres">
      <dgm:prSet presAssocID="{06C7D33B-63E0-4F84-A907-27B75F7D3B25}" presName="sibTrans" presStyleLbl="sibTrans2D1" presStyleIdx="3" presStyleCnt="4"/>
      <dgm:spPr/>
      <dgm:t>
        <a:bodyPr/>
        <a:lstStyle/>
        <a:p>
          <a:endParaRPr lang="zh-CN" altLang="en-US"/>
        </a:p>
      </dgm:t>
    </dgm:pt>
  </dgm:ptLst>
  <dgm:cxnLst>
    <dgm:cxn modelId="{01D88037-1998-4BE0-8EB6-D7EAD10AD48F}" type="presOf" srcId="{6BD3FD19-23F5-407D-8EBD-0B981CCF4B14}" destId="{03DF0578-345B-47B0-83EC-0D0DB3745A32}" srcOrd="0" destOrd="0" presId="urn:microsoft.com/office/officeart/2005/8/layout/radial6"/>
    <dgm:cxn modelId="{34C2763A-3C04-4D3E-AC5F-6E5C7CE13E89}" type="presOf" srcId="{849972FD-E276-4072-A3A2-17B4F8322A36}" destId="{A522B2D4-D72B-44F9-89FA-C7364D6854E9}" srcOrd="0" destOrd="0" presId="urn:microsoft.com/office/officeart/2005/8/layout/radial6"/>
    <dgm:cxn modelId="{047F6AB1-77CC-4919-90C5-C52FE27B32BA}" type="presOf" srcId="{B91274DF-3F46-4A9A-A56D-CBDE2F0CED5C}" destId="{914B146D-C9A2-4BF5-B4F9-C05D4F8314E2}" srcOrd="0" destOrd="0" presId="urn:microsoft.com/office/officeart/2005/8/layout/radial6"/>
    <dgm:cxn modelId="{8060CF24-7781-478F-A604-CF07EBCAEA30}" type="presOf" srcId="{9303A5E8-1364-40E6-93C9-FB2044D83399}" destId="{D5CA7B3E-F5B9-448C-A037-F8833BA9FE16}" srcOrd="0" destOrd="0" presId="urn:microsoft.com/office/officeart/2005/8/layout/radial6"/>
    <dgm:cxn modelId="{F2AB4EB1-A6BE-4D6D-8958-B727F277F1D9}" srcId="{6BD3FD19-23F5-407D-8EBD-0B981CCF4B14}" destId="{849972FD-E276-4072-A3A2-17B4F8322A36}" srcOrd="0" destOrd="0" parTransId="{6A1A0EAF-38E9-4EA8-8521-681839CAFB29}" sibTransId="{2F193499-82E0-4ABD-99D9-C006C891E991}"/>
    <dgm:cxn modelId="{AD20D4C0-CE89-45BA-AC74-2F2C492D90F6}" type="presOf" srcId="{06C7D33B-63E0-4F84-A907-27B75F7D3B25}" destId="{C85081F2-83D6-4CD7-8CBF-2E14C9EE2B23}" srcOrd="0" destOrd="0" presId="urn:microsoft.com/office/officeart/2005/8/layout/radial6"/>
    <dgm:cxn modelId="{42B645D7-67E6-45C5-9031-A3185A609EB6}" srcId="{849972FD-E276-4072-A3A2-17B4F8322A36}" destId="{11CFF466-A896-444D-943B-54004927F956}" srcOrd="3" destOrd="0" parTransId="{5CB0BF2D-1952-4D94-8544-B48076FF01BD}" sibTransId="{06C7D33B-63E0-4F84-A907-27B75F7D3B25}"/>
    <dgm:cxn modelId="{6DAD727F-052F-49F5-8092-37627AAABFF9}" srcId="{849972FD-E276-4072-A3A2-17B4F8322A36}" destId="{2EF0E46A-E918-4827-8CCF-A83FFECE7B59}" srcOrd="0" destOrd="0" parTransId="{28E17C84-FCA3-4CAB-B810-5DD4836F12DC}" sibTransId="{96D3E017-E685-4E53-B148-8F232CD40DF9}"/>
    <dgm:cxn modelId="{7B39D17E-6554-4980-A184-47988678CAE0}" srcId="{849972FD-E276-4072-A3A2-17B4F8322A36}" destId="{0363E165-A913-4B08-8425-79427866D453}" srcOrd="2" destOrd="0" parTransId="{DEEB0C31-AEDB-4CA4-B104-1AAC14F42977}" sibTransId="{B91274DF-3F46-4A9A-A56D-CBDE2F0CED5C}"/>
    <dgm:cxn modelId="{4CF77916-1D99-40CB-8523-64CA95A3DD74}" type="presOf" srcId="{2EF0E46A-E918-4827-8CCF-A83FFECE7B59}" destId="{0E09E022-1EBA-4631-8213-EA393C05F2F7}" srcOrd="0" destOrd="0" presId="urn:microsoft.com/office/officeart/2005/8/layout/radial6"/>
    <dgm:cxn modelId="{0F9FFF45-3F19-4987-8B50-C56B422A6386}" type="presOf" srcId="{0363E165-A913-4B08-8425-79427866D453}" destId="{E4716369-54C3-4AF2-BEA9-3392949DD74D}" srcOrd="0" destOrd="0" presId="urn:microsoft.com/office/officeart/2005/8/layout/radial6"/>
    <dgm:cxn modelId="{63714378-A766-4319-9BA5-044A398C341C}" type="presOf" srcId="{AE059E8C-E32D-42EF-ABEC-7990535D91CD}" destId="{6600398A-A5AF-4976-99DB-7087BDDC4FB2}" srcOrd="0" destOrd="0" presId="urn:microsoft.com/office/officeart/2005/8/layout/radial6"/>
    <dgm:cxn modelId="{05B524C8-0BC9-4F35-8E1A-C037D25CEAD7}" type="presOf" srcId="{96D3E017-E685-4E53-B148-8F232CD40DF9}" destId="{77082ECE-1235-48C0-B3FA-681B03B4A390}" srcOrd="0" destOrd="0" presId="urn:microsoft.com/office/officeart/2005/8/layout/radial6"/>
    <dgm:cxn modelId="{F10DD061-D5F7-4486-885C-1E73CCA04FF7}" srcId="{849972FD-E276-4072-A3A2-17B4F8322A36}" destId="{9303A5E8-1364-40E6-93C9-FB2044D83399}" srcOrd="1" destOrd="0" parTransId="{6216B935-7688-457F-B5E1-367137AA2608}" sibTransId="{AE059E8C-E32D-42EF-ABEC-7990535D91CD}"/>
    <dgm:cxn modelId="{84EBB55A-9678-471D-8E0D-44C1D5AE2D02}" type="presOf" srcId="{11CFF466-A896-444D-943B-54004927F956}" destId="{4415C044-7ACB-49A7-B425-8D29F0ED0FF2}" srcOrd="0" destOrd="0" presId="urn:microsoft.com/office/officeart/2005/8/layout/radial6"/>
    <dgm:cxn modelId="{502E3EF0-E3D3-462A-AE0F-E420F8832BFA}" type="presParOf" srcId="{03DF0578-345B-47B0-83EC-0D0DB3745A32}" destId="{A522B2D4-D72B-44F9-89FA-C7364D6854E9}" srcOrd="0" destOrd="0" presId="urn:microsoft.com/office/officeart/2005/8/layout/radial6"/>
    <dgm:cxn modelId="{CA689ED1-E5FA-45AD-B429-7240B5553769}" type="presParOf" srcId="{03DF0578-345B-47B0-83EC-0D0DB3745A32}" destId="{0E09E022-1EBA-4631-8213-EA393C05F2F7}" srcOrd="1" destOrd="0" presId="urn:microsoft.com/office/officeart/2005/8/layout/radial6"/>
    <dgm:cxn modelId="{9B425BF2-FA99-4F70-9EFA-C01FD1964DF1}" type="presParOf" srcId="{03DF0578-345B-47B0-83EC-0D0DB3745A32}" destId="{F45C70E9-3756-4873-98EF-C325CAB9C1F7}" srcOrd="2" destOrd="0" presId="urn:microsoft.com/office/officeart/2005/8/layout/radial6"/>
    <dgm:cxn modelId="{F0A3B2A9-201B-46F1-A450-A359EA2F1AB8}" type="presParOf" srcId="{03DF0578-345B-47B0-83EC-0D0DB3745A32}" destId="{77082ECE-1235-48C0-B3FA-681B03B4A390}" srcOrd="3" destOrd="0" presId="urn:microsoft.com/office/officeart/2005/8/layout/radial6"/>
    <dgm:cxn modelId="{A34B4168-668A-4AD1-95D0-4F600E15D2F8}" type="presParOf" srcId="{03DF0578-345B-47B0-83EC-0D0DB3745A32}" destId="{D5CA7B3E-F5B9-448C-A037-F8833BA9FE16}" srcOrd="4" destOrd="0" presId="urn:microsoft.com/office/officeart/2005/8/layout/radial6"/>
    <dgm:cxn modelId="{ACCF47AB-538E-4094-940A-C536B5D86FCC}" type="presParOf" srcId="{03DF0578-345B-47B0-83EC-0D0DB3745A32}" destId="{40336C3E-877F-48C6-BA75-3213E0B07FF9}" srcOrd="5" destOrd="0" presId="urn:microsoft.com/office/officeart/2005/8/layout/radial6"/>
    <dgm:cxn modelId="{540D1141-FC47-451C-B6F9-73460E7C9681}" type="presParOf" srcId="{03DF0578-345B-47B0-83EC-0D0DB3745A32}" destId="{6600398A-A5AF-4976-99DB-7087BDDC4FB2}" srcOrd="6" destOrd="0" presId="urn:microsoft.com/office/officeart/2005/8/layout/radial6"/>
    <dgm:cxn modelId="{E8A9EC98-7FA0-4D65-9D73-C2B4FB6E7E7A}" type="presParOf" srcId="{03DF0578-345B-47B0-83EC-0D0DB3745A32}" destId="{E4716369-54C3-4AF2-BEA9-3392949DD74D}" srcOrd="7" destOrd="0" presId="urn:microsoft.com/office/officeart/2005/8/layout/radial6"/>
    <dgm:cxn modelId="{8CD414F7-4631-4000-B709-8B1B543EF219}" type="presParOf" srcId="{03DF0578-345B-47B0-83EC-0D0DB3745A32}" destId="{576919C0-B2EB-46FE-8BE2-3F6D1585719D}" srcOrd="8" destOrd="0" presId="urn:microsoft.com/office/officeart/2005/8/layout/radial6"/>
    <dgm:cxn modelId="{CC9F6E60-E8C4-4F85-B8E1-8A7BA3A382AB}" type="presParOf" srcId="{03DF0578-345B-47B0-83EC-0D0DB3745A32}" destId="{914B146D-C9A2-4BF5-B4F9-C05D4F8314E2}" srcOrd="9" destOrd="0" presId="urn:microsoft.com/office/officeart/2005/8/layout/radial6"/>
    <dgm:cxn modelId="{D2C91504-A423-4A21-B192-718F11288DCB}" type="presParOf" srcId="{03DF0578-345B-47B0-83EC-0D0DB3745A32}" destId="{4415C044-7ACB-49A7-B425-8D29F0ED0FF2}" srcOrd="10" destOrd="0" presId="urn:microsoft.com/office/officeart/2005/8/layout/radial6"/>
    <dgm:cxn modelId="{4C8BD4BC-3BBB-4423-9499-D34AAF4944E6}" type="presParOf" srcId="{03DF0578-345B-47B0-83EC-0D0DB3745A32}" destId="{2ED25B38-320D-4E29-8F63-A8CF48829745}" srcOrd="11" destOrd="0" presId="urn:microsoft.com/office/officeart/2005/8/layout/radial6"/>
    <dgm:cxn modelId="{5BED9597-DF5F-4380-9C86-9060A6D3663F}" type="presParOf" srcId="{03DF0578-345B-47B0-83EC-0D0DB3745A32}" destId="{C85081F2-83D6-4CD7-8CBF-2E14C9EE2B2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081F2-83D6-4CD7-8CBF-2E14C9EE2B23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B146D-C9A2-4BF5-B4F9-C05D4F8314E2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00398A-A5AF-4976-99DB-7087BDDC4FB2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082ECE-1235-48C0-B3FA-681B03B4A390}">
      <dsp:nvSpPr>
        <dsp:cNvPr id="0" name=""/>
        <dsp:cNvSpPr/>
      </dsp:nvSpPr>
      <dsp:spPr>
        <a:xfrm>
          <a:off x="1980380" y="625714"/>
          <a:ext cx="4167238" cy="416723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2B2D4-D72B-44F9-89FA-C7364D6854E9}">
      <dsp:nvSpPr>
        <dsp:cNvPr id="0" name=""/>
        <dsp:cNvSpPr/>
      </dsp:nvSpPr>
      <dsp:spPr>
        <a:xfrm>
          <a:off x="2718138" y="1749888"/>
          <a:ext cx="2691723" cy="19188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核心内容</a:t>
          </a:r>
          <a:endParaRPr lang="en-US" altLang="zh-CN" sz="3200" b="1" kern="1200" dirty="0" smtClean="0">
            <a:solidFill>
              <a:schemeClr val="tx1"/>
            </a:solidFill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ctr" defTabSz="1422400">
            <a:lnSpc>
              <a:spcPts val="19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200" b="1" kern="1200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函 数</a:t>
          </a:r>
          <a:endParaRPr lang="zh-CN" altLang="en-US" sz="3200" kern="1200" dirty="0">
            <a:solidFill>
              <a:srgbClr val="C00000"/>
            </a:solidFill>
          </a:endParaRPr>
        </a:p>
      </dsp:txBody>
      <dsp:txXfrm>
        <a:off x="3112332" y="2030903"/>
        <a:ext cx="1903335" cy="1356860"/>
      </dsp:txXfrm>
    </dsp:sp>
    <dsp:sp modelId="{0E09E022-1EBA-4631-8213-EA393C05F2F7}">
      <dsp:nvSpPr>
        <dsp:cNvPr id="0" name=""/>
        <dsp:cNvSpPr/>
      </dsp:nvSpPr>
      <dsp:spPr>
        <a:xfrm>
          <a:off x="3392388" y="2458"/>
          <a:ext cx="1343223" cy="134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奇偶性</a:t>
          </a:r>
          <a:endParaRPr lang="zh-CN" altLang="en-US" sz="2300" b="1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589098" y="199168"/>
        <a:ext cx="949803" cy="949803"/>
      </dsp:txXfrm>
    </dsp:sp>
    <dsp:sp modelId="{D5CA7B3E-F5B9-448C-A037-F8833BA9FE16}">
      <dsp:nvSpPr>
        <dsp:cNvPr id="0" name=""/>
        <dsp:cNvSpPr/>
      </dsp:nvSpPr>
      <dsp:spPr>
        <a:xfrm>
          <a:off x="5427651" y="2037721"/>
          <a:ext cx="1343223" cy="134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单调性</a:t>
          </a:r>
          <a:endParaRPr lang="zh-CN" altLang="en-US" sz="2300" b="1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5624361" y="2234431"/>
        <a:ext cx="949803" cy="949803"/>
      </dsp:txXfrm>
    </dsp:sp>
    <dsp:sp modelId="{E4716369-54C3-4AF2-BEA9-3392949DD74D}">
      <dsp:nvSpPr>
        <dsp:cNvPr id="0" name=""/>
        <dsp:cNvSpPr/>
      </dsp:nvSpPr>
      <dsp:spPr>
        <a:xfrm>
          <a:off x="3392388" y="4072985"/>
          <a:ext cx="1343223" cy="134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周期性</a:t>
          </a:r>
          <a:endParaRPr lang="zh-CN" altLang="en-US" sz="2300" b="1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589098" y="4269695"/>
        <a:ext cx="949803" cy="949803"/>
      </dsp:txXfrm>
    </dsp:sp>
    <dsp:sp modelId="{4415C044-7ACB-49A7-B425-8D29F0ED0FF2}">
      <dsp:nvSpPr>
        <dsp:cNvPr id="0" name=""/>
        <dsp:cNvSpPr/>
      </dsp:nvSpPr>
      <dsp:spPr>
        <a:xfrm>
          <a:off x="1357124" y="2037721"/>
          <a:ext cx="1343223" cy="13432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b="1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对称性</a:t>
          </a:r>
          <a:endParaRPr lang="zh-CN" altLang="en-US" sz="2300" b="1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553834" y="2234431"/>
        <a:ext cx="949803" cy="949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8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56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4.pn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0.bin"/><Relationship Id="rId3" Type="http://schemas.openxmlformats.org/officeDocument/2006/relationships/image" Target="../media/image24.png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7.wmf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image" Target="../media/image40.png"/><Relationship Id="rId10" Type="http://schemas.openxmlformats.org/officeDocument/2006/relationships/image" Target="../media/image26.wmf"/><Relationship Id="rId4" Type="http://schemas.openxmlformats.org/officeDocument/2006/relationships/image" Target="../media/image39.png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31.wmf"/><Relationship Id="rId3" Type="http://schemas.openxmlformats.org/officeDocument/2006/relationships/image" Target="../media/image24.png"/><Relationship Id="rId7" Type="http://schemas.openxmlformats.org/officeDocument/2006/relationships/image" Target="../media/image45.png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image" Target="../media/image30.wmf"/><Relationship Id="rId5" Type="http://schemas.openxmlformats.org/officeDocument/2006/relationships/oleObject" Target="../embeddings/oleObject22.bin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39.png"/><Relationship Id="rId9" Type="http://schemas.openxmlformats.org/officeDocument/2006/relationships/image" Target="../media/image34.emf"/><Relationship Id="rId14" Type="http://schemas.openxmlformats.org/officeDocument/2006/relationships/oleObject" Target="../embeddings/oleObject2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7" Type="http://schemas.openxmlformats.org/officeDocument/2006/relationships/image" Target="../media/image41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5.png"/><Relationship Id="rId10" Type="http://schemas.openxmlformats.org/officeDocument/2006/relationships/image" Target="../media/image44.png"/><Relationship Id="rId4" Type="http://schemas.openxmlformats.org/officeDocument/2006/relationships/image" Target="../media/image36.png"/><Relationship Id="rId9" Type="http://schemas.openxmlformats.org/officeDocument/2006/relationships/image" Target="../media/image4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36.png"/><Relationship Id="rId7" Type="http://schemas.openxmlformats.org/officeDocument/2006/relationships/image" Target="../media/image4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1.png"/><Relationship Id="rId9" Type="http://schemas.openxmlformats.org/officeDocument/2006/relationships/image" Target="../media/image5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5.png"/><Relationship Id="rId7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5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2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58.emf"/><Relationship Id="rId7" Type="http://schemas.openxmlformats.org/officeDocument/2006/relationships/image" Target="../media/image67.png"/><Relationship Id="rId12" Type="http://schemas.openxmlformats.org/officeDocument/2006/relationships/image" Target="../media/image7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3.wmf"/><Relationship Id="rId11" Type="http://schemas.openxmlformats.org/officeDocument/2006/relationships/image" Target="../media/image71.png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70.png"/><Relationship Id="rId4" Type="http://schemas.openxmlformats.org/officeDocument/2006/relationships/image" Target="../media/image64.emf"/><Relationship Id="rId9" Type="http://schemas.openxmlformats.org/officeDocument/2006/relationships/image" Target="../media/image6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emf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6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3.png"/><Relationship Id="rId5" Type="http://schemas.openxmlformats.org/officeDocument/2006/relationships/image" Target="../media/image67.wmf"/><Relationship Id="rId4" Type="http://schemas.openxmlformats.org/officeDocument/2006/relationships/oleObject" Target="../embeddings/oleObject3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Relationship Id="rId14" Type="http://schemas.openxmlformats.org/officeDocument/2006/relationships/image" Target="../media/image8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7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png"/><Relationship Id="rId2" Type="http://schemas.openxmlformats.org/officeDocument/2006/relationships/image" Target="../media/image74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4.emf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1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3.png"/><Relationship Id="rId3" Type="http://schemas.openxmlformats.org/officeDocument/2006/relationships/image" Target="../media/image6.emf"/><Relationship Id="rId7" Type="http://schemas.openxmlformats.org/officeDocument/2006/relationships/image" Target="../media/image9.wmf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1.wmf"/><Relationship Id="rId5" Type="http://schemas.openxmlformats.org/officeDocument/2006/relationships/image" Target="../media/image12.emf"/><Relationship Id="rId10" Type="http://schemas.openxmlformats.org/officeDocument/2006/relationships/oleObject" Target="../embeddings/oleObject5.bin"/><Relationship Id="rId4" Type="http://schemas.openxmlformats.org/officeDocument/2006/relationships/image" Target="../media/image8.png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27.png"/><Relationship Id="rId3" Type="http://schemas.openxmlformats.org/officeDocument/2006/relationships/image" Target="../media/image24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7.wmf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16.wmf"/><Relationship Id="rId19" Type="http://schemas.openxmlformats.org/officeDocument/2006/relationships/image" Target="../media/image28.png"/><Relationship Id="rId4" Type="http://schemas.openxmlformats.org/officeDocument/2006/relationships/image" Target="../media/image25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0051" y="546100"/>
            <a:ext cx="113918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铜陵</a:t>
            </a:r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市新型冠状病毒疫情防控期间名师课堂</a:t>
            </a:r>
            <a:endParaRPr lang="zh-CN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1824" y="2984500"/>
            <a:ext cx="4288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高中数学专题复习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97200" y="3975100"/>
            <a:ext cx="619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函数性质的综合应用</a:t>
            </a:r>
            <a:endParaRPr lang="zh-CN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48618" y="5740400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铜陵</a:t>
            </a: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市一中  吴安琪</a:t>
            </a:r>
            <a:endParaRPr lang="zh-CN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18673" y="4651514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（第一课时）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Part2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奇偶性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【例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 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2018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年全国卷Ⅲ文科数学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16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题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）</a:t>
                </a:r>
                <a:endParaRPr lang="en-US" altLang="zh-CN" sz="24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已知函数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14:m>
                  <m:oMath xmlns:m="http://schemas.openxmlformats.org/officeDocument/2006/math">
                    <m:r>
                      <a:rPr lang="en-US" altLang="zh-CN" sz="2400" i="1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=________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blipFill rotWithShape="1">
                <a:blip r:embed="rId3"/>
                <a:stretch>
                  <a:fillRect l="-993" b="-2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6" name="Rectangle 3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78" name="Rectangle 3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80" name="Rectangle 3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87" name="TextBox 7186"/>
          <p:cNvSpPr txBox="1"/>
          <p:nvPr/>
        </p:nvSpPr>
        <p:spPr>
          <a:xfrm>
            <a:off x="9401844" y="1598599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74327" y="2331881"/>
            <a:ext cx="40479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拓展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部分</a:t>
            </a:r>
            <a:r>
              <a:rPr lang="zh-CN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重要</a:t>
            </a:r>
            <a:r>
              <a:rPr lang="zh-CN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类型的奇偶函数</a:t>
            </a:r>
            <a:endParaRPr lang="zh-CN" altLang="zh-CN" sz="2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  <p:sp>
        <p:nvSpPr>
          <p:cNvPr id="7192" name="Rectangle 8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93" name="对象 71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12772"/>
              </p:ext>
            </p:extLst>
          </p:nvPr>
        </p:nvGraphicFramePr>
        <p:xfrm>
          <a:off x="1055875" y="2920143"/>
          <a:ext cx="6744785" cy="46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0" name="Equation" r:id="rId4" imgW="3340080" imgH="228600" progId="Equation.DSMT4">
                  <p:embed/>
                </p:oleObj>
              </mc:Choice>
              <mc:Fallback>
                <p:oleObj name="Equation" r:id="rId4" imgW="3340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875" y="2920143"/>
                        <a:ext cx="6744785" cy="460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Rectangle 8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95" name="对象 71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770940"/>
              </p:ext>
            </p:extLst>
          </p:nvPr>
        </p:nvGraphicFramePr>
        <p:xfrm>
          <a:off x="1055875" y="3538068"/>
          <a:ext cx="5965825" cy="791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1" name="Equation" r:id="rId6" imgW="3162240" imgH="419040" progId="Equation.DSMT4">
                  <p:embed/>
                </p:oleObj>
              </mc:Choice>
              <mc:Fallback>
                <p:oleObj name="Equation" r:id="rId6" imgW="3162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875" y="3538068"/>
                        <a:ext cx="5965825" cy="7914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6" name="Rectangle 8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97" name="对象 71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0410935"/>
              </p:ext>
            </p:extLst>
          </p:nvPr>
        </p:nvGraphicFramePr>
        <p:xfrm>
          <a:off x="1055875" y="4486476"/>
          <a:ext cx="493410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2" name="Equation" r:id="rId8" imgW="2705040" imgH="393480" progId="Equation.DSMT4">
                  <p:embed/>
                </p:oleObj>
              </mc:Choice>
              <mc:Fallback>
                <p:oleObj name="Equation" r:id="rId8" imgW="2705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875" y="4486476"/>
                        <a:ext cx="4934102" cy="723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8" name="Rectangle 8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99" name="对象 71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650267"/>
              </p:ext>
            </p:extLst>
          </p:nvPr>
        </p:nvGraphicFramePr>
        <p:xfrm>
          <a:off x="1089025" y="5367338"/>
          <a:ext cx="5641975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3" name="Equation" r:id="rId10" imgW="3174840" imgH="711000" progId="Equation.DSMT4">
                  <p:embed/>
                </p:oleObj>
              </mc:Choice>
              <mc:Fallback>
                <p:oleObj name="Equation" r:id="rId10" imgW="31748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5367338"/>
                        <a:ext cx="5641975" cy="1274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304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Part2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奇偶性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【例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 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2018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年全国卷Ⅲ文科数学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16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题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）</a:t>
                </a:r>
                <a:endParaRPr lang="en-US" altLang="zh-CN" sz="24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已知函数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14:m>
                  <m:oMath xmlns:m="http://schemas.openxmlformats.org/officeDocument/2006/math">
                    <m:r>
                      <a:rPr lang="en-US" altLang="zh-CN" sz="2400" i="1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=________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blipFill rotWithShape="1">
                <a:blip r:embed="rId3"/>
                <a:stretch>
                  <a:fillRect l="-993" b="-2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6" name="Rectangle 3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78" name="Rectangle 3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80" name="Rectangle 3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87" name="TextBox 7186"/>
          <p:cNvSpPr txBox="1"/>
          <p:nvPr/>
        </p:nvSpPr>
        <p:spPr>
          <a:xfrm>
            <a:off x="9401844" y="1598599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92" name="Rectangle 8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4" name="Rectangle 8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6" name="Rectangle 8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8" name="Rectangle 8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6200" y="2264776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-29986" y="2373836"/>
                <a:ext cx="12166023" cy="536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变式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的最大值为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，最小值为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则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+ 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____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986" y="2373836"/>
                <a:ext cx="12166023" cy="536429"/>
              </a:xfrm>
              <a:prstGeom prst="rect">
                <a:avLst/>
              </a:prstGeom>
              <a:blipFill rotWithShape="1">
                <a:blip r:embed="rId4"/>
                <a:stretch>
                  <a:fillRect l="-752" t="-4545" b="-204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543" y="297915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247703" y="2966452"/>
            <a:ext cx="68531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奇函数的最值互为相反数，取最值时的自变量也互为相反数</a:t>
            </a:r>
            <a:endParaRPr lang="zh-CN" altLang="zh-CN" sz="20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672628"/>
              </p:ext>
            </p:extLst>
          </p:nvPr>
        </p:nvGraphicFramePr>
        <p:xfrm>
          <a:off x="649288" y="3525838"/>
          <a:ext cx="40243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3" name="Equation" r:id="rId5" imgW="2717640" imgH="355320" progId="Equation.DSMT4">
                  <p:embed/>
                </p:oleObj>
              </mc:Choice>
              <mc:Fallback>
                <p:oleObj name="Equation" r:id="rId5" imgW="2717640" imgH="3553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3525838"/>
                        <a:ext cx="4024312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935843"/>
              </p:ext>
            </p:extLst>
          </p:nvPr>
        </p:nvGraphicFramePr>
        <p:xfrm>
          <a:off x="4981494" y="3597274"/>
          <a:ext cx="45727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4" name="Equation" r:id="rId7" imgW="2717800" imgH="228600" progId="Equation.DSMT4">
                  <p:embed/>
                </p:oleObj>
              </mc:Choice>
              <mc:Fallback>
                <p:oleObj name="Equation" r:id="rId7" imgW="27178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1494" y="3597274"/>
                        <a:ext cx="4572750" cy="384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654773"/>
              </p:ext>
            </p:extLst>
          </p:nvPr>
        </p:nvGraphicFramePr>
        <p:xfrm>
          <a:off x="725795" y="4149725"/>
          <a:ext cx="41862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5" name="Equation" r:id="rId9" imgW="2768600" imgH="228600" progId="Equation.DSMT4">
                  <p:embed/>
                </p:oleObj>
              </mc:Choice>
              <mc:Fallback>
                <p:oleObj name="Equation" r:id="rId9" imgW="2768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795" y="4149725"/>
                        <a:ext cx="4186237" cy="346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7" name="对象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961741"/>
              </p:ext>
            </p:extLst>
          </p:nvPr>
        </p:nvGraphicFramePr>
        <p:xfrm>
          <a:off x="4995862" y="4146550"/>
          <a:ext cx="6740669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6" name="Equation" r:id="rId11" imgW="4025880" imgH="228600" progId="Equation.DSMT4">
                  <p:embed/>
                </p:oleObj>
              </mc:Choice>
              <mc:Fallback>
                <p:oleObj name="Equation" r:id="rId11" imgW="402588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862" y="4146550"/>
                        <a:ext cx="6740669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1189369" y="237383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181434"/>
              </p:ext>
            </p:extLst>
          </p:nvPr>
        </p:nvGraphicFramePr>
        <p:xfrm>
          <a:off x="6742692" y="1078898"/>
          <a:ext cx="3022600" cy="349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7" name="Equation" r:id="rId13" imgW="1815840" imgH="215640" progId="Equation.DSMT4">
                  <p:embed/>
                </p:oleObj>
              </mc:Choice>
              <mc:Fallback>
                <p:oleObj name="Equation" r:id="rId13" imgW="1815840" imgH="215640" progId="Equation.DSMT4">
                  <p:embed/>
                  <p:pic>
                    <p:nvPicPr>
                      <p:cNvPr id="0" name="对象 7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692" y="1078898"/>
                        <a:ext cx="3022600" cy="34927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22728" y="4570256"/>
            <a:ext cx="10617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拓展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偶函数在关于原点对称的区间上有相同的最大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小</a:t>
            </a:r>
            <a:r>
              <a:rPr lang="en-US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值，取最值时的自变量互为相反数</a:t>
            </a:r>
            <a:endParaRPr lang="zh-CN" altLang="zh-CN" sz="2000" b="1" kern="100" dirty="0">
              <a:latin typeface="楷体" panose="02010609060101010101" pitchFamily="49" charset="-122"/>
              <a:ea typeface="楷体" panose="02010609060101010101" pitchFamily="49" charset="-122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-57150" y="5183711"/>
                <a:ext cx="12496563" cy="536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变式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的最大值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与最小值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满足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+ 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=4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7150" y="5183711"/>
                <a:ext cx="12496563" cy="536429"/>
              </a:xfrm>
              <a:prstGeom prst="rect">
                <a:avLst/>
              </a:prstGeom>
              <a:blipFill rotWithShape="1">
                <a:blip r:embed="rId15"/>
                <a:stretch>
                  <a:fillRect l="-780" t="-4545" b="-204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直接连接符 38"/>
          <p:cNvCxnSpPr/>
          <p:nvPr/>
        </p:nvCxnSpPr>
        <p:spPr>
          <a:xfrm>
            <a:off x="38845" y="5133912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6200" y="5815390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解答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" name="对象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253403"/>
              </p:ext>
            </p:extLst>
          </p:nvPr>
        </p:nvGraphicFramePr>
        <p:xfrm>
          <a:off x="1302819" y="5820561"/>
          <a:ext cx="5631382" cy="433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8" name="Equation" r:id="rId16" imgW="2857500" imgH="228600" progId="Equation.DSMT4">
                  <p:embed/>
                </p:oleObj>
              </mc:Choice>
              <mc:Fallback>
                <p:oleObj name="Equation" r:id="rId16" imgW="2857500" imgH="228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2819" y="5820561"/>
                        <a:ext cx="5631382" cy="433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1575548" y="521228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2002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35" grpId="0"/>
      <p:bldP spid="37" grpId="0"/>
      <p:bldP spid="38" grpId="0"/>
      <p:bldP spid="40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Part2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奇偶性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【例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 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2018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年全国卷Ⅲ文科数学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16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题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）</a:t>
                </a:r>
                <a:endParaRPr lang="en-US" altLang="zh-CN" sz="24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已知函数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14:m>
                  <m:oMath xmlns:m="http://schemas.openxmlformats.org/officeDocument/2006/math">
                    <m:r>
                      <a:rPr lang="en-US" altLang="zh-CN" sz="2400" i="1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=________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blipFill rotWithShape="1">
                <a:blip r:embed="rId3"/>
                <a:stretch>
                  <a:fillRect l="-993" b="-2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6" name="Rectangle 3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78" name="Rectangle 3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80" name="Rectangle 3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87" name="TextBox 7186"/>
          <p:cNvSpPr txBox="1"/>
          <p:nvPr/>
        </p:nvSpPr>
        <p:spPr>
          <a:xfrm>
            <a:off x="9401844" y="1598599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92" name="Rectangle 8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4" name="Rectangle 8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6" name="Rectangle 8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8" name="Rectangle 8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cxnSp>
        <p:nvCxnSpPr>
          <p:cNvPr id="21" name="直接连接符 20"/>
          <p:cNvCxnSpPr/>
          <p:nvPr/>
        </p:nvCxnSpPr>
        <p:spPr>
          <a:xfrm>
            <a:off x="76200" y="2264776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-29986" y="2373836"/>
                <a:ext cx="12166023" cy="536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变式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的最大值为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，最小值为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则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+ 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____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986" y="2373836"/>
                <a:ext cx="12166023" cy="536429"/>
              </a:xfrm>
              <a:prstGeom prst="rect">
                <a:avLst/>
              </a:prstGeom>
              <a:blipFill rotWithShape="1">
                <a:blip r:embed="rId4"/>
                <a:stretch>
                  <a:fillRect l="-752" t="-4545" b="-204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11138752" y="241792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25307"/>
              </p:ext>
            </p:extLst>
          </p:nvPr>
        </p:nvGraphicFramePr>
        <p:xfrm>
          <a:off x="6742692" y="1078898"/>
          <a:ext cx="3022600" cy="349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7" name="Equation" r:id="rId5" imgW="1815840" imgH="215640" progId="Equation.DSMT4">
                  <p:embed/>
                </p:oleObj>
              </mc:Choice>
              <mc:Fallback>
                <p:oleObj name="Equation" r:id="rId5" imgW="18158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692" y="1078898"/>
                        <a:ext cx="3022600" cy="349278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-29986" y="2910265"/>
                <a:ext cx="12496563" cy="536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变式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的最大值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与最小值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满足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+ 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=4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986" y="2910265"/>
                <a:ext cx="12496563" cy="536429"/>
              </a:xfrm>
              <a:prstGeom prst="rect">
                <a:avLst/>
              </a:prstGeom>
              <a:blipFill rotWithShape="1">
                <a:blip r:embed="rId7"/>
                <a:stretch>
                  <a:fillRect l="-732" t="-4545" b="-204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11497990" y="29502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-29986" y="3516687"/>
                <a:ext cx="12591909" cy="6683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</a:t>
                </a:r>
                <a:r>
                  <a:rPr lang="zh-CN" altLang="en-US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练一练</a:t>
                </a:r>
                <a:r>
                  <a:rPr lang="zh-CN" altLang="zh-C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𝑡</m:t>
                        </m:r>
                        <m:sSup>
                          <m:sSup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+2</m:t>
                        </m:r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𝑠𝑖𝑛𝑥</m:t>
                        </m:r>
                      </m:num>
                      <m:den>
                        <m:sSup>
                          <m:sSup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 (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t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&gt;0)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的最大值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与最小值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满足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+ 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m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=8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t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986" y="3516687"/>
                <a:ext cx="12591909" cy="668388"/>
              </a:xfrm>
              <a:prstGeom prst="rect">
                <a:avLst/>
              </a:prstGeom>
              <a:blipFill rotWithShape="1">
                <a:blip r:embed="rId8"/>
                <a:stretch>
                  <a:fillRect l="-726" b="-727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248481" y="4371952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09"/>
          <a:stretch/>
        </p:blipFill>
        <p:spPr bwMode="auto">
          <a:xfrm>
            <a:off x="1559298" y="4260488"/>
            <a:ext cx="6291943" cy="670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8" name="对象 27" descr="学科网 版权所有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1484878"/>
              </p:ext>
            </p:extLst>
          </p:nvPr>
        </p:nvGraphicFramePr>
        <p:xfrm>
          <a:off x="409328" y="4931230"/>
          <a:ext cx="4547922" cy="740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8" name="Equation" r:id="rId10" imgW="2578100" imgH="419100" progId="Equation.DSMT4">
                  <p:embed/>
                </p:oleObj>
              </mc:Choice>
              <mc:Fallback>
                <p:oleObj name="Equation" r:id="rId10" imgW="2578100" imgH="419100" progId="Equation.DSMT4">
                  <p:embed/>
                  <p:pic>
                    <p:nvPicPr>
                      <p:cNvPr id="0" name="Object 7" descr="学科网 版权所有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11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28" y="4931230"/>
                        <a:ext cx="4547922" cy="74022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30" name="对象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143032"/>
              </p:ext>
            </p:extLst>
          </p:nvPr>
        </p:nvGraphicFramePr>
        <p:xfrm>
          <a:off x="5174906" y="5082948"/>
          <a:ext cx="4447511" cy="599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9" name="Equation" r:id="rId12" imgW="2933640" imgH="393480" progId="Equation.DSMT4">
                  <p:embed/>
                </p:oleObj>
              </mc:Choice>
              <mc:Fallback>
                <p:oleObj name="Equation" r:id="rId12" imgW="29336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4906" y="5082948"/>
                        <a:ext cx="4447511" cy="5993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对象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476567"/>
              </p:ext>
            </p:extLst>
          </p:nvPr>
        </p:nvGraphicFramePr>
        <p:xfrm>
          <a:off x="388219" y="5844951"/>
          <a:ext cx="3848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0" name="Equation" r:id="rId14" imgW="2298600" imgH="228600" progId="Equation.DSMT4">
                  <p:embed/>
                </p:oleObj>
              </mc:Choice>
              <mc:Fallback>
                <p:oleObj name="Equation" r:id="rId14" imgW="2298600" imgH="228600" progId="Equation.DSMT4">
                  <p:embed/>
                  <p:pic>
                    <p:nvPicPr>
                      <p:cNvPr id="0" name="对象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19" y="5844951"/>
                        <a:ext cx="3848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" name="对象 71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277860"/>
              </p:ext>
            </p:extLst>
          </p:nvPr>
        </p:nvGraphicFramePr>
        <p:xfrm>
          <a:off x="4429353" y="5863774"/>
          <a:ext cx="13176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1" name="Equation" r:id="rId16" imgW="787320" imgH="203040" progId="Equation.DSMT4">
                  <p:embed/>
                </p:oleObj>
              </mc:Choice>
              <mc:Fallback>
                <p:oleObj name="Equation" r:id="rId16" imgW="787320" imgH="203040" progId="Equation.DSMT4">
                  <p:embed/>
                  <p:pic>
                    <p:nvPicPr>
                      <p:cNvPr id="0" name="对象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353" y="5863774"/>
                        <a:ext cx="1317625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11650390" y="36017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384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686" y="134482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基本要求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39921" y="1375539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函数的定义域要关于对称轴（或对称中心）对称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6686" y="1963328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有关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轴对称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的部分等价描述：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①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关于直线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14:m>
                  <m:oMath xmlns:m="http://schemas.openxmlformats.org/officeDocument/2006/math">
                    <m:r>
                      <a:rPr lang="zh-CN" altLang="en-US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blipFill rotWithShape="1">
                <a:blip r:embed="rId2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当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时</a:t>
                </a:r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，恰好是偶函数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7692" r="-1079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组合 33"/>
          <p:cNvGrpSpPr/>
          <p:nvPr/>
        </p:nvGrpSpPr>
        <p:grpSpPr>
          <a:xfrm>
            <a:off x="1201915" y="3025415"/>
            <a:ext cx="2645227" cy="3272538"/>
            <a:chOff x="1201915" y="3025415"/>
            <a:chExt cx="2645227" cy="3272538"/>
          </a:xfrm>
        </p:grpSpPr>
        <p:pic>
          <p:nvPicPr>
            <p:cNvPr id="11284" name="Picture 20" descr="C:\Users\lenovo\Desktop\轴对称说明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1915" y="3025415"/>
              <a:ext cx="2645227" cy="3272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2577955" y="5867401"/>
              <a:ext cx="6848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altLang="zh-CN" sz="2000" i="1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altLang="zh-CN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=a</a:t>
              </a:r>
              <a:endParaRPr lang="zh-CN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1285" name="Picture 21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8"/>
          <a:stretch/>
        </p:blipFill>
        <p:spPr bwMode="auto">
          <a:xfrm>
            <a:off x="3181795" y="4661684"/>
            <a:ext cx="1821079" cy="4857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853767" y="2498675"/>
                <a:ext cx="27459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⇔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767" y="2498675"/>
                <a:ext cx="2745948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3811963" y="3244085"/>
                <a:ext cx="312223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1963" y="3244085"/>
                <a:ext cx="3122238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直接箭头连接符 35"/>
          <p:cNvCxnSpPr/>
          <p:nvPr/>
        </p:nvCxnSpPr>
        <p:spPr>
          <a:xfrm>
            <a:off x="6564086" y="3498570"/>
            <a:ext cx="21336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526967" y="3044172"/>
                <a:ext cx="20727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令</a:t>
                </a:r>
                <a14:m>
                  <m:oMath xmlns:m="http://schemas.openxmlformats.org/officeDocument/2006/math"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⟶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6967" y="3044172"/>
                <a:ext cx="2072748" cy="400110"/>
              </a:xfrm>
              <a:prstGeom prst="rect">
                <a:avLst/>
              </a:prstGeom>
              <a:blipFill rotWithShape="1">
                <a:blip r:embed="rId9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8697686" y="3298515"/>
                <a:ext cx="27459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7686" y="3298515"/>
                <a:ext cx="2745948" cy="400110"/>
              </a:xfrm>
              <a:prstGeom prst="rect">
                <a:avLst/>
              </a:prstGeom>
              <a:blipFill rotWithShape="1">
                <a:blip r:embed="rId10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79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2" grpId="0"/>
      <p:bldP spid="31" grpId="0"/>
      <p:bldP spid="39" grpId="0"/>
      <p:bldP spid="40" grpId="0"/>
      <p:bldP spid="43" grpId="0"/>
      <p:bldP spid="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686" y="134482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基本要求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39921" y="1375539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函数的定义域要关于对称轴（或对称中心）对称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6686" y="1963328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有关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轴对称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的部分等价描述：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①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关于直线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14:m>
                  <m:oMath xmlns:m="http://schemas.openxmlformats.org/officeDocument/2006/math">
                    <m:r>
                      <a:rPr lang="zh-CN" altLang="en-US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blipFill rotWithShape="1">
                <a:blip r:embed="rId2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当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时</a:t>
                </a:r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，恰好是偶函数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692" r="-1079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853767" y="2498675"/>
                <a:ext cx="27459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⇔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767" y="2498675"/>
                <a:ext cx="2745948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5677" y="2925745"/>
                <a:ext cx="6841810" cy="533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② </a:t>
                </a:r>
                <a14:m>
                  <m:oMath xmlns:m="http://schemas.openxmlformats.org/officeDocument/2006/math"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关于直线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l-GR" altLang="zh-CN" sz="200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𝑏</m:t>
                        </m:r>
                      </m:num>
                      <m:den>
                        <m:r>
                          <a:rPr lang="el-GR" altLang="zh-CN" sz="200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轴对称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7" y="2925745"/>
                <a:ext cx="6841810" cy="533992"/>
              </a:xfrm>
              <a:prstGeom prst="rect">
                <a:avLst/>
              </a:prstGeom>
              <a:blipFill rotWithShape="1">
                <a:blip r:embed="rId5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8146273" y="2890419"/>
            <a:ext cx="3762568" cy="169533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形式特征 </a:t>
            </a:r>
            <a:endParaRPr lang="en-US" altLang="zh-CN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等式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两侧 </a:t>
            </a:r>
            <a:r>
              <a:rPr lang="en-US" altLang="zh-CN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前面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的符号相同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且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括号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 </a:t>
            </a:r>
            <a:r>
              <a:rPr lang="en-US" altLang="zh-CN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 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前面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的符号相反；</a:t>
            </a:r>
          </a:p>
          <a:p>
            <a:pPr>
              <a:lnSpc>
                <a:spcPts val="2500"/>
              </a:lnSpc>
            </a:pP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②等式两侧括号内式子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和为常数，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且该常数的一半即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为对称轴取值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55676" y="3491813"/>
                <a:ext cx="773443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③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zh-CN" altLang="en-US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是</a:t>
                </a:r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偶函数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endParaRPr lang="en-US" altLang="zh-CN" sz="2000" i="1" kern="100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indent="266700" fontAlgn="ctr">
                  <a:lnSpc>
                    <a:spcPct val="150000"/>
                  </a:lnSpc>
                </a:pPr>
                <a:r>
                  <a:rPr lang="en-US" altLang="zh-CN" sz="2000" kern="100" dirty="0" smtClean="0">
                    <a:ea typeface="Cambria Math"/>
                    <a:cs typeface="Times New Roman" panose="020206030504050203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关于直线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轴</a:t>
                </a:r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" y="3491813"/>
                <a:ext cx="7734437" cy="861774"/>
              </a:xfrm>
              <a:prstGeom prst="rect">
                <a:avLst/>
              </a:prstGeom>
              <a:blipFill rotWithShape="1">
                <a:blip r:embed="rId6"/>
                <a:stretch>
                  <a:fillRect t="-3546" b="-120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129333" y="4676744"/>
            <a:ext cx="2492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换个思路：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图象变换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3665867" y="4648197"/>
                <a:ext cx="7465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𝑓</m:t>
                      </m:r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867" y="4648197"/>
                <a:ext cx="746551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直接箭头连接符 14"/>
          <p:cNvCxnSpPr/>
          <p:nvPr/>
        </p:nvCxnSpPr>
        <p:spPr>
          <a:xfrm>
            <a:off x="4575708" y="4865913"/>
            <a:ext cx="2467355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矩形 34"/>
              <p:cNvSpPr/>
              <p:nvPr/>
            </p:nvSpPr>
            <p:spPr>
              <a:xfrm>
                <a:off x="7068537" y="4656418"/>
                <a:ext cx="120186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𝑓</m:t>
                      </m:r>
                      <m:r>
                        <a:rPr lang="en-US" altLang="zh-CN" sz="200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altLang="zh-CN" sz="200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altLang="zh-CN" sz="2000" b="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zh-CN" sz="2000" b="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5" name="矩形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537" y="4656418"/>
                <a:ext cx="1201867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矩形 36"/>
              <p:cNvSpPr/>
              <p:nvPr/>
            </p:nvSpPr>
            <p:spPr>
              <a:xfrm>
                <a:off x="4602490" y="4513664"/>
                <a:ext cx="236475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2000" kern="100" dirty="0" smtClean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平移</a:t>
                </a:r>
                <a14:m>
                  <m:oMath xmlns:m="http://schemas.openxmlformats.org/officeDocument/2006/math">
                    <m:r>
                      <a:rPr lang="en-US" altLang="zh-CN" sz="2000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|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|</m:t>
                    </m:r>
                  </m:oMath>
                </a14:m>
                <a:r>
                  <a:rPr lang="zh-CN" altLang="en-US" sz="2000" dirty="0" smtClean="0"/>
                  <a:t>个单位</a:t>
                </a:r>
                <a:endParaRPr lang="en-US" altLang="zh-CN" sz="2000" dirty="0" smtClean="0"/>
              </a:p>
              <a:p>
                <a:pPr algn="ctr"/>
                <a:r>
                  <a:rPr lang="zh-CN" altLang="en-US" sz="20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方向由</a:t>
                </a:r>
                <a:r>
                  <a:rPr lang="en-US" altLang="zh-CN" sz="20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0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的符号决定</a:t>
                </a:r>
                <a:endParaRPr lang="zh-CN" altLang="en-US" sz="20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7" name="矩形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90" y="4513664"/>
                <a:ext cx="2364751" cy="707886"/>
              </a:xfrm>
              <a:prstGeom prst="rect">
                <a:avLst/>
              </a:prstGeom>
              <a:blipFill rotWithShape="1">
                <a:blip r:embed="rId9"/>
                <a:stretch>
                  <a:fillRect l="-2577" t="-6838" r="-2577" b="-145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矩形 16"/>
          <p:cNvSpPr/>
          <p:nvPr/>
        </p:nvSpPr>
        <p:spPr>
          <a:xfrm>
            <a:off x="8107114" y="4691741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kern="100" dirty="0">
                <a:solidFill>
                  <a:prstClr val="black"/>
                </a:solidFill>
                <a:ea typeface="楷体" panose="02010609060101010101" pitchFamily="49" charset="-122"/>
                <a:cs typeface="Times New Roman" panose="02020603050405020304" pitchFamily="18" charset="0"/>
              </a:rPr>
              <a:t>是偶函数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/>
              <p:cNvSpPr/>
              <p:nvPr/>
            </p:nvSpPr>
            <p:spPr>
              <a:xfrm>
                <a:off x="7152589" y="5283273"/>
                <a:ext cx="19090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对称轴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589" y="5283273"/>
                <a:ext cx="1909049" cy="400110"/>
              </a:xfrm>
              <a:prstGeom prst="rect">
                <a:avLst/>
              </a:prstGeom>
              <a:blipFill rotWithShape="1">
                <a:blip r:embed="rId10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接箭头连接符 20"/>
          <p:cNvCxnSpPr/>
          <p:nvPr/>
        </p:nvCxnSpPr>
        <p:spPr>
          <a:xfrm flipH="1">
            <a:off x="4635148" y="5483328"/>
            <a:ext cx="2364751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40"/>
          <p:cNvSpPr/>
          <p:nvPr/>
        </p:nvSpPr>
        <p:spPr>
          <a:xfrm>
            <a:off x="5460570" y="5483328"/>
            <a:ext cx="6976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sz="2000" kern="100" dirty="0">
                <a:solidFill>
                  <a:prstClr val="black"/>
                </a:solidFill>
                <a:ea typeface="楷体" panose="02010609060101010101" pitchFamily="49" charset="-122"/>
                <a:cs typeface="Times New Roman" panose="02020603050405020304" pitchFamily="18" charset="0"/>
              </a:rPr>
              <a:t>还原</a:t>
            </a:r>
            <a:endParaRPr lang="zh-CN" altLang="en-US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矩形 41"/>
              <p:cNvSpPr/>
              <p:nvPr/>
            </p:nvSpPr>
            <p:spPr>
              <a:xfrm>
                <a:off x="2783996" y="5283273"/>
                <a:ext cx="19153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对称轴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2" name="矩形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3996" y="5283273"/>
                <a:ext cx="1915333" cy="400110"/>
              </a:xfrm>
              <a:prstGeom prst="rect">
                <a:avLst/>
              </a:prstGeom>
              <a:blipFill rotWithShape="1">
                <a:blip r:embed="rId11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009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 animBg="1"/>
      <p:bldP spid="7" grpId="0"/>
      <p:bldP spid="10" grpId="0"/>
      <p:bldP spid="35" grpId="0"/>
      <p:bldP spid="37" grpId="0"/>
      <p:bldP spid="17" grpId="0"/>
      <p:bldP spid="19" grpId="0"/>
      <p:bldP spid="41" grpId="0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686" y="134482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基本要求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39921" y="1375539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函数的定义域要关于对称轴（或对称中心）对称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6686" y="1963328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有关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中心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的部分等价描述：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①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关于点</a:t>
                </a:r>
                <a14:m>
                  <m:oMath xmlns:m="http://schemas.openxmlformats.org/officeDocument/2006/math">
                    <m:r>
                      <a:rPr lang="en-US" altLang="zh-CN" sz="2000" b="0" i="0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,0)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14:m>
                  <m:oMath xmlns:m="http://schemas.openxmlformats.org/officeDocument/2006/math">
                    <m:r>
                      <a:rPr lang="zh-CN" altLang="en-US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blipFill rotWithShape="1">
                <a:blip r:embed="rId2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当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时</a:t>
                </a:r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，恰好</a:t>
                </a:r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是奇函数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692" r="-1079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853767" y="2498675"/>
                <a:ext cx="29527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⇔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767" y="2498675"/>
                <a:ext cx="2952776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316" name="Picture 4" descr="C:\Users\lenovo\Desktop\中心对称说明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543" y="2965497"/>
            <a:ext cx="2814914" cy="377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04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31" grpId="0"/>
      <p:bldP spid="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686" y="134482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基本要求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39921" y="1375539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函数的定义域要关于对称轴（或对称中心）对称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6686" y="1963328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有关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中心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的部分等价描述：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①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关于点</a:t>
                </a:r>
                <a14:m>
                  <m:oMath xmlns:m="http://schemas.openxmlformats.org/officeDocument/2006/math">
                    <m:r>
                      <a:rPr lang="en-US" altLang="zh-CN" sz="2000" b="0" i="0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,0)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14:m>
                  <m:oMath xmlns:m="http://schemas.openxmlformats.org/officeDocument/2006/math">
                    <m:r>
                      <a:rPr lang="zh-CN" altLang="en-US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blipFill rotWithShape="1">
                <a:blip r:embed="rId2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当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时</a:t>
                </a:r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，恰好</a:t>
                </a:r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是奇函数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692" r="-1079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853767" y="2498675"/>
                <a:ext cx="29527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⇔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767" y="2498675"/>
                <a:ext cx="2952776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5676" y="3056377"/>
                <a:ext cx="7074479" cy="564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② </a:t>
                </a:r>
                <a14:m>
                  <m:oMath xmlns:m="http://schemas.openxmlformats.org/officeDocument/2006/math"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</a:t>
                </a: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点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00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200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,0</m:t>
                        </m:r>
                      </m:e>
                    </m:d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中心</a:t>
                </a: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" y="3056377"/>
                <a:ext cx="7074479" cy="564065"/>
              </a:xfrm>
              <a:prstGeom prst="rect">
                <a:avLst/>
              </a:prstGeom>
              <a:blipFill rotWithShape="1">
                <a:blip r:embed="rId5"/>
                <a:stretch>
                  <a:fillRect b="-21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944295" y="2890419"/>
            <a:ext cx="4166525" cy="13747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形式特征 </a:t>
            </a:r>
            <a:endParaRPr lang="en-US" altLang="zh-CN" b="1" dirty="0" smtClean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等式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两侧 </a:t>
            </a:r>
            <a:r>
              <a:rPr lang="en-US" altLang="zh-CN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 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前面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的符号均相反；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等式两侧括号内式子和为常数，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2500"/>
              </a:lnSpc>
            </a:pP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且该常数的一半即为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对称中心横坐标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55676" y="3785735"/>
                <a:ext cx="773443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③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是</a:t>
                </a:r>
                <a:r>
                  <a:rPr lang="zh-CN" altLang="en-US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奇</a:t>
                </a:r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函数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endParaRPr lang="en-US" altLang="zh-CN" sz="2000" i="1" kern="100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indent="266700" fontAlgn="ctr">
                  <a:lnSpc>
                    <a:spcPct val="150000"/>
                  </a:lnSpc>
                </a:pPr>
                <a:r>
                  <a:rPr lang="en-US" altLang="zh-CN" sz="2000" kern="100" dirty="0" smtClean="0">
                    <a:ea typeface="Cambria Math"/>
                    <a:cs typeface="Times New Roman" panose="020206030504050203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关于点</a:t>
                </a:r>
                <a14:m>
                  <m:oMath xmlns:m="http://schemas.openxmlformats.org/officeDocument/2006/math">
                    <m:r>
                      <a:rPr lang="en-US" altLang="zh-CN" sz="2000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,0)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中心</a:t>
                </a:r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" y="3785735"/>
                <a:ext cx="7734437" cy="861774"/>
              </a:xfrm>
              <a:prstGeom prst="rect">
                <a:avLst/>
              </a:prstGeom>
              <a:blipFill rotWithShape="1">
                <a:blip r:embed="rId6"/>
                <a:stretch>
                  <a:fillRect t="-3546" b="-120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720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686" y="1344822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基本要求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39921" y="1375539"/>
            <a:ext cx="6647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/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函数的定义域要关于对称轴（或对称中心）对称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6686" y="1963328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有关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中心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的部分等价描述：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①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关于点</a:t>
                </a:r>
                <a14:m>
                  <m:oMath xmlns:m="http://schemas.openxmlformats.org/officeDocument/2006/math">
                    <m:r>
                      <a:rPr lang="en-US" altLang="zh-CN" sz="2000" b="0" i="0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,0)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14:m>
                  <m:oMath xmlns:m="http://schemas.openxmlformats.org/officeDocument/2006/math">
                    <m:r>
                      <a:rPr lang="zh-CN" altLang="en-US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7" y="2490309"/>
                <a:ext cx="6014494" cy="400110"/>
              </a:xfrm>
              <a:prstGeom prst="rect">
                <a:avLst/>
              </a:prstGeom>
              <a:blipFill rotWithShape="1">
                <a:blip r:embed="rId2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当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b="0" i="1" kern="10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时</a:t>
                </a:r>
                <a:r>
                  <a:rPr lang="zh-CN" altLang="en-US" sz="2000" kern="100" dirty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，恰好</a:t>
                </a:r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是奇函数</a:t>
                </a:r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198" y="2490309"/>
                <a:ext cx="3388748" cy="400110"/>
              </a:xfrm>
              <a:prstGeom prst="rect">
                <a:avLst/>
              </a:prstGeom>
              <a:blipFill rotWithShape="1">
                <a:blip r:embed="rId3"/>
                <a:stretch>
                  <a:fillRect t="-7692" r="-1079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853767" y="2498675"/>
                <a:ext cx="29527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⇔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=−</m:t>
                      </m:r>
                      <m:r>
                        <a:rPr lang="en-US" altLang="zh-CN" sz="2000" b="0" i="1" kern="100" dirty="0" smtClean="0"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𝑎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altLang="zh-CN" sz="2000" b="0" i="1" kern="100" dirty="0" smtClean="0">
                              <a:latin typeface="Cambria Math"/>
                              <a:ea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767" y="2498675"/>
                <a:ext cx="2952776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5676" y="3056377"/>
                <a:ext cx="7074479" cy="564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② </a:t>
                </a:r>
                <a14:m>
                  <m:oMath xmlns:m="http://schemas.openxmlformats.org/officeDocument/2006/math"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</a:t>
                </a: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点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00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CN" sz="200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n-US" altLang="zh-CN" sz="2000" b="0" i="1" kern="100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,0</m:t>
                        </m:r>
                      </m:e>
                    </m:d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中心</a:t>
                </a: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" y="3056377"/>
                <a:ext cx="7074479" cy="564065"/>
              </a:xfrm>
              <a:prstGeom prst="rect">
                <a:avLst/>
              </a:prstGeom>
              <a:blipFill rotWithShape="1">
                <a:blip r:embed="rId5"/>
                <a:stretch>
                  <a:fillRect b="-21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55676" y="3785735"/>
                <a:ext cx="7734437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③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是</a:t>
                </a:r>
                <a:r>
                  <a:rPr lang="zh-CN" altLang="en-US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奇</a:t>
                </a:r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函数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endParaRPr lang="en-US" altLang="zh-CN" sz="2000" i="1" kern="100" dirty="0" smtClean="0">
                  <a:latin typeface="Cambria Math"/>
                  <a:ea typeface="Cambria Math"/>
                  <a:cs typeface="Times New Roman" panose="02020603050405020304" pitchFamily="18" charset="0"/>
                </a:endParaRPr>
              </a:p>
              <a:p>
                <a:pPr indent="266700" fontAlgn="ctr">
                  <a:lnSpc>
                    <a:spcPct val="150000"/>
                  </a:lnSpc>
                </a:pPr>
                <a:r>
                  <a:rPr lang="en-US" altLang="zh-CN" sz="2000" kern="100" dirty="0" smtClean="0">
                    <a:ea typeface="Cambria Math"/>
                    <a:cs typeface="Times New Roman" panose="020206030504050203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关于点</a:t>
                </a:r>
                <a14:m>
                  <m:oMath xmlns:m="http://schemas.openxmlformats.org/officeDocument/2006/math">
                    <m:r>
                      <a:rPr lang="en-US" altLang="zh-CN" sz="2000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,0)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中心</a:t>
                </a:r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" y="3785735"/>
                <a:ext cx="7734437" cy="861774"/>
              </a:xfrm>
              <a:prstGeom prst="rect">
                <a:avLst/>
              </a:prstGeom>
              <a:blipFill rotWithShape="1">
                <a:blip r:embed="rId6"/>
                <a:stretch>
                  <a:fillRect t="-3546" b="-120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55676" y="4765910"/>
                <a:ext cx="746229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/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④推广：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关于点</a:t>
                </a:r>
                <a14:m>
                  <m:oMath xmlns:m="http://schemas.openxmlformats.org/officeDocument/2006/math">
                    <m:r>
                      <a:rPr lang="en-US" altLang="zh-CN" sz="2000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14:m>
                  <m:oMath xmlns:m="http://schemas.openxmlformats.org/officeDocument/2006/math">
                    <m:r>
                      <a:rPr lang="zh-CN" altLang="en-US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⇔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i="1" kern="100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76" y="4765910"/>
                <a:ext cx="7462295" cy="400110"/>
              </a:xfrm>
              <a:prstGeom prst="rect">
                <a:avLst/>
              </a:prstGeom>
              <a:blipFill rotWithShape="1">
                <a:blip r:embed="rId7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338" name="Picture 2" descr="C:\Users\lenovo\Desktop\中心对称推广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16"/>
          <a:stretch/>
        </p:blipFill>
        <p:spPr bwMode="auto">
          <a:xfrm>
            <a:off x="7798565" y="3056376"/>
            <a:ext cx="2752186" cy="3801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69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76"/>
          <a:stretch/>
        </p:blipFill>
        <p:spPr bwMode="auto">
          <a:xfrm>
            <a:off x="1137936" y="1046993"/>
            <a:ext cx="9660687" cy="10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489781" y="2207115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730941" y="2219814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画图寻式</a:t>
            </a:r>
            <a:endParaRPr lang="zh-CN" altLang="zh-CN" sz="2000" dirty="0"/>
          </a:p>
        </p:txBody>
      </p:sp>
      <p:pic>
        <p:nvPicPr>
          <p:cNvPr id="15366" name="Picture 6" descr="轴对称例题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432" y="2320083"/>
            <a:ext cx="3910409" cy="3598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6079" y="4378256"/>
            <a:ext cx="1743523" cy="529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接箭头连接符 3"/>
          <p:cNvCxnSpPr/>
          <p:nvPr/>
        </p:nvCxnSpPr>
        <p:spPr>
          <a:xfrm>
            <a:off x="10374086" y="3624943"/>
            <a:ext cx="271877" cy="753313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668878" y="12907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5481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76"/>
          <a:stretch/>
        </p:blipFill>
        <p:spPr bwMode="auto">
          <a:xfrm>
            <a:off x="1137936" y="1046993"/>
            <a:ext cx="9660687" cy="10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489781" y="2207115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730941" y="2219814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画图寻式</a:t>
            </a:r>
            <a:endParaRPr lang="zh-CN" altLang="zh-CN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68878" y="12907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76200" y="2703854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12"/>
          <a:stretch/>
        </p:blipFill>
        <p:spPr bwMode="auto">
          <a:xfrm>
            <a:off x="615422" y="2747398"/>
            <a:ext cx="8964007" cy="151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89781" y="431954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730941" y="4332242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画图找性质</a:t>
            </a:r>
            <a:endParaRPr lang="zh-CN" altLang="zh-CN" sz="20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464170"/>
              </p:ext>
            </p:extLst>
          </p:nvPr>
        </p:nvGraphicFramePr>
        <p:xfrm>
          <a:off x="665651" y="4625523"/>
          <a:ext cx="3206147" cy="642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5" imgW="1981200" imgH="393700" progId="Equation.DSMT4">
                  <p:embed/>
                </p:oleObj>
              </mc:Choice>
              <mc:Fallback>
                <p:oleObj name="Equation" r:id="rId5" imgW="19812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651" y="4625523"/>
                        <a:ext cx="3206147" cy="6422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3938300" y="4779609"/>
                <a:ext cx="41299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000" kern="100" dirty="0" smtClean="0">
                    <a:ea typeface="楷体" panose="02010609060101010101" pitchFamily="49" charset="-122"/>
                    <a:cs typeface="Times New Roman" panose="02020603050405020304" pitchFamily="18" charset="0"/>
                  </a:rPr>
                  <a:t>观察图象，得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关于</a:t>
                </a:r>
                <a:r>
                  <a:rPr lang="zh-CN" altLang="en-US" sz="2000" b="1" kern="1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点</a:t>
                </a:r>
                <a14:m>
                  <m:oMath xmlns:m="http://schemas.openxmlformats.org/officeDocument/2006/math">
                    <m:r>
                      <a:rPr lang="en-US" altLang="zh-CN" sz="2000" b="1" kern="100">
                        <a:solidFill>
                          <a:srgbClr val="C00000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b="1" i="1" kern="100" smtClean="0">
                        <a:solidFill>
                          <a:srgbClr val="C00000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altLang="zh-CN" sz="2000" b="1" i="1" kern="100">
                        <a:solidFill>
                          <a:srgbClr val="C00000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altLang="zh-CN" sz="2000" b="1" i="1" kern="100" smtClean="0">
                        <a:solidFill>
                          <a:srgbClr val="C00000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𝟏</m:t>
                    </m:r>
                    <m:r>
                      <a:rPr lang="en-US" altLang="zh-CN" sz="2000" b="1" i="1" kern="100">
                        <a:solidFill>
                          <a:srgbClr val="C00000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b="1" kern="1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对称</a:t>
                </a:r>
                <a:endParaRPr lang="zh-CN" altLang="en-US" sz="2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8300" y="4779609"/>
                <a:ext cx="4129977" cy="400110"/>
              </a:xfrm>
              <a:prstGeom prst="rect">
                <a:avLst/>
              </a:prstGeom>
              <a:blipFill rotWithShape="1">
                <a:blip r:embed="rId7"/>
                <a:stretch>
                  <a:fillRect l="-1475" t="-12121" r="-590" b="-212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393" name="Picture 9" descr="C:\Users\lenovo\Desktop\中心对称推广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5257" y="3062483"/>
            <a:ext cx="2621807" cy="2892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/>
              <p:cNvSpPr/>
              <p:nvPr/>
            </p:nvSpPr>
            <p:spPr>
              <a:xfrm>
                <a:off x="278516" y="5430026"/>
                <a:ext cx="365978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矩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516" y="5430026"/>
                <a:ext cx="3659784" cy="400110"/>
              </a:xfrm>
              <a:prstGeom prst="rect">
                <a:avLst/>
              </a:prstGeom>
              <a:blipFill rotWithShape="1">
                <a:blip r:embed="rId9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矩形 32"/>
              <p:cNvSpPr/>
              <p:nvPr/>
            </p:nvSpPr>
            <p:spPr>
              <a:xfrm>
                <a:off x="3598652" y="5430026"/>
                <a:ext cx="286681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indent="266700" font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anose="02020603050405020304" pitchFamily="18" charset="0"/>
                        </a:rPr>
                        <m:t>⟹</m:t>
                      </m:r>
                      <m:r>
                        <a:rPr lang="en-US" altLang="zh-CN" sz="2000" i="1" kern="100" dirty="0" smtClean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i="1" kern="100" dirty="0">
                              <a:solidFill>
                                <a:prstClr val="black"/>
                              </a:solidFill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i="1" kern="100" dirty="0">
                              <a:solidFill>
                                <a:prstClr val="black"/>
                              </a:solidFill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000" i="1" kern="100" dirty="0">
                              <a:solidFill>
                                <a:prstClr val="black"/>
                              </a:solidFill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altLang="zh-CN" sz="2000" b="0" i="1" kern="100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2−</m:t>
                          </m:r>
                          <m:r>
                            <a:rPr lang="en-US" altLang="zh-CN" sz="2000" i="1" kern="100" dirty="0">
                              <a:solidFill>
                                <a:prstClr val="black"/>
                              </a:solidFill>
                              <a:latin typeface="Cambria Math"/>
                              <a:ea typeface="楷体" panose="02010609060101010101" pitchFamily="49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000" i="1" kern="100" dirty="0">
                          <a:solidFill>
                            <a:prstClr val="black"/>
                          </a:solidFill>
                          <a:latin typeface="Cambria Math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m:t>=2</m:t>
                      </m:r>
                    </m:oMath>
                  </m:oMathPara>
                </a14:m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矩形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652" y="5430026"/>
                <a:ext cx="2866810" cy="400110"/>
              </a:xfrm>
              <a:prstGeom prst="rect">
                <a:avLst/>
              </a:prstGeom>
              <a:blipFill rotWithShape="1">
                <a:blip r:embed="rId10"/>
                <a:stretch>
                  <a:fillRect r="-5945" b="-169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/>
              <p:cNvSpPr/>
              <p:nvPr/>
            </p:nvSpPr>
            <p:spPr>
              <a:xfrm>
                <a:off x="278512" y="5876348"/>
                <a:ext cx="991143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得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000" kern="100" dirty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000" kern="100" dirty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4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…</a:t>
                </a:r>
                <a:r>
                  <a:rPr lang="zh-CN" altLang="en-US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000" kern="100" dirty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矩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512" y="5876348"/>
                <a:ext cx="9911431" cy="400110"/>
              </a:xfrm>
              <a:prstGeom prst="rect">
                <a:avLst/>
              </a:prstGeom>
              <a:blipFill rotWithShape="1">
                <a:blip r:embed="rId11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矩形 34"/>
              <p:cNvSpPr/>
              <p:nvPr/>
            </p:nvSpPr>
            <p:spPr>
              <a:xfrm>
                <a:off x="267630" y="6283233"/>
                <a:ext cx="90971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indent="266700" fontAlgn="ctr"/>
                <a:r>
                  <a:rPr lang="zh-CN" altLang="en-US" sz="2000" kern="100" dirty="0" smtClean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200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r>
                  <a:rPr lang="en-US" altLang="zh-CN" sz="2000" kern="100" dirty="0">
                    <a:solidFill>
                      <a:prstClr val="black"/>
                    </a:solidFill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d>
                    <m:r>
                      <a:rPr lang="en-US" altLang="zh-CN" sz="2000" b="0" i="0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4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</m:oMath>
                </a14:m>
                <a:r>
                  <a:rPr lang="en-US" altLang="zh-CN" sz="2000" kern="1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……</a:t>
                </a:r>
                <a14:m>
                  <m:oMath xmlns:m="http://schemas.openxmlformats.org/officeDocument/2006/math">
                    <m:r>
                      <a:rPr lang="en-US" altLang="zh-CN" sz="2000" b="0" i="0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</m:d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7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 dirty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</m:d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7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×</m:t>
                    </m:r>
                    <m:r>
                      <a:rPr lang="en-US" altLang="zh-CN" sz="2000" i="1" kern="100" dirty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dirty="0" smtClean="0">
                            <a:solidFill>
                              <a:prstClr val="black"/>
                            </a:solidFill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</m:d>
                    <m:r>
                      <a:rPr lang="en-US" altLang="zh-CN" sz="2000" b="0" i="1" kern="100" dirty="0" smtClean="0">
                        <a:solidFill>
                          <a:prstClr val="black"/>
                        </a:solidFill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=15</m:t>
                    </m:r>
                  </m:oMath>
                </a14:m>
                <a:endParaRPr lang="en-US" altLang="zh-CN" sz="2000" kern="100" dirty="0">
                  <a:solidFill>
                    <a:prstClr val="black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矩形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630" y="6283233"/>
                <a:ext cx="9097106" cy="400110"/>
              </a:xfrm>
              <a:prstGeom prst="rect">
                <a:avLst/>
              </a:prstGeom>
              <a:blipFill rotWithShape="1">
                <a:blip r:embed="rId12"/>
                <a:stretch>
                  <a:fillRect t="-7692" b="-27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8443859" y="2990160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(1,1)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767460" y="376304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0226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8" grpId="0"/>
      <p:bldP spid="11" grpId="0"/>
      <p:bldP spid="33" grpId="0"/>
      <p:bldP spid="34" grpId="0"/>
      <p:bldP spid="35" grpId="0"/>
      <p:bldP spid="3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图示 9"/>
          <p:cNvGraphicFramePr/>
          <p:nvPr>
            <p:extLst>
              <p:ext uri="{D42A27DB-BD31-4B8C-83A1-F6EECF244321}">
                <p14:modId xmlns:p14="http://schemas.microsoft.com/office/powerpoint/2010/main" val="635397094"/>
              </p:ext>
            </p:extLst>
          </p:nvPr>
        </p:nvGraphicFramePr>
        <p:xfrm>
          <a:off x="2032000" y="71966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751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76"/>
          <a:stretch/>
        </p:blipFill>
        <p:spPr bwMode="auto">
          <a:xfrm>
            <a:off x="1137936" y="1046993"/>
            <a:ext cx="9660687" cy="1084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489781" y="2207115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730941" y="2219814"/>
            <a:ext cx="1210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画图寻式</a:t>
            </a:r>
            <a:endParaRPr lang="zh-CN" altLang="zh-CN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68878" y="12907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直接连接符 22"/>
          <p:cNvCxnSpPr/>
          <p:nvPr/>
        </p:nvCxnSpPr>
        <p:spPr>
          <a:xfrm>
            <a:off x="76200" y="2703854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12"/>
          <a:stretch/>
        </p:blipFill>
        <p:spPr bwMode="auto">
          <a:xfrm>
            <a:off x="615422" y="2747398"/>
            <a:ext cx="8964007" cy="151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89781" y="431954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730941" y="4332242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 smtClean="0"/>
              <a:t>画图找性质</a:t>
            </a:r>
            <a:endParaRPr lang="zh-CN" altLang="zh-CN" sz="20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8443859" y="2990160"/>
            <a:ext cx="7745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(1,1)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767460" y="376304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54209" y="4787637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拓展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373384"/>
              </p:ext>
            </p:extLst>
          </p:nvPr>
        </p:nvGraphicFramePr>
        <p:xfrm>
          <a:off x="5445138" y="4430486"/>
          <a:ext cx="6563194" cy="1088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5" imgW="4597400" imgH="762000" progId="Equation.DSMT4">
                  <p:embed/>
                </p:oleObj>
              </mc:Choice>
              <mc:Fallback>
                <p:oleObj name="Equation" r:id="rId5" imgW="4597400" imgH="762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8" y="4430486"/>
                        <a:ext cx="6563194" cy="10885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464170"/>
              </p:ext>
            </p:extLst>
          </p:nvPr>
        </p:nvGraphicFramePr>
        <p:xfrm>
          <a:off x="665163" y="4625975"/>
          <a:ext cx="32067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7" imgW="1981200" imgH="393700" progId="Equation.DSMT4">
                  <p:embed/>
                </p:oleObj>
              </mc:Choice>
              <mc:Fallback>
                <p:oleObj name="Equation" r:id="rId7" imgW="1981200" imgH="3937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3" y="4625975"/>
                        <a:ext cx="320675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489781" y="5863328"/>
            <a:ext cx="10675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【总结】</a:t>
            </a:r>
            <a:r>
              <a:rPr lang="zh-CN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画出图象，发现对称性，转化为代数关系，是解决此类</a:t>
            </a:r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问题</a:t>
            </a:r>
            <a:r>
              <a:rPr lang="zh-CN" altLang="en-US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常见</a:t>
            </a:r>
            <a:r>
              <a:rPr lang="zh-CN" altLang="zh-CN" sz="2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思路</a:t>
            </a:r>
            <a:endParaRPr lang="zh-CN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428257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740" y="1036163"/>
            <a:ext cx="11186028" cy="1288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Part3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9781" y="2494831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730941" y="2507530"/>
            <a:ext cx="30059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/>
              <a:t>利用对称性画出完整图象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93171" y="139952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529108"/>
              </p:ext>
            </p:extLst>
          </p:nvPr>
        </p:nvGraphicFramePr>
        <p:xfrm>
          <a:off x="987765" y="3015339"/>
          <a:ext cx="511791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4" imgW="2857500" imgH="215900" progId="Equation.DSMT4">
                  <p:embed/>
                </p:oleObj>
              </mc:Choice>
              <mc:Fallback>
                <p:oleObj name="Equation" r:id="rId4" imgW="2857500" imgH="2159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765" y="3015339"/>
                        <a:ext cx="5117910" cy="381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5" name="Picture 5" descr="C:\Users\lenovo\Desktop\轴对称练习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054" y="2412139"/>
            <a:ext cx="2813867" cy="257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027740" y="3541865"/>
            <a:ext cx="77679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对称性</a:t>
            </a:r>
            <a:r>
              <a:rPr lang="zh-CN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作用</a:t>
            </a:r>
            <a:r>
              <a:rPr lang="zh-CN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“知一半而得全部”</a:t>
            </a:r>
          </a:p>
          <a:p>
            <a:pPr>
              <a:lnSpc>
                <a:spcPct val="150000"/>
              </a:lnSpc>
            </a:pP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）可利用对称性求得某些点的函数值</a:t>
            </a:r>
          </a:p>
          <a:p>
            <a:pPr>
              <a:lnSpc>
                <a:spcPct val="150000"/>
              </a:lnSpc>
            </a:pP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）在作图时可作出一侧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象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再利用对称性得到另一半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象</a:t>
            </a:r>
            <a:endParaRPr lang="zh-CN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）极值点关于对称轴（对称中心）对称</a:t>
            </a:r>
          </a:p>
          <a:p>
            <a:pPr>
              <a:lnSpc>
                <a:spcPct val="150000"/>
              </a:lnSpc>
            </a:pP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）在轴对称函数中，关于对称轴对称的两个单调区间单调性相反；在中心对称函数中，关于对称中心对称的两个单调区间单调性</a:t>
            </a:r>
            <a:r>
              <a:rPr lang="zh-CN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相同</a:t>
            </a:r>
            <a:endParaRPr lang="zh-CN" altLang="zh-CN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9781" y="3568405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评析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15108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6" grpId="0"/>
      <p:bldP spid="3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6686" y="1573428"/>
            <a:ext cx="1159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定义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54103" y="1440855"/>
                <a:ext cx="910941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ctr">
                  <a:lnSpc>
                    <a:spcPct val="150000"/>
                  </a:lnSpc>
                </a:pPr>
                <a:r>
                  <a:rPr lang="zh-CN" altLang="en-US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如果存在一个非零实数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，使得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 err="1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x+a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)=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 ,</a:t>
                </a:r>
                <a:r>
                  <a:rPr lang="zh-CN" altLang="en-US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则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为周期函数，</a:t>
                </a:r>
                <a:r>
                  <a:rPr lang="en-US" altLang="zh-CN" sz="24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T </a:t>
                </a:r>
                <a:r>
                  <a:rPr lang="en-US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 </a:t>
                </a:r>
                <a:r>
                  <a:rPr lang="en-US" altLang="zh-CN" sz="24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</a:p>
              <a:p>
                <a:pPr fontAlgn="ctr">
                  <a:lnSpc>
                    <a:spcPct val="150000"/>
                  </a:lnSpc>
                </a:pP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说明：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𝑛𝑇</m:t>
                    </m:r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altLang="zh-CN" sz="2400" b="1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𝒁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altLang="zh-CN" sz="2400" b="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≠0)</m:t>
                    </m:r>
                  </m:oMath>
                </a14:m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也是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的周期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103" y="1440855"/>
                <a:ext cx="9109417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003" r="-67" b="-1066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36686" y="29704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推广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83986" y="2872440"/>
                <a:ext cx="10037158" cy="1267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266700" fontAlgn="ctr">
                  <a:lnSpc>
                    <a:spcPct val="150000"/>
                  </a:lnSpc>
                </a:pP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若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14:m>
                  <m:oMath xmlns:m="http://schemas.openxmlformats.org/officeDocument/2006/math"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b="0" i="1" kern="100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</a:t>
                </a: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周期函数，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CN" sz="200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</a:t>
                </a:r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它的一个</a:t>
                </a: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周期</a:t>
                </a:r>
                <a:endParaRPr lang="en-US" altLang="zh-CN" sz="20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 indent="266700" fontAlgn="ctr">
                  <a:lnSpc>
                    <a:spcPct val="150000"/>
                  </a:lnSpc>
                </a:pPr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若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00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000" kern="100" dirty="0"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0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𝑓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zh-CN" sz="20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altLang="zh-CN" sz="20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；则</a:t>
                </a:r>
                <a14:m>
                  <m:oMath xmlns:m="http://schemas.openxmlformats.org/officeDocument/2006/math"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000" i="1" kern="100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en-US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有一个周期</a:t>
                </a:r>
                <a:r>
                  <a:rPr lang="zh-CN" altLang="en-US" sz="20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是</a:t>
                </a:r>
                <a:r>
                  <a:rPr lang="en-US" altLang="zh-CN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0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0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endParaRPr lang="en-US" altLang="zh-CN" sz="20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986" y="2872440"/>
                <a:ext cx="10037158" cy="1267976"/>
              </a:xfrm>
              <a:prstGeom prst="rect">
                <a:avLst/>
              </a:prstGeom>
              <a:blipFill rotWithShape="1">
                <a:blip r:embed="rId3"/>
                <a:stretch>
                  <a:fillRect b="-24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Part4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周期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3008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Part4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周期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7739" y="851944"/>
            <a:ext cx="107288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fontAlgn="ctr">
              <a:lnSpc>
                <a:spcPct val="150000"/>
              </a:lnSpc>
              <a:tabLst>
                <a:tab pos="1466850" algn="l"/>
                <a:tab pos="2667000" algn="l"/>
                <a:tab pos="3867150" algn="l"/>
              </a:tabLst>
            </a:pP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【例】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（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2018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年全国卷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Ⅱ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理科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11/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文科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）</a:t>
            </a:r>
            <a:endParaRPr lang="zh-CN" altLang="zh-CN" sz="2000" kern="100" dirty="0">
              <a:latin typeface="等线"/>
              <a:cs typeface="Times New Roman"/>
            </a:endParaRPr>
          </a:p>
          <a:p>
            <a:pPr marL="266700" indent="-266700" fontAlgn="ctr">
              <a:lnSpc>
                <a:spcPct val="150000"/>
              </a:lnSpc>
              <a:tabLst>
                <a:tab pos="1466850" algn="l"/>
                <a:tab pos="2667000" algn="l"/>
                <a:tab pos="3867150" algn="l"/>
              </a:tabLst>
            </a:pP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已知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是定义域为</a:t>
            </a:r>
            <a:r>
              <a:rPr lang="en-US" altLang="zh-CN" sz="2000" b="1" kern="0" dirty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的奇函数，满足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(1-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)=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．若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(1)=2</a:t>
            </a: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，则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(1)+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(2)+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(3)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(50)=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（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）</a:t>
            </a:r>
            <a:endParaRPr lang="en-US" altLang="zh-CN" sz="2000" kern="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66700" fontAlgn="ctr">
              <a:lnSpc>
                <a:spcPct val="150000"/>
              </a:lnSpc>
            </a:pPr>
            <a:r>
              <a:rPr lang="en-US" altLang="zh-CN" sz="2000" kern="0" dirty="0">
                <a:latin typeface="Times New Roman"/>
                <a:cs typeface="Times New Roman"/>
              </a:rPr>
              <a:t>A</a:t>
            </a:r>
            <a:r>
              <a:rPr lang="zh-CN" altLang="zh-CN" sz="2000" kern="0" dirty="0" smtClean="0">
                <a:latin typeface="Times New Roman"/>
                <a:cs typeface="Times New Roman"/>
              </a:rPr>
              <a:t>．</a:t>
            </a:r>
            <a:r>
              <a:rPr lang="en-US" altLang="zh-CN" sz="2000" kern="0" dirty="0" smtClean="0">
                <a:latin typeface="Times New Roman"/>
                <a:cs typeface="Times New Roman"/>
              </a:rPr>
              <a:t>-50 </a:t>
            </a:r>
            <a:r>
              <a:rPr lang="en-US" altLang="zh-CN" sz="2000" kern="0" dirty="0">
                <a:latin typeface="Times New Roman"/>
                <a:cs typeface="Times New Roman"/>
              </a:rPr>
              <a:t>	B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>
                <a:latin typeface="Times New Roman"/>
                <a:cs typeface="Times New Roman"/>
              </a:rPr>
              <a:t>0	 	C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>
                <a:latin typeface="Times New Roman"/>
                <a:cs typeface="Times New Roman"/>
              </a:rPr>
              <a:t>2	 	D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 smtClean="0">
                <a:latin typeface="Times New Roman"/>
                <a:cs typeface="Times New Roman"/>
              </a:rPr>
              <a:t>50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9781" y="2385971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30941" y="2398670"/>
            <a:ext cx="17235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双</a:t>
            </a:r>
            <a:r>
              <a:rPr lang="zh-CN" altLang="en-US" sz="2000" dirty="0" smtClean="0"/>
              <a:t>对称出周期</a:t>
            </a:r>
            <a:endParaRPr lang="zh-CN" altLang="zh-CN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754576" y="2831438"/>
                <a:ext cx="51357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因为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</m:t>
                    </m:r>
                    <m:r>
                      <a:rPr lang="en-US" altLang="zh-CN" b="0" i="1" smtClean="0">
                        <a:latin typeface="Cambria Math"/>
                      </a:rPr>
                      <m:t>𝑥</m:t>
                    </m:r>
                    <m:r>
                      <a:rPr lang="en-US" altLang="zh-CN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zh-CN" altLang="en-US" dirty="0" smtClean="0"/>
                  <a:t>是定义在</a:t>
                </a:r>
                <a:r>
                  <a:rPr lang="en-US" altLang="zh-CN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zh-CN" altLang="en-US" dirty="0" smtClean="0"/>
                  <a:t>上的奇函数，</a:t>
                </a:r>
                <a:r>
                  <a:rPr lang="zh-CN" altLang="en-US" dirty="0"/>
                  <a:t>所以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1−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76" y="2831438"/>
                <a:ext cx="5135765" cy="369332"/>
              </a:xfrm>
              <a:prstGeom prst="rect">
                <a:avLst/>
              </a:prstGeom>
              <a:blipFill rotWithShape="1">
                <a:blip r:embed="rId2"/>
                <a:stretch>
                  <a:fillRect l="-1069" t="-13115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矩形 17"/>
              <p:cNvSpPr/>
              <p:nvPr/>
            </p:nvSpPr>
            <p:spPr>
              <a:xfrm>
                <a:off x="5753982" y="2831438"/>
                <a:ext cx="12707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𝑓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altLang="zh-CN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−1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zh-CN" alt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矩形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982" y="2831438"/>
                <a:ext cx="1270797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54576" y="3266874"/>
                <a:ext cx="26671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又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1−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(1+</m:t>
                    </m:r>
                    <m:r>
                      <a:rPr lang="en-US" altLang="zh-CN" b="0" i="1" smtClean="0">
                        <a:latin typeface="Cambria Math"/>
                      </a:rPr>
                      <m:t>𝑥</m:t>
                    </m:r>
                    <m:r>
                      <a:rPr lang="en-US" altLang="zh-CN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76" y="3266874"/>
                <a:ext cx="2667140" cy="369332"/>
              </a:xfrm>
              <a:prstGeom prst="rect">
                <a:avLst/>
              </a:prstGeom>
              <a:blipFill rotWithShape="1">
                <a:blip r:embed="rId4"/>
                <a:stretch>
                  <a:fillRect l="-2059" t="-13333" r="-1144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268447" y="3266874"/>
                <a:ext cx="30710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所以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latin typeface="Cambria Math"/>
                      </a:rPr>
                      <m:t>−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𝑥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(1+</m:t>
                    </m:r>
                    <m:r>
                      <a:rPr lang="en-US" altLang="zh-CN" b="0" i="1" smtClean="0">
                        <a:latin typeface="Cambria Math"/>
                      </a:rPr>
                      <m:t>𝑥</m:t>
                    </m:r>
                    <m:r>
                      <a:rPr lang="en-US" altLang="zh-CN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447" y="3266874"/>
                <a:ext cx="3071097" cy="369332"/>
              </a:xfrm>
              <a:prstGeom prst="rect">
                <a:avLst/>
              </a:prstGeom>
              <a:blipFill rotWithShape="1">
                <a:blip r:embed="rId5"/>
                <a:stretch>
                  <a:fillRect l="-1587" t="-13333" r="-992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262019" y="3266874"/>
                <a:ext cx="22054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即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=−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</m:t>
                    </m:r>
                    <m:r>
                      <a:rPr lang="en-US" altLang="zh-CN" b="0" i="1" smtClean="0">
                        <a:latin typeface="Cambria Math"/>
                      </a:rPr>
                      <m:t>𝑥</m:t>
                    </m:r>
                    <m:r>
                      <a:rPr lang="en-US" altLang="zh-CN" b="0" i="1" smtClean="0">
                        <a:latin typeface="Cambria Math"/>
                      </a:rPr>
                      <m:t>−2)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019" y="3266874"/>
                <a:ext cx="2205476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2210" t="-13333" r="-276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8384733" y="3266874"/>
                <a:ext cx="21189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altLang="zh-CN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altLang="zh-CN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altLang="zh-CN" b="0" i="1" smtClean="0">
                          <a:latin typeface="Cambria Math"/>
                        </a:rPr>
                        <m:t>=</m:t>
                      </m:r>
                      <m:r>
                        <a:rPr lang="en-US" altLang="zh-CN" b="0" i="1" smtClean="0">
                          <a:latin typeface="Cambria Math"/>
                        </a:rPr>
                        <m:t>𝑓</m:t>
                      </m:r>
                      <m:r>
                        <a:rPr lang="en-US" altLang="zh-CN" b="0" i="1" smtClean="0">
                          <a:latin typeface="Cambria Math"/>
                        </a:rPr>
                        <m:t>(</m:t>
                      </m:r>
                      <m:r>
                        <a:rPr lang="en-US" altLang="zh-CN" b="0" i="1" smtClean="0">
                          <a:latin typeface="Cambria Math"/>
                        </a:rPr>
                        <m:t>𝑥</m:t>
                      </m:r>
                      <m:r>
                        <a:rPr lang="en-US" altLang="zh-CN" b="0" i="1" smtClean="0">
                          <a:latin typeface="Cambria Math"/>
                        </a:rPr>
                        <m:t>−4)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4733" y="3266874"/>
                <a:ext cx="2118913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333276" y="3236096"/>
                <a:ext cx="111011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𝑻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</m:oMath>
                  </m:oMathPara>
                </a14:m>
                <a:endParaRPr lang="zh-CN" altLang="en-US" sz="2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3276" y="3236096"/>
                <a:ext cx="1110111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54576" y="3746166"/>
                <a:ext cx="3606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  <a:ea typeface="Cambria Math"/>
                      </a:rPr>
                      <m:t>∵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=−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zh-CN" altLang="en-US" b="0" i="1" smtClean="0">
                        <a:latin typeface="Cambria Math"/>
                      </a:rPr>
                      <m:t>，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4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=−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(2)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76" y="3746166"/>
                <a:ext cx="3606052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13333" r="-508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142758" y="3746166"/>
                <a:ext cx="36822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  <a:ea typeface="Cambria Math"/>
                      </a:rPr>
                      <m:t>∴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4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2758" y="3746166"/>
                <a:ext cx="3682226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13333" r="-497" b="-21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54576" y="4225446"/>
                <a:ext cx="103107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>
                    <a:ea typeface="Cambria Math"/>
                  </a:rPr>
                  <a:t>因此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i="1">
                        <a:latin typeface="Cambria Math"/>
                      </a:rPr>
                      <m:t>…</m:t>
                    </m:r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50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=12</m:t>
                    </m:r>
                    <m:d>
                      <m:dPr>
                        <m:begChr m:val="["/>
                        <m:endChr m:val="]"/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1</m:t>
                            </m:r>
                          </m:e>
                        </m:d>
                        <m:r>
                          <a:rPr lang="en-US" altLang="zh-CN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en-US" altLang="zh-CN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3</m:t>
                            </m:r>
                          </m:e>
                        </m:d>
                        <m:r>
                          <a:rPr lang="en-US" altLang="zh-CN" b="0" i="1" smtClean="0">
                            <a:latin typeface="Cambria Math"/>
                          </a:rPr>
                          <m:t>+</m:t>
                        </m:r>
                        <m:r>
                          <a:rPr lang="en-US" altLang="zh-CN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4</m:t>
                            </m:r>
                          </m:e>
                        </m:d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(2)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76" y="4225446"/>
                <a:ext cx="10310708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532" t="-13115" r="-532" b="-196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54576" y="4714916"/>
                <a:ext cx="31865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其中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=−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r>
                      <a:rPr lang="en-US" altLang="zh-CN" b="0" i="1" smtClean="0">
                        <a:latin typeface="Cambria Math"/>
                      </a:rPr>
                      <m:t>(2)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76" y="4714916"/>
                <a:ext cx="3186513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1721" t="-13115" r="-765" b="-196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693719" y="4714916"/>
                <a:ext cx="129830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/>
                  <a:t>得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=0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3719" y="4714916"/>
                <a:ext cx="1298304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4225" t="-13115" b="-196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108567" y="4714916"/>
                <a:ext cx="48279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dirty="0" smtClean="0"/>
                  <a:t>故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i="1">
                        <a:latin typeface="Cambria Math"/>
                      </a:rPr>
                      <m:t>…</m:t>
                    </m:r>
                    <m:r>
                      <a:rPr lang="en-US" altLang="zh-CN" b="0" i="1" smtClean="0">
                        <a:latin typeface="Cambria Math"/>
                      </a:rPr>
                      <m:t>+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50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US" altLang="zh-CN" b="0" i="1" smtClean="0">
                        <a:latin typeface="Cambria Math"/>
                      </a:rPr>
                      <m:t>=2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8567" y="4714916"/>
                <a:ext cx="4827925" cy="369332"/>
              </a:xfrm>
              <a:prstGeom prst="rect">
                <a:avLst/>
              </a:prstGeom>
              <a:blipFill rotWithShape="1">
                <a:blip r:embed="rId14"/>
                <a:stretch>
                  <a:fillRect l="-1010" t="-13115" b="-196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11153385" y="142321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553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Part4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周期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7739" y="851944"/>
            <a:ext cx="107288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fontAlgn="ctr">
              <a:lnSpc>
                <a:spcPct val="150000"/>
              </a:lnSpc>
              <a:tabLst>
                <a:tab pos="1466850" algn="l"/>
                <a:tab pos="2667000" algn="l"/>
                <a:tab pos="3867150" algn="l"/>
              </a:tabLst>
            </a:pP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【例】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（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2018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年全国卷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Ⅱ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理科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11/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文科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）</a:t>
            </a:r>
            <a:endParaRPr lang="zh-CN" altLang="zh-CN" sz="2000" kern="100" dirty="0">
              <a:latin typeface="等线"/>
              <a:cs typeface="Times New Roman"/>
            </a:endParaRPr>
          </a:p>
          <a:p>
            <a:pPr marL="266700" indent="-266700" fontAlgn="ctr">
              <a:lnSpc>
                <a:spcPct val="150000"/>
              </a:lnSpc>
              <a:tabLst>
                <a:tab pos="1466850" algn="l"/>
                <a:tab pos="2667000" algn="l"/>
                <a:tab pos="3867150" algn="l"/>
              </a:tabLst>
            </a:pP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已知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是定义域为</a:t>
            </a:r>
            <a:r>
              <a:rPr lang="en-US" altLang="zh-CN" sz="2000" b="1" kern="0" dirty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的奇函数，满足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(1-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)=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．若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(1)=2</a:t>
            </a: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，则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(1)+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(2)+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(3)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(50)=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（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）</a:t>
            </a:r>
            <a:endParaRPr lang="en-US" altLang="zh-CN" sz="2000" kern="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66700" fontAlgn="ctr">
              <a:lnSpc>
                <a:spcPct val="150000"/>
              </a:lnSpc>
            </a:pPr>
            <a:r>
              <a:rPr lang="en-US" altLang="zh-CN" sz="2000" kern="0" dirty="0">
                <a:latin typeface="Times New Roman"/>
                <a:cs typeface="Times New Roman"/>
              </a:rPr>
              <a:t>A</a:t>
            </a:r>
            <a:r>
              <a:rPr lang="zh-CN" altLang="zh-CN" sz="2000" kern="0" dirty="0" smtClean="0">
                <a:latin typeface="Times New Roman"/>
                <a:cs typeface="Times New Roman"/>
              </a:rPr>
              <a:t>．</a:t>
            </a:r>
            <a:r>
              <a:rPr lang="en-US" altLang="zh-CN" sz="2000" kern="0" dirty="0" smtClean="0">
                <a:latin typeface="Times New Roman"/>
                <a:cs typeface="Times New Roman"/>
              </a:rPr>
              <a:t>-50 </a:t>
            </a:r>
            <a:r>
              <a:rPr lang="en-US" altLang="zh-CN" sz="2000" kern="0" dirty="0">
                <a:latin typeface="Times New Roman"/>
                <a:cs typeface="Times New Roman"/>
              </a:rPr>
              <a:t>	B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>
                <a:latin typeface="Times New Roman"/>
                <a:cs typeface="Times New Roman"/>
              </a:rPr>
              <a:t>0	 	C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>
                <a:latin typeface="Times New Roman"/>
                <a:cs typeface="Times New Roman"/>
              </a:rPr>
              <a:t>2	 	D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 smtClean="0">
                <a:latin typeface="Times New Roman"/>
                <a:cs typeface="Times New Roman"/>
              </a:rPr>
              <a:t>50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9781" y="2385971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730941" y="2398670"/>
            <a:ext cx="17235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双</a:t>
            </a:r>
            <a:r>
              <a:rPr lang="zh-CN" altLang="en-US" sz="2000" dirty="0" smtClean="0"/>
              <a:t>对称出周期</a:t>
            </a:r>
            <a:endParaRPr lang="zh-CN" altLang="zh-CN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53385" y="142321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9777" y="2756091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拓展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/>
              <p:cNvSpPr/>
              <p:nvPr/>
            </p:nvSpPr>
            <p:spPr>
              <a:xfrm>
                <a:off x="1687393" y="2768790"/>
                <a:ext cx="914391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sz="2000" dirty="0" smtClean="0"/>
                  <a:t>若一个函数</a:t>
                </a:r>
                <a14:m>
                  <m:oMath xmlns:m="http://schemas.openxmlformats.org/officeDocument/2006/math">
                    <m:r>
                      <a:rPr lang="en-US" altLang="zh-CN" sz="2000" b="0" i="1" smtClean="0">
                        <a:latin typeface="Cambria Math"/>
                      </a:rPr>
                      <m:t>𝑓</m:t>
                    </m:r>
                    <m:r>
                      <a:rPr lang="en-US" altLang="zh-CN" sz="2000" b="0" i="1" smtClean="0">
                        <a:latin typeface="Cambria Math"/>
                      </a:rPr>
                      <m:t>(</m:t>
                    </m:r>
                    <m:r>
                      <a:rPr lang="en-US" altLang="zh-CN" sz="2000" b="0" i="1" smtClean="0">
                        <a:latin typeface="Cambria Math"/>
                      </a:rPr>
                      <m:t>𝑥</m:t>
                    </m:r>
                    <m:r>
                      <a:rPr lang="en-US" altLang="zh-CN" sz="20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zh-CN" altLang="en-US" sz="2000" dirty="0" smtClean="0"/>
                  <a:t>存在两个对称关系，则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/>
                      </a:rPr>
                      <m:t>𝑓</m:t>
                    </m:r>
                    <m:r>
                      <a:rPr lang="en-US" altLang="zh-CN" sz="2000" i="1">
                        <a:latin typeface="Cambria Math"/>
                      </a:rPr>
                      <m:t>(</m:t>
                    </m:r>
                    <m:r>
                      <a:rPr lang="en-US" altLang="zh-CN" sz="2000" i="1">
                        <a:latin typeface="Cambria Math"/>
                      </a:rPr>
                      <m:t>𝑥</m:t>
                    </m:r>
                    <m:r>
                      <a:rPr lang="en-US" altLang="zh-CN" sz="2000" i="1">
                        <a:latin typeface="Cambria Math"/>
                      </a:rPr>
                      <m:t>)</m:t>
                    </m:r>
                  </m:oMath>
                </a14:m>
                <a:r>
                  <a:rPr lang="zh-CN" altLang="en-US" sz="2000" dirty="0" smtClean="0"/>
                  <a:t>是一个周期函数，具体情况如下表：</a:t>
                </a:r>
                <a:endParaRPr lang="zh-CN" altLang="zh-CN" sz="2000" dirty="0"/>
              </a:p>
            </p:txBody>
          </p:sp>
        </mc:Choice>
        <mc:Fallback xmlns="">
          <p:sp>
            <p:nvSpPr>
              <p:cNvPr id="34" name="矩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7393" y="2768790"/>
                <a:ext cx="9143913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733" t="-12121" b="-212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表格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0367565"/>
                  </p:ext>
                </p:extLst>
              </p:nvPr>
            </p:nvGraphicFramePr>
            <p:xfrm>
              <a:off x="2438400" y="3282711"/>
              <a:ext cx="7041600" cy="1620000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4841134"/>
                    <a:gridCol w="2200466"/>
                  </a:tblGrid>
                  <a:tr h="405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000" dirty="0" smtClean="0"/>
                            <a:t>对称情况</a:t>
                          </a:r>
                          <a:r>
                            <a:rPr lang="en-US" altLang="zh-CN" sz="2000" dirty="0" smtClean="0"/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smtClean="0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≠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𝒃</m:t>
                              </m:r>
                            </m:oMath>
                          </a14:m>
                          <a:r>
                            <a:rPr lang="en-US" altLang="zh-CN" sz="2000" dirty="0" smtClean="0"/>
                            <a:t>)</a:t>
                          </a:r>
                          <a:endParaRPr lang="zh-CN" alt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000" dirty="0" smtClean="0"/>
                            <a:t>周期</a:t>
                          </a:r>
                          <a:endParaRPr lang="zh-CN" altLang="en-US" sz="2000" dirty="0"/>
                        </a:p>
                      </a:txBody>
                      <a:tcPr anchor="ctr"/>
                    </a:tc>
                  </a:tr>
                  <a:tr h="405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000" dirty="0" smtClean="0"/>
                            <a:t>关于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zh-CN" altLang="en-US" sz="2000" smtClean="0">
                                  <a:latin typeface="Cambria Math"/>
                                </a:rPr>
                                <m:t>，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zh-CN" altLang="en-US" sz="2000" smtClean="0">
                                  <a:latin typeface="Cambria Math"/>
                                </a:rPr>
                                <m:t>轴对称</m:t>
                              </m:r>
                            </m:oMath>
                          </a14:m>
                          <a:endParaRPr lang="zh-CN" alt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𝑇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=2|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𝑏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|</m:t>
                                </m:r>
                              </m:oMath>
                            </m:oMathPara>
                          </a14:m>
                          <a:endParaRPr lang="zh-CN" altLang="en-US" sz="2000" dirty="0"/>
                        </a:p>
                      </a:txBody>
                      <a:tcPr anchor="ctr"/>
                    </a:tc>
                  </a:tr>
                  <a:tr h="4050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CN" altLang="en-US" sz="2000" dirty="0" smtClean="0"/>
                            <a:t>关于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altLang="zh-CN" sz="20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smtClean="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US" altLang="zh-CN" sz="2000" smtClean="0">
                                      <a:latin typeface="Cambria Math"/>
                                    </a:rPr>
                                    <m:t>,0</m:t>
                                  </m:r>
                                </m:e>
                              </m:d>
                              <m:r>
                                <a:rPr lang="zh-CN" altLang="en-US" sz="2000" smtClean="0">
                                  <a:latin typeface="Cambria Math"/>
                                </a:rPr>
                                <m:t>，</m:t>
                              </m:r>
                              <m:d>
                                <m:dPr>
                                  <m:ctrlPr>
                                    <a:rPr lang="en-US" altLang="zh-CN" sz="20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000" smtClean="0">
                                      <a:latin typeface="Cambria Math"/>
                                    </a:rPr>
                                    <m:t>𝑏</m:t>
                                  </m:r>
                                  <m:r>
                                    <a:rPr lang="en-US" altLang="zh-CN" sz="2000" smtClean="0">
                                      <a:latin typeface="Cambria Math"/>
                                    </a:rPr>
                                    <m:t>,0</m:t>
                                  </m:r>
                                </m:e>
                              </m:d>
                              <m:r>
                                <a:rPr lang="zh-CN" altLang="en-US" sz="2000" smtClean="0">
                                  <a:latin typeface="Cambria Math"/>
                                </a:rPr>
                                <m:t>中心对称</m:t>
                              </m:r>
                            </m:oMath>
                          </a14:m>
                          <a:endParaRPr lang="zh-CN" alt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𝑇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=2|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𝑏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|</m:t>
                                </m:r>
                              </m:oMath>
                            </m:oMathPara>
                          </a14:m>
                          <a:endParaRPr lang="zh-CN" altLang="en-US" sz="2000" dirty="0"/>
                        </a:p>
                      </a:txBody>
                      <a:tcPr anchor="ctr"/>
                    </a:tc>
                  </a:tr>
                  <a:tr h="405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000" dirty="0" smtClean="0"/>
                            <a:t>关于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zh-CN" altLang="en-US" sz="2000" smtClean="0">
                                  <a:latin typeface="Cambria Math"/>
                                </a:rPr>
                                <m:t>轴对称</m:t>
                              </m:r>
                            </m:oMath>
                          </a14:m>
                          <a:r>
                            <a:rPr lang="zh-CN" altLang="en-US" sz="2000" dirty="0" smtClean="0"/>
                            <a:t>；关于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000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US" altLang="zh-CN" sz="2000" smtClean="0">
                                  <a:latin typeface="Cambria Math"/>
                                </a:rPr>
                                <m:t>,0)</m:t>
                              </m:r>
                            </m:oMath>
                          </a14:m>
                          <a:r>
                            <a:rPr lang="zh-CN" altLang="en-US" sz="2000" dirty="0" smtClean="0"/>
                            <a:t>中心对称</a:t>
                          </a:r>
                          <a:endParaRPr lang="zh-CN" alt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𝑇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=4|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𝑏</m:t>
                                </m:r>
                                <m:r>
                                  <a:rPr lang="en-US" altLang="zh-CN" sz="2000" smtClean="0">
                                    <a:latin typeface="Cambria Math"/>
                                  </a:rPr>
                                  <m:t>|</m:t>
                                </m:r>
                              </m:oMath>
                            </m:oMathPara>
                          </a14:m>
                          <a:endParaRPr lang="zh-CN" altLang="en-US" sz="20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表格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70367565"/>
                  </p:ext>
                </p:extLst>
              </p:nvPr>
            </p:nvGraphicFramePr>
            <p:xfrm>
              <a:off x="2438400" y="3282711"/>
              <a:ext cx="7041600" cy="1620000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4841134"/>
                    <a:gridCol w="2200466"/>
                  </a:tblGrid>
                  <a:tr h="40500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t="-12121" r="-45592" b="-32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000" dirty="0" smtClean="0"/>
                            <a:t>周期</a:t>
                          </a:r>
                          <a:endParaRPr lang="zh-CN" altLang="en-US" sz="2000" dirty="0"/>
                        </a:p>
                      </a:txBody>
                      <a:tcPr anchor="ctr"/>
                    </a:tc>
                  </a:tr>
                  <a:tr h="40500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t="-110448" r="-45592" b="-2194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19945" t="-110448" r="-277" b="-219403"/>
                          </a:stretch>
                        </a:blipFill>
                      </a:tcPr>
                    </a:tc>
                  </a:tr>
                  <a:tr h="40500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t="-213636" r="-45592" b="-1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19945" t="-213636" r="-277" b="-122727"/>
                          </a:stretch>
                        </a:blipFill>
                      </a:tcPr>
                    </a:tc>
                  </a:tr>
                  <a:tr h="40500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t="-313636" r="-45592" b="-22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anchor="ctr">
                        <a:blipFill rotWithShape="1">
                          <a:blip r:embed="rId3"/>
                          <a:stretch>
                            <a:fillRect l="-219945" t="-313636" r="-277" b="-2272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43" y="5056189"/>
            <a:ext cx="11384694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424461" y="5660571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698279" y="5673270"/>
            <a:ext cx="50577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 smtClean="0"/>
              <a:t>利用周期性</a:t>
            </a:r>
            <a:r>
              <a:rPr lang="zh-CN" altLang="en-US" sz="2000" dirty="0"/>
              <a:t>将</a:t>
            </a:r>
            <a:r>
              <a:rPr lang="zh-CN" altLang="zh-CN" sz="2000" dirty="0" smtClean="0"/>
              <a:t>自变量大小调整</a:t>
            </a:r>
            <a:r>
              <a:rPr lang="zh-CN" altLang="en-US" sz="2000" dirty="0" smtClean="0"/>
              <a:t>至给定区间内</a:t>
            </a:r>
            <a:endParaRPr lang="zh-CN" altLang="zh-CN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01586" y="6171351"/>
                <a:ext cx="7045840" cy="5269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000" kern="100" dirty="0" smtClean="0">
                    <a:latin typeface="Times New Roman"/>
                    <a:ea typeface="仿宋_GB2312"/>
                  </a:rPr>
                  <a:t>由题易得，</a:t>
                </a:r>
                <a:r>
                  <a:rPr lang="en-US" altLang="zh-CN" sz="2000" i="1" kern="100" dirty="0" smtClean="0">
                    <a:latin typeface="Times New Roman"/>
                    <a:ea typeface="仿宋_GB2312"/>
                  </a:rPr>
                  <a:t>T</a:t>
                </a:r>
                <a:r>
                  <a:rPr lang="en-US" altLang="zh-CN" sz="2000" kern="100" dirty="0" smtClean="0">
                    <a:latin typeface="Times New Roman"/>
                    <a:ea typeface="仿宋_GB2312"/>
                  </a:rPr>
                  <a:t>=6</a:t>
                </a:r>
                <a:r>
                  <a:rPr lang="zh-CN" altLang="en-US" sz="2000" i="1" kern="100" dirty="0" smtClean="0">
                    <a:latin typeface="Times New Roman"/>
                    <a:ea typeface="仿宋_GB2312"/>
                  </a:rPr>
                  <a:t>，</a:t>
                </a:r>
                <a:r>
                  <a:rPr lang="zh-CN" altLang="en-US" sz="2000" kern="100" dirty="0" smtClean="0">
                    <a:latin typeface="Times New Roman"/>
                    <a:ea typeface="仿宋_GB2312"/>
                  </a:rPr>
                  <a:t>所以</a:t>
                </a:r>
                <a:r>
                  <a:rPr lang="en-US" altLang="zh-CN" sz="2000" i="1" kern="100" dirty="0" smtClean="0">
                    <a:latin typeface="Times New Roman"/>
                    <a:ea typeface="仿宋_GB2312"/>
                  </a:rPr>
                  <a:t>f</a:t>
                </a:r>
                <a:r>
                  <a:rPr lang="en-US" altLang="zh-CN" sz="2000" kern="100" dirty="0" smtClean="0">
                    <a:latin typeface="Times New Roman"/>
                    <a:ea typeface="仿宋_GB2312"/>
                  </a:rPr>
                  <a:t>(2020</a:t>
                </a:r>
                <a:r>
                  <a:rPr lang="en-US" altLang="zh-CN" sz="2000" kern="100" dirty="0">
                    <a:latin typeface="Times New Roman"/>
                    <a:ea typeface="仿宋_GB2312"/>
                  </a:rPr>
                  <a:t>)</a:t>
                </a:r>
                <a:r>
                  <a:rPr lang="zh-CN" altLang="zh-CN" sz="2000" kern="100" dirty="0">
                    <a:latin typeface="Times New Roman"/>
                    <a:ea typeface="仿宋_GB2312"/>
                    <a:cs typeface="Times New Roman"/>
                  </a:rPr>
                  <a:t>＝</a:t>
                </a:r>
                <a:r>
                  <a:rPr lang="en-US" altLang="zh-CN" sz="2000" i="1" kern="100" dirty="0">
                    <a:latin typeface="Times New Roman"/>
                    <a:ea typeface="仿宋_GB2312"/>
                  </a:rPr>
                  <a:t>f</a:t>
                </a:r>
                <a:r>
                  <a:rPr lang="en-US" altLang="zh-CN" sz="2000" kern="100" dirty="0">
                    <a:latin typeface="Times New Roman"/>
                    <a:ea typeface="仿宋_GB2312"/>
                  </a:rPr>
                  <a:t>(6</a:t>
                </a:r>
                <a:r>
                  <a:rPr lang="en-US" altLang="zh-CN" sz="2000" kern="100" dirty="0">
                    <a:latin typeface="宋体"/>
                    <a:ea typeface="等线"/>
                    <a:cs typeface="Times New Roman"/>
                  </a:rPr>
                  <a:t>×</a:t>
                </a:r>
                <a:r>
                  <a:rPr lang="en-US" altLang="zh-CN" sz="2000" kern="100" dirty="0">
                    <a:latin typeface="Times New Roman"/>
                    <a:ea typeface="仿宋_GB2312"/>
                  </a:rPr>
                  <a:t>337</a:t>
                </a:r>
                <a:r>
                  <a:rPr lang="zh-CN" altLang="zh-CN" sz="2000" kern="100" dirty="0">
                    <a:latin typeface="Times New Roman"/>
                    <a:ea typeface="仿宋_GB2312"/>
                    <a:cs typeface="Times New Roman"/>
                  </a:rPr>
                  <a:t>－</a:t>
                </a:r>
                <a:r>
                  <a:rPr lang="en-US" altLang="zh-CN" sz="2000" kern="100" dirty="0">
                    <a:latin typeface="Times New Roman"/>
                    <a:ea typeface="仿宋_GB2312"/>
                  </a:rPr>
                  <a:t>2)</a:t>
                </a:r>
                <a:r>
                  <a:rPr lang="zh-CN" altLang="zh-CN" sz="2000" kern="100" dirty="0">
                    <a:latin typeface="Times New Roman"/>
                    <a:ea typeface="仿宋_GB2312"/>
                    <a:cs typeface="Times New Roman"/>
                  </a:rPr>
                  <a:t>＝</a:t>
                </a:r>
                <a:r>
                  <a:rPr lang="en-US" altLang="zh-CN" sz="2000" i="1" kern="100" dirty="0">
                    <a:latin typeface="Times New Roman"/>
                    <a:ea typeface="仿宋_GB2312"/>
                  </a:rPr>
                  <a:t>f</a:t>
                </a:r>
                <a:r>
                  <a:rPr lang="en-US" altLang="zh-CN" sz="2000" kern="100" dirty="0">
                    <a:latin typeface="Times New Roman"/>
                    <a:ea typeface="仿宋_GB2312"/>
                  </a:rPr>
                  <a:t>(</a:t>
                </a:r>
                <a:r>
                  <a:rPr lang="zh-CN" altLang="zh-CN" sz="2000" kern="100" dirty="0">
                    <a:latin typeface="Times New Roman"/>
                    <a:ea typeface="仿宋_GB2312"/>
                    <a:cs typeface="Times New Roman"/>
                  </a:rPr>
                  <a:t>－</a:t>
                </a:r>
                <a:r>
                  <a:rPr lang="en-US" altLang="zh-CN" sz="2000" kern="100" dirty="0">
                    <a:latin typeface="Times New Roman"/>
                    <a:ea typeface="仿宋_GB2312"/>
                  </a:rPr>
                  <a:t>2</a:t>
                </a:r>
                <a:r>
                  <a:rPr lang="en-US" altLang="zh-CN" sz="2000" kern="100" dirty="0" smtClean="0">
                    <a:latin typeface="Times New Roman"/>
                    <a:ea typeface="仿宋_GB2312"/>
                  </a:rPr>
                  <a:t>)=</a:t>
                </a:r>
                <a:r>
                  <a:rPr lang="en-US" altLang="zh-CN" sz="2000" i="1" kern="100" dirty="0">
                    <a:latin typeface="Times New Roman"/>
                    <a:ea typeface="仿宋_GB2312"/>
                  </a:rPr>
                  <a:t> </a:t>
                </a:r>
                <a:r>
                  <a:rPr lang="en-US" altLang="zh-CN" sz="2000" i="1" kern="100" dirty="0" smtClean="0">
                    <a:latin typeface="Times New Roman"/>
                    <a:ea typeface="仿宋_GB2312"/>
                  </a:rPr>
                  <a:t>f</a:t>
                </a:r>
                <a:r>
                  <a:rPr lang="en-US" altLang="zh-CN" sz="2000" kern="100" dirty="0" smtClean="0">
                    <a:latin typeface="Times New Roman"/>
                    <a:ea typeface="仿宋_GB2312"/>
                  </a:rPr>
                  <a:t>(2)=</a:t>
                </a:r>
                <a14:m>
                  <m:oMath xmlns:m="http://schemas.openxmlformats.org/officeDocument/2006/math">
                    <m:r>
                      <a:rPr lang="en-US" altLang="zh-CN" sz="2000" b="0" i="1" kern="100" smtClean="0">
                        <a:latin typeface="Cambria Math"/>
                        <a:ea typeface="仿宋_GB2312"/>
                      </a:rPr>
                      <m:t>−</m:t>
                    </m:r>
                    <m:f>
                      <m:fPr>
                        <m:ctrlPr>
                          <a:rPr lang="el-GR" altLang="zh-CN" sz="2000" b="0" i="1" kern="100" smtClean="0">
                            <a:latin typeface="Cambria Math"/>
                            <a:ea typeface="仿宋_GB2312"/>
                          </a:rPr>
                        </m:ctrlPr>
                      </m:fPr>
                      <m:num>
                        <m:r>
                          <a:rPr lang="en-US" altLang="zh-CN" sz="2000" b="0" i="1" kern="100" smtClean="0">
                            <a:latin typeface="Cambria Math"/>
                            <a:ea typeface="仿宋_GB2312"/>
                          </a:rPr>
                          <m:t>1</m:t>
                        </m:r>
                      </m:num>
                      <m:den>
                        <m:r>
                          <a:rPr lang="el-GR" altLang="zh-CN" sz="2000" b="0" i="1" kern="100" smtClean="0">
                            <a:latin typeface="Cambria Math"/>
                            <a:ea typeface="仿宋_GB2312"/>
                          </a:rPr>
                          <m:t>2</m:t>
                        </m:r>
                      </m:den>
                    </m:f>
                  </m:oMath>
                </a14:m>
                <a:endParaRPr lang="zh-CN" altLang="en-US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586" y="6171351"/>
                <a:ext cx="7045840" cy="526939"/>
              </a:xfrm>
              <a:prstGeom prst="rect">
                <a:avLst/>
              </a:prstGeom>
              <a:blipFill rotWithShape="1">
                <a:blip r:embed="rId5"/>
                <a:stretch>
                  <a:fillRect l="-952" b="-804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10916071" y="4859581"/>
                <a:ext cx="58701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 i="1" kern="100" smtClean="0">
                          <a:solidFill>
                            <a:srgbClr val="C00000"/>
                          </a:solidFill>
                          <a:latin typeface="Cambria Math"/>
                          <a:ea typeface="仿宋_GB2312"/>
                        </a:rPr>
                        <m:t>−</m:t>
                      </m:r>
                      <m:f>
                        <m:fPr>
                          <m:ctrlPr>
                            <a:rPr lang="el-GR" altLang="zh-CN" b="1" i="1" kern="100">
                              <a:solidFill>
                                <a:srgbClr val="C00000"/>
                              </a:solidFill>
                              <a:latin typeface="Cambria Math"/>
                              <a:ea typeface="仿宋_GB2312"/>
                            </a:rPr>
                          </m:ctrlPr>
                        </m:fPr>
                        <m:num>
                          <m:r>
                            <a:rPr lang="en-US" altLang="zh-CN" b="1" i="1" kern="100">
                              <a:solidFill>
                                <a:srgbClr val="C00000"/>
                              </a:solidFill>
                              <a:latin typeface="Cambria Math"/>
                              <a:ea typeface="仿宋_GB2312"/>
                            </a:rPr>
                            <m:t>𝟏</m:t>
                          </m:r>
                        </m:num>
                        <m:den>
                          <m:r>
                            <a:rPr lang="el-GR" altLang="zh-CN" b="1" i="1" kern="100">
                              <a:solidFill>
                                <a:srgbClr val="C00000"/>
                              </a:solidFill>
                              <a:latin typeface="Cambria Math"/>
                              <a:ea typeface="仿宋_GB2312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zh-CN" alt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6071" y="4859581"/>
                <a:ext cx="587019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99223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Part4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周期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7739" y="851944"/>
            <a:ext cx="107288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 fontAlgn="ctr">
              <a:lnSpc>
                <a:spcPct val="150000"/>
              </a:lnSpc>
              <a:tabLst>
                <a:tab pos="1466850" algn="l"/>
                <a:tab pos="2667000" algn="l"/>
                <a:tab pos="3867150" algn="l"/>
              </a:tabLst>
            </a:pP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【例】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（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2018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年全国卷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Ⅱ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理科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11/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文科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）</a:t>
            </a:r>
            <a:endParaRPr lang="zh-CN" altLang="zh-CN" sz="2000" kern="100" dirty="0">
              <a:latin typeface="等线"/>
              <a:cs typeface="Times New Roman"/>
            </a:endParaRPr>
          </a:p>
          <a:p>
            <a:pPr marL="266700" indent="-266700" fontAlgn="ctr">
              <a:lnSpc>
                <a:spcPct val="150000"/>
              </a:lnSpc>
              <a:tabLst>
                <a:tab pos="1466850" algn="l"/>
                <a:tab pos="2667000" algn="l"/>
                <a:tab pos="3867150" algn="l"/>
              </a:tabLst>
            </a:pP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已知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是定义域为</a:t>
            </a:r>
            <a:r>
              <a:rPr lang="en-US" altLang="zh-CN" sz="2000" b="1" kern="0" dirty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的奇函数，满足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(1-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)=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．若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(1)=2</a:t>
            </a: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，则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(1)+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(2)+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(3)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lang="en-US" altLang="zh-CN" sz="2000" i="1" kern="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(50)=</a:t>
            </a:r>
            <a:r>
              <a:rPr lang="zh-CN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（</a:t>
            </a:r>
            <a:r>
              <a:rPr lang="en-US" altLang="zh-CN" sz="2000" kern="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zh-CN" altLang="zh-CN" sz="20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）</a:t>
            </a:r>
            <a:endParaRPr lang="en-US" altLang="zh-CN" sz="2000" kern="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66700" fontAlgn="ctr">
              <a:lnSpc>
                <a:spcPct val="150000"/>
              </a:lnSpc>
            </a:pPr>
            <a:r>
              <a:rPr lang="en-US" altLang="zh-CN" sz="2000" kern="0" dirty="0">
                <a:latin typeface="Times New Roman"/>
                <a:cs typeface="Times New Roman"/>
              </a:rPr>
              <a:t>A</a:t>
            </a:r>
            <a:r>
              <a:rPr lang="zh-CN" altLang="zh-CN" sz="2000" kern="0" dirty="0" smtClean="0">
                <a:latin typeface="Times New Roman"/>
                <a:cs typeface="Times New Roman"/>
              </a:rPr>
              <a:t>．</a:t>
            </a:r>
            <a:r>
              <a:rPr lang="en-US" altLang="zh-CN" sz="2000" kern="0" dirty="0" smtClean="0">
                <a:latin typeface="Times New Roman"/>
                <a:cs typeface="Times New Roman"/>
              </a:rPr>
              <a:t>-50 </a:t>
            </a:r>
            <a:r>
              <a:rPr lang="en-US" altLang="zh-CN" sz="2000" kern="0" dirty="0">
                <a:latin typeface="Times New Roman"/>
                <a:cs typeface="Times New Roman"/>
              </a:rPr>
              <a:t>	B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>
                <a:latin typeface="Times New Roman"/>
                <a:cs typeface="Times New Roman"/>
              </a:rPr>
              <a:t>0	 	C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>
                <a:latin typeface="Times New Roman"/>
                <a:cs typeface="Times New Roman"/>
              </a:rPr>
              <a:t>2	 	D</a:t>
            </a:r>
            <a:r>
              <a:rPr lang="zh-CN" altLang="zh-CN" sz="2000" kern="0" dirty="0">
                <a:latin typeface="Times New Roman"/>
                <a:cs typeface="Times New Roman"/>
              </a:rPr>
              <a:t>．</a:t>
            </a:r>
            <a:r>
              <a:rPr lang="en-US" altLang="zh-CN" sz="2000" kern="0" dirty="0" smtClean="0">
                <a:latin typeface="Times New Roman"/>
                <a:cs typeface="Times New Roman"/>
              </a:rPr>
              <a:t>50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4465" y="2266225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65625" y="2278924"/>
            <a:ext cx="17235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双</a:t>
            </a:r>
            <a:r>
              <a:rPr lang="zh-CN" altLang="en-US" sz="2000" dirty="0" smtClean="0"/>
              <a:t>对称出周期</a:t>
            </a:r>
            <a:endParaRPr lang="zh-CN" altLang="zh-CN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53385" y="142321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81" y="2811436"/>
            <a:ext cx="11384694" cy="68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391899" y="3415818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665717" y="3428517"/>
            <a:ext cx="50577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 smtClean="0"/>
              <a:t>利用周期性</a:t>
            </a:r>
            <a:r>
              <a:rPr lang="zh-CN" altLang="en-US" sz="2000" dirty="0"/>
              <a:t>将</a:t>
            </a:r>
            <a:r>
              <a:rPr lang="zh-CN" altLang="zh-CN" sz="2000" dirty="0" smtClean="0"/>
              <a:t>自变量大小调整</a:t>
            </a:r>
            <a:r>
              <a:rPr lang="zh-CN" altLang="en-US" sz="2000" dirty="0" smtClean="0"/>
              <a:t>至给定区间内</a:t>
            </a:r>
            <a:endParaRPr lang="zh-CN" altLang="zh-CN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10883509" y="2614828"/>
                <a:ext cx="58701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1" i="1" kern="100" smtClean="0">
                          <a:solidFill>
                            <a:srgbClr val="C00000"/>
                          </a:solidFill>
                          <a:latin typeface="Cambria Math"/>
                          <a:ea typeface="仿宋_GB2312"/>
                        </a:rPr>
                        <m:t>−</m:t>
                      </m:r>
                      <m:f>
                        <m:fPr>
                          <m:ctrlPr>
                            <a:rPr lang="el-GR" altLang="zh-CN" b="1" i="1" kern="100">
                              <a:solidFill>
                                <a:srgbClr val="C00000"/>
                              </a:solidFill>
                              <a:latin typeface="Cambria Math"/>
                              <a:ea typeface="仿宋_GB2312"/>
                            </a:rPr>
                          </m:ctrlPr>
                        </m:fPr>
                        <m:num>
                          <m:r>
                            <a:rPr lang="en-US" altLang="zh-CN" b="1" i="1" kern="100">
                              <a:solidFill>
                                <a:srgbClr val="C00000"/>
                              </a:solidFill>
                              <a:latin typeface="Cambria Math"/>
                              <a:ea typeface="仿宋_GB2312"/>
                            </a:rPr>
                            <m:t>𝟏</m:t>
                          </m:r>
                        </m:num>
                        <m:den>
                          <m:r>
                            <a:rPr lang="el-GR" altLang="zh-CN" b="1" i="1" kern="100">
                              <a:solidFill>
                                <a:srgbClr val="C00000"/>
                              </a:solidFill>
                              <a:latin typeface="Cambria Math"/>
                              <a:ea typeface="仿宋_GB2312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zh-CN" alt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3509" y="2614828"/>
                <a:ext cx="587019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73735" y="4025185"/>
            <a:ext cx="1165497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周期性</a:t>
            </a:r>
            <a:r>
              <a:rPr lang="zh-CN" altLang="zh-CN" sz="20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的作用</a:t>
            </a:r>
            <a:r>
              <a:rPr lang="zh-CN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窥一斑而知全豹</a:t>
            </a:r>
            <a:r>
              <a:rPr lang="zh-CN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endParaRPr lang="zh-CN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）函数值：可利用周期性将自变量大小进行调整，进而利用已知条件求值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图    象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：只要做出一个周期的函数图象，其余部分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的图象可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利用周期性进行“复制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粘贴”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）单调区间：由于间隔 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kT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∈</a:t>
            </a:r>
            <a:r>
              <a:rPr lang="en-US" altLang="zh-CN" sz="2000" b="1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函数图象相同，所以若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000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)(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b-a 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&lt;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单调增（减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）， </a:t>
            </a:r>
            <a:endParaRPr lang="en-US" altLang="zh-CN" sz="2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                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a+kT</a:t>
            </a:r>
            <a:r>
              <a:rPr lang="en-US" altLang="zh-CN" sz="2000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i="1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+kT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)(</a:t>
            </a:r>
            <a:r>
              <a:rPr lang="en-US" altLang="zh-CN" sz="20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∈</a:t>
            </a:r>
            <a:r>
              <a:rPr lang="en-US" altLang="zh-CN" sz="2000" b="1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上</a:t>
            </a:r>
            <a:r>
              <a:rPr lang="zh-CN" altLang="en-US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单调增（减）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3613" y="3974405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评析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518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课堂总结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性质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55655" y="1589368"/>
            <a:ext cx="861786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、熟练掌握函数四种性质的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定义和等价形式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、要注意培养自己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分析问题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的能力，寻找题目的突破口；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、要关注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代数和图形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间的联系，选择恰当的研究角度去解题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课后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作业：见文档</a:t>
            </a:r>
            <a:endParaRPr lang="zh-CN" altLang="en-US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9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Part1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单调性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589" y="152400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定义：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83006" y="1445855"/>
            <a:ext cx="729398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在定义域的一个子集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里，有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两个任意自变量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endParaRPr lang="en-US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在区间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内单调增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时，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 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在区间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内单调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5589" y="3187700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三种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等价形式：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907086" y="3251200"/>
                <a:ext cx="7980070" cy="35369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设任意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∈[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]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且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＜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，那么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①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在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[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400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,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]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上是增函数⇔若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＜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＜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⇔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)[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)]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＞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f>
                      <m:fPr>
                        <m:ctrlPr>
                          <a:rPr lang="en-US" altLang="zh-CN" sz="240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400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24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400" b="0" i="1" smtClean="0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2400" b="0" i="1" smtClean="0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400" b="0" i="1" smtClean="0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＞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:endParaRPr lang="en-US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②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在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[</a:t>
                </a:r>
                <a:r>
                  <a:rPr lang="en-US" altLang="zh-CN" sz="2400" i="1" dirty="0" err="1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a,b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]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上是减函数⇔若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＜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＞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⇔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)[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－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baseline="-250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)]</a:t>
                </a:r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＜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⇔</m:t>
                    </m:r>
                    <m:f>
                      <m:fPr>
                        <m:ctrlPr>
                          <a:rPr lang="en-US" altLang="zh-CN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altLang="zh-CN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CN" sz="2400" i="1">
                                    <a:latin typeface="Cambria Math"/>
                                    <a:ea typeface="Cambria Math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2400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400" i="1">
                                <a:latin typeface="Cambria Math"/>
                                <a:ea typeface="Cambria Math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zh-CN" altLang="en-US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＜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:endParaRPr lang="en-US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086" y="3251200"/>
                <a:ext cx="7980070" cy="3536994"/>
              </a:xfrm>
              <a:prstGeom prst="rect">
                <a:avLst/>
              </a:prstGeom>
              <a:blipFill rotWithShape="1">
                <a:blip r:embed="rId2"/>
                <a:stretch>
                  <a:fillRect l="-1222" r="-15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900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Part1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单调性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589" y="1524000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判断方法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1538" y="2001510"/>
            <a:ext cx="9123010" cy="4196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000"/>
              </a:lnSpc>
            </a:pP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定义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法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作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差比较；步骤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：设元→作差→变形→定号→结论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导数</a:t>
            </a:r>
            <a:r>
              <a:rPr lang="zh-CN" altLang="en-US" sz="240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法（用于可导函数）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400" i="1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'</a:t>
            </a:r>
            <a:r>
              <a:rPr lang="en-US" altLang="zh-CN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单调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递增；若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 ’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＜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400" i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单调递减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③图象法；</a:t>
            </a:r>
          </a:p>
          <a:p>
            <a:pPr>
              <a:lnSpc>
                <a:spcPts val="4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④单调性的运算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性质</a:t>
            </a:r>
            <a:endParaRPr lang="en-US" altLang="zh-CN" sz="2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例：在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公共区间上，增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增；减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减；增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增；减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增</a:t>
            </a:r>
            <a:r>
              <a:rPr lang="en-US" altLang="zh-CN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减</a:t>
            </a:r>
            <a:endParaRPr lang="zh-CN" altLang="en-US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ts val="4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⑤复合函数单调判断法则（同增异减</a:t>
            </a:r>
            <a:r>
              <a:rPr lang="zh-CN" altLang="en-US" sz="2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2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等腰三角形 13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等腰三角形 14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7225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Part1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单调性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130"/>
          <a:stretch/>
        </p:blipFill>
        <p:spPr bwMode="auto">
          <a:xfrm>
            <a:off x="1113015" y="1018412"/>
            <a:ext cx="8753475" cy="2266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665" y="3354096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28825" y="3366795"/>
            <a:ext cx="21820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75" lvl="0"/>
            <a:r>
              <a:rPr lang="zh-CN" altLang="en-US" sz="2000" kern="100" dirty="0">
                <a:solidFill>
                  <a:prstClr val="black"/>
                </a:solidFill>
                <a:latin typeface="Times New Roman"/>
                <a:cs typeface="Times New Roman"/>
              </a:rPr>
              <a:t>“</a:t>
            </a:r>
            <a:r>
              <a:rPr lang="en-US" altLang="zh-CN" sz="2000" i="1" kern="100" dirty="0">
                <a:solidFill>
                  <a:prstClr val="black"/>
                </a:solidFill>
                <a:latin typeface="Times New Roman"/>
                <a:cs typeface="Times New Roman"/>
              </a:rPr>
              <a:t>H</a:t>
            </a:r>
            <a:r>
              <a:rPr lang="zh-CN" altLang="zh-CN" sz="2000" kern="100" dirty="0">
                <a:solidFill>
                  <a:prstClr val="black"/>
                </a:solidFill>
                <a:latin typeface="Times New Roman"/>
                <a:cs typeface="Times New Roman"/>
              </a:rPr>
              <a:t>函数</a:t>
            </a:r>
            <a:r>
              <a:rPr lang="zh-CN" altLang="en-US" sz="2000" kern="100" dirty="0">
                <a:solidFill>
                  <a:prstClr val="black"/>
                </a:solidFill>
                <a:latin typeface="Times New Roman"/>
                <a:cs typeface="Times New Roman"/>
              </a:rPr>
              <a:t>”</a:t>
            </a:r>
            <a:r>
              <a:rPr lang="zh-CN" altLang="zh-CN" sz="2000" kern="100" dirty="0">
                <a:solidFill>
                  <a:prstClr val="black"/>
                </a:solidFill>
                <a:latin typeface="Times New Roman"/>
                <a:cs typeface="Times New Roman"/>
              </a:rPr>
              <a:t>的本质</a:t>
            </a:r>
            <a:endParaRPr lang="zh-CN" altLang="zh-CN" sz="2000" kern="100" dirty="0">
              <a:solidFill>
                <a:prstClr val="black"/>
              </a:solidFill>
              <a:latin typeface="等线"/>
              <a:cs typeface="Times New Roman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1" name="对象 20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817542"/>
              </p:ext>
            </p:extLst>
          </p:nvPr>
        </p:nvGraphicFramePr>
        <p:xfrm>
          <a:off x="646648" y="3794806"/>
          <a:ext cx="4382552" cy="436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4" imgW="2298700" imgH="228600" progId="Equation.DSMT4">
                  <p:embed/>
                </p:oleObj>
              </mc:Choice>
              <mc:Fallback>
                <p:oleObj name="Equation" r:id="rId4" imgW="2298700" imgH="228600" progId="Equation.DSMT4">
                  <p:embed/>
                  <p:pic>
                    <p:nvPicPr>
                      <p:cNvPr id="0" name="Object 4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648" y="3794806"/>
                        <a:ext cx="4382552" cy="4367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3" name="对象 22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473419"/>
              </p:ext>
            </p:extLst>
          </p:nvPr>
        </p:nvGraphicFramePr>
        <p:xfrm>
          <a:off x="5124451" y="3766582"/>
          <a:ext cx="3549649" cy="49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6" imgW="1981080" imgH="279360" progId="Equation.DSMT4">
                  <p:embed/>
                </p:oleObj>
              </mc:Choice>
              <mc:Fallback>
                <p:oleObj name="Equation" r:id="rId6" imgW="1981080" imgH="279360" progId="Equation.DSMT4">
                  <p:embed/>
                  <p:pic>
                    <p:nvPicPr>
                      <p:cNvPr id="0" name="Object 6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1" y="3766582"/>
                        <a:ext cx="3549649" cy="493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8723490" y="3813120"/>
            <a:ext cx="20714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上单增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61478" y="4292000"/>
                <a:ext cx="677724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000" dirty="0" smtClean="0"/>
                  <a:t>对于①，单调性的运算性质，</a:t>
                </a:r>
                <a14:m>
                  <m:oMath xmlns:m="http://schemas.openxmlformats.org/officeDocument/2006/math">
                    <m:r>
                      <a:rPr lang="en-US" altLang="zh-CN" sz="2000" b="0" i="1" smtClean="0">
                        <a:latin typeface="Cambria Math"/>
                      </a:rPr>
                      <m:t>𝑦</m:t>
                    </m:r>
                    <m:r>
                      <a:rPr lang="en-US" altLang="zh-CN" sz="2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zh-CN" sz="2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altLang="zh-CN" sz="20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altLang="zh-CN" sz="2000" b="0" i="1" smtClean="0">
                        <a:latin typeface="Cambria Math"/>
                      </a:rPr>
                      <m:t>+</m:t>
                    </m:r>
                    <m:r>
                      <a:rPr lang="en-US" altLang="zh-CN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zh-CN" alt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单增，符合条件；</a:t>
                </a:r>
                <a:endParaRPr lang="en-US" altLang="zh-C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78" y="4292000"/>
                <a:ext cx="6777240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990" t="-10606" r="-270" b="-2272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489752" y="2844800"/>
            <a:ext cx="7585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>
                <a:solidFill>
                  <a:srgbClr val="C00000"/>
                </a:solidFill>
              </a:rPr>
              <a:t>① ③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9565" y="6282392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评析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en-US" sz="20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化繁为简，剖析本质</a:t>
            </a:r>
            <a:endParaRPr lang="zh-CN" altLang="zh-CN" sz="2000" kern="100" dirty="0">
              <a:latin typeface="楷体" panose="02010609060101010101" pitchFamily="49" charset="-122"/>
              <a:ea typeface="楷体" panose="02010609060101010101" pitchFamily="49" charset="-122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61478" y="4727178"/>
                <a:ext cx="56124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对于②，结合图象，</a:t>
                </a:r>
                <a:r>
                  <a:rPr lang="en-US" altLang="zh-CN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CN" sz="2000" i="1">
                        <a:latin typeface="Cambria Math"/>
                      </a:rPr>
                      <m:t>𝑦</m:t>
                    </m:r>
                    <m:r>
                      <a:rPr lang="en-US" altLang="zh-CN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zh-CN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altLang="zh-CN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zh-CN" alt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先减再增，不符合；</a:t>
                </a:r>
                <a:endParaRPr lang="zh-CN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78" y="4727178"/>
                <a:ext cx="5612434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1196" t="-12121" r="-435" b="-212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1478" y="5162356"/>
                <a:ext cx="738561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对于③，导数法，</a:t>
                </a:r>
                <a:r>
                  <a:rPr lang="en-US" altLang="zh-CN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sz="2000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altLang="zh-CN" sz="20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altLang="zh-CN" sz="2000" i="1">
                        <a:latin typeface="Cambria Math"/>
                      </a:rPr>
                      <m:t>=</m:t>
                    </m:r>
                    <m:r>
                      <a:rPr lang="en-US" altLang="zh-CN" sz="2000" b="0" i="1" smtClean="0">
                        <a:latin typeface="Cambria Math"/>
                      </a:rPr>
                      <m:t>3−</m:t>
                    </m:r>
                    <m:r>
                      <a:rPr lang="en-US" altLang="zh-CN" sz="2000" b="0" i="1" smtClean="0">
                        <a:latin typeface="Cambria Math"/>
                      </a:rPr>
                      <m:t>𝑐𝑜𝑠𝑥</m:t>
                    </m:r>
                    <m:r>
                      <a:rPr lang="en-US" altLang="zh-CN" sz="20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zh-CN" alt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恒成立，单增，符合条件；</a:t>
                </a:r>
                <a:endParaRPr lang="en-US" altLang="zh-CN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78" y="5162356"/>
                <a:ext cx="7385612" cy="400110"/>
              </a:xfrm>
              <a:prstGeom prst="rect">
                <a:avLst/>
              </a:prstGeom>
              <a:blipFill rotWithShape="1">
                <a:blip r:embed="rId10"/>
                <a:stretch>
                  <a:fillRect l="-908" t="-12308" r="-165" b="-230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661478" y="5597535"/>
            <a:ext cx="65021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对于④，结合解析式，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是偶函数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先减再增，不符合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30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4" grpId="0"/>
      <p:bldP spid="26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7" name="Picture 4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7"/>
          <a:stretch/>
        </p:blipFill>
        <p:spPr bwMode="auto">
          <a:xfrm>
            <a:off x="963547" y="3826876"/>
            <a:ext cx="10555353" cy="1126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Part1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单调性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339" y="1859410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02499" y="1872109"/>
            <a:ext cx="109728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75" lvl="0"/>
            <a:r>
              <a:rPr lang="zh-CN" altLang="zh-CN" sz="2000" dirty="0"/>
              <a:t>分段函数单调</a:t>
            </a:r>
            <a:r>
              <a:rPr lang="zh-CN" altLang="zh-CN" sz="2000" dirty="0" smtClean="0"/>
              <a:t>递</a:t>
            </a:r>
            <a:r>
              <a:rPr lang="zh-CN" altLang="en-US" sz="2000" dirty="0" smtClean="0"/>
              <a:t>增，则</a:t>
            </a:r>
            <a:r>
              <a:rPr lang="zh-CN" altLang="zh-CN" sz="2000" dirty="0" smtClean="0"/>
              <a:t>每个分段区间</a:t>
            </a:r>
            <a:r>
              <a:rPr lang="zh-CN" altLang="zh-CN" sz="2000" dirty="0"/>
              <a:t>上函数</a:t>
            </a:r>
            <a:r>
              <a:rPr lang="zh-CN" altLang="zh-CN" sz="2000" dirty="0" smtClean="0"/>
              <a:t>单增</a:t>
            </a:r>
            <a:r>
              <a:rPr lang="zh-CN" altLang="zh-CN" sz="2000" dirty="0"/>
              <a:t>，且在分段点处函数值的大小关系也满足</a:t>
            </a:r>
            <a:r>
              <a:rPr lang="zh-CN" altLang="zh-CN" sz="2000" dirty="0" smtClean="0"/>
              <a:t>递增</a:t>
            </a:r>
            <a:endParaRPr lang="zh-CN" altLang="zh-CN" sz="2000" kern="100" dirty="0">
              <a:solidFill>
                <a:prstClr val="black"/>
              </a:solidFill>
              <a:latin typeface="等线"/>
              <a:cs typeface="Times New Roman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726"/>
          <a:stretch/>
        </p:blipFill>
        <p:spPr bwMode="auto">
          <a:xfrm>
            <a:off x="1080564" y="859277"/>
            <a:ext cx="10295317" cy="102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39" r="17454"/>
          <a:stretch/>
        </p:blipFill>
        <p:spPr bwMode="auto">
          <a:xfrm>
            <a:off x="1002889" y="2272220"/>
            <a:ext cx="8560212" cy="1262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030326" y="846500"/>
                <a:ext cx="890564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[</m:t>
                      </m:r>
                      <m:f>
                        <m:fPr>
                          <m:ctrlPr>
                            <a:rPr lang="en-US" altLang="zh-CN" sz="2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sz="2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𝟗</m:t>
                          </m:r>
                        </m:num>
                        <m:den>
                          <m:r>
                            <a:rPr lang="en-US" altLang="zh-CN" sz="2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,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zh-CN" altLang="en-US" sz="20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326" y="846500"/>
                <a:ext cx="890564" cy="66851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261339" y="4929562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区别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503975" y="4942261"/>
            <a:ext cx="1996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75" lvl="0"/>
            <a:r>
              <a:rPr lang="zh-CN" altLang="en-US" sz="2000" kern="100" dirty="0" smtClean="0">
                <a:solidFill>
                  <a:prstClr val="black"/>
                </a:solidFill>
                <a:latin typeface="等线"/>
                <a:cs typeface="Times New Roman"/>
              </a:rPr>
              <a:t>自变量范围不同</a:t>
            </a:r>
            <a:endParaRPr lang="zh-CN" altLang="zh-CN" sz="2000" kern="100" dirty="0">
              <a:solidFill>
                <a:prstClr val="black"/>
              </a:solidFill>
              <a:latin typeface="等线"/>
              <a:cs typeface="Times New Roman"/>
            </a:endParaRPr>
          </a:p>
        </p:txBody>
      </p:sp>
      <p:pic>
        <p:nvPicPr>
          <p:cNvPr id="4125" name="Picture 29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00"/>
          <a:stretch/>
        </p:blipFill>
        <p:spPr bwMode="auto">
          <a:xfrm>
            <a:off x="1029765" y="5269318"/>
            <a:ext cx="8330136" cy="1372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608371" y="4537301"/>
                <a:ext cx="7986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altLang="zh-CN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2,3)</m:t>
                      </m:r>
                    </m:oMath>
                  </m:oMathPara>
                </a14:m>
                <a:endParaRPr lang="zh-CN" altLang="en-US" sz="20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8371" y="4537301"/>
                <a:ext cx="798616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61" name="直接连接符 2060"/>
          <p:cNvCxnSpPr/>
          <p:nvPr/>
        </p:nvCxnSpPr>
        <p:spPr>
          <a:xfrm>
            <a:off x="88900" y="3610976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0392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38" grpId="0"/>
      <p:bldP spid="39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Part1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单调性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726"/>
          <a:stretch/>
        </p:blipFill>
        <p:spPr bwMode="auto">
          <a:xfrm>
            <a:off x="1080564" y="859277"/>
            <a:ext cx="10295317" cy="102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030326" y="846500"/>
                <a:ext cx="890564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[</m:t>
                      </m:r>
                      <m:f>
                        <m:fPr>
                          <m:ctrlPr>
                            <a:rPr lang="en-US" altLang="zh-CN" sz="2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zh-CN" sz="2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𝟗</m:t>
                          </m:r>
                        </m:num>
                        <m:den>
                          <m:r>
                            <a:rPr lang="en-US" altLang="zh-CN" sz="20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𝟒</m:t>
                          </m:r>
                        </m:den>
                      </m:f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,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zh-CN" altLang="en-US" sz="20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326" y="846500"/>
                <a:ext cx="890564" cy="66851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61" name="直接连接符 2060"/>
          <p:cNvCxnSpPr/>
          <p:nvPr/>
        </p:nvCxnSpPr>
        <p:spPr>
          <a:xfrm>
            <a:off x="76200" y="1909176"/>
            <a:ext cx="12103100" cy="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837"/>
          <a:stretch/>
        </p:blipFill>
        <p:spPr bwMode="auto">
          <a:xfrm>
            <a:off x="1087615" y="2133602"/>
            <a:ext cx="9923285" cy="46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47843" y="258545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489003" y="2598152"/>
            <a:ext cx="33217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 smtClean="0"/>
              <a:t>函数</a:t>
            </a:r>
            <a:r>
              <a:rPr lang="zh-CN" altLang="en-US" sz="2000" dirty="0"/>
              <a:t>图象</a:t>
            </a:r>
            <a:r>
              <a:rPr lang="zh-CN" altLang="zh-CN" sz="2000" dirty="0" smtClean="0"/>
              <a:t>在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zh-CN" altLang="zh-CN" sz="2000" dirty="0"/>
              <a:t>处连续不断</a:t>
            </a:r>
          </a:p>
        </p:txBody>
      </p:sp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3" name="对象 22" descr="学科网 版权所有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2232191"/>
              </p:ext>
            </p:extLst>
          </p:nvPr>
        </p:nvGraphicFramePr>
        <p:xfrm>
          <a:off x="479990" y="2998262"/>
          <a:ext cx="4803209" cy="98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9" name="Equation" r:id="rId6" imgW="3162240" imgH="507960" progId="Equation.DSMT4">
                  <p:embed/>
                </p:oleObj>
              </mc:Choice>
              <mc:Fallback>
                <p:oleObj name="Equation" r:id="rId6" imgW="3162240" imgH="507960" progId="Equation.DSMT4">
                  <p:embed/>
                  <p:pic>
                    <p:nvPicPr>
                      <p:cNvPr id="0" name="Object 13" descr="学科网 版权所有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90" y="2998262"/>
                        <a:ext cx="4803209" cy="9800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7" name="对象 26" descr="学科网 版权所有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732373"/>
              </p:ext>
            </p:extLst>
          </p:nvPr>
        </p:nvGraphicFramePr>
        <p:xfrm>
          <a:off x="3610434" y="3925481"/>
          <a:ext cx="1498600" cy="135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" name="Equation" r:id="rId8" imgW="838080" imgH="838080" progId="Equation.DSMT4">
                  <p:embed/>
                </p:oleObj>
              </mc:Choice>
              <mc:Fallback>
                <p:oleObj name="Equation" r:id="rId8" imgW="838080" imgH="838080" progId="Equation.DSMT4">
                  <p:embed/>
                  <p:pic>
                    <p:nvPicPr>
                      <p:cNvPr id="0" name="Object 15" descr="学科网 版权所有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0434" y="3925481"/>
                        <a:ext cx="1498600" cy="13541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9" name="对象 28" descr="学科网 版权所有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783422"/>
              </p:ext>
            </p:extLst>
          </p:nvPr>
        </p:nvGraphicFramePr>
        <p:xfrm>
          <a:off x="5099509" y="4365219"/>
          <a:ext cx="11541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1" name="Equation" r:id="rId10" imgW="876240" imgH="253800" progId="Equation.DSMT4">
                  <p:embed/>
                </p:oleObj>
              </mc:Choice>
              <mc:Fallback>
                <p:oleObj name="Equation" r:id="rId10" imgW="876240" imgH="253800" progId="Equation.DSMT4">
                  <p:embed/>
                  <p:pic>
                    <p:nvPicPr>
                      <p:cNvPr id="0" name="Object 17" descr="学科网 版权所有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509" y="4365219"/>
                        <a:ext cx="1154113" cy="4445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直接箭头连接符 32"/>
          <p:cNvCxnSpPr/>
          <p:nvPr/>
        </p:nvCxnSpPr>
        <p:spPr>
          <a:xfrm>
            <a:off x="473329" y="4581119"/>
            <a:ext cx="3124405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91747" y="4175781"/>
            <a:ext cx="280878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zh-CN" sz="2000" kern="100" dirty="0">
                <a:latin typeface="Times New Roman"/>
                <a:cs typeface="Times New Roman"/>
              </a:rPr>
              <a:t>因为</a:t>
            </a:r>
            <a:r>
              <a:rPr lang="en-US" altLang="zh-CN" sz="2000" i="1" kern="100" dirty="0">
                <a:latin typeface="Times New Roman"/>
              </a:rPr>
              <a:t>f</a:t>
            </a:r>
            <a:r>
              <a:rPr lang="en-US" altLang="zh-CN" sz="2000" kern="100" dirty="0">
                <a:latin typeface="Times New Roman"/>
              </a:rPr>
              <a:t>(</a:t>
            </a:r>
            <a:r>
              <a:rPr lang="en-US" altLang="zh-CN" sz="2000" i="1" kern="100" dirty="0">
                <a:latin typeface="Times New Roman"/>
              </a:rPr>
              <a:t>x</a:t>
            </a:r>
            <a:r>
              <a:rPr lang="en-US" altLang="zh-CN" sz="2000" kern="100" dirty="0">
                <a:latin typeface="Times New Roman"/>
              </a:rPr>
              <a:t>)</a:t>
            </a:r>
            <a:r>
              <a:rPr lang="zh-CN" altLang="zh-CN" sz="2000" kern="100" dirty="0">
                <a:latin typeface="Times New Roman"/>
                <a:cs typeface="Times New Roman"/>
              </a:rPr>
              <a:t>在</a:t>
            </a:r>
            <a:r>
              <a:rPr lang="en-US" altLang="zh-CN" sz="2000" i="1" kern="100" dirty="0">
                <a:latin typeface="Times New Roman"/>
              </a:rPr>
              <a:t>R</a:t>
            </a:r>
            <a:r>
              <a:rPr lang="zh-CN" altLang="zh-CN" sz="2000" kern="100" dirty="0">
                <a:latin typeface="Times New Roman"/>
                <a:cs typeface="Times New Roman"/>
              </a:rPr>
              <a:t>上单调</a:t>
            </a:r>
            <a:r>
              <a:rPr lang="zh-CN" altLang="zh-CN" sz="2000" kern="100" dirty="0" smtClean="0">
                <a:latin typeface="Times New Roman"/>
                <a:cs typeface="Times New Roman"/>
              </a:rPr>
              <a:t>递增</a:t>
            </a:r>
            <a:endParaRPr lang="en-US" altLang="zh-CN" sz="2000" kern="100" dirty="0" smtClean="0">
              <a:latin typeface="Times New Roman"/>
              <a:cs typeface="Times New Roman"/>
            </a:endParaRPr>
          </a:p>
          <a:p>
            <a:pPr algn="ctr"/>
            <a:endParaRPr lang="en-US" altLang="zh-CN" sz="600" kern="100" dirty="0">
              <a:latin typeface="Times New Roman"/>
              <a:cs typeface="Times New Roman"/>
            </a:endParaRPr>
          </a:p>
          <a:p>
            <a:pPr algn="ctr"/>
            <a:r>
              <a:rPr lang="zh-CN" altLang="zh-CN" sz="2000" kern="100" dirty="0" smtClean="0">
                <a:latin typeface="Times New Roman"/>
                <a:cs typeface="Times New Roman"/>
              </a:rPr>
              <a:t>且</a:t>
            </a:r>
            <a:r>
              <a:rPr lang="zh-CN" altLang="zh-CN" sz="2000" kern="100" dirty="0">
                <a:latin typeface="Times New Roman"/>
                <a:cs typeface="Times New Roman"/>
              </a:rPr>
              <a:t>在</a:t>
            </a:r>
            <a:r>
              <a:rPr lang="en-US" altLang="zh-CN" sz="2000" i="1" kern="100" dirty="0">
                <a:latin typeface="Times New Roman"/>
              </a:rPr>
              <a:t>x</a:t>
            </a:r>
            <a:r>
              <a:rPr lang="en-US" altLang="zh-CN" sz="2000" kern="100" dirty="0">
                <a:latin typeface="Times New Roman"/>
              </a:rPr>
              <a:t> = </a:t>
            </a:r>
            <a:r>
              <a:rPr lang="en-US" altLang="zh-CN" sz="2000" i="1" kern="100" dirty="0">
                <a:latin typeface="Times New Roman"/>
              </a:rPr>
              <a:t>m</a:t>
            </a:r>
            <a:r>
              <a:rPr lang="zh-CN" altLang="zh-CN" sz="2000" kern="100" dirty="0">
                <a:latin typeface="Times New Roman"/>
                <a:cs typeface="Times New Roman"/>
              </a:rPr>
              <a:t>处</a:t>
            </a:r>
            <a:r>
              <a:rPr lang="zh-CN" altLang="zh-CN" sz="2000" kern="100" dirty="0" smtClean="0">
                <a:latin typeface="Times New Roman"/>
                <a:cs typeface="Times New Roman"/>
              </a:rPr>
              <a:t>连续不断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9839826" y="2043937"/>
                <a:ext cx="102412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[−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,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altLang="zh-CN" sz="20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zh-CN" altLang="en-US" sz="20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9826" y="2043937"/>
                <a:ext cx="1024127" cy="400110"/>
              </a:xfrm>
              <a:prstGeom prst="rect">
                <a:avLst/>
              </a:prstGeom>
              <a:blipFill rotWithShape="1">
                <a:blip r:embed="rId12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473329" y="5609292"/>
            <a:ext cx="7638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评析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en-US" sz="20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已知</a:t>
            </a:r>
            <a:r>
              <a:rPr lang="zh-CN" altLang="en-US" sz="20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函数单调性求参数范围时，要善于结合图象分析求解</a:t>
            </a:r>
            <a:endParaRPr lang="zh-CN" altLang="zh-CN" sz="2000" kern="100" dirty="0">
              <a:latin typeface="楷体" panose="02010609060101010101" pitchFamily="49" charset="-122"/>
              <a:ea typeface="楷体" panose="02010609060101010101" pitchFamily="49" charset="-122"/>
              <a:cs typeface="Times New Roman"/>
            </a:endParaRPr>
          </a:p>
        </p:txBody>
      </p:sp>
      <p:pic>
        <p:nvPicPr>
          <p:cNvPr id="6169" name="Picture 25" descr="C:\Users\lenovo\Desktop\例2变式2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706" y="2668427"/>
            <a:ext cx="3290175" cy="382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07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4" grpId="0"/>
      <p:bldP spid="46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知识梳理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Part2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奇偶性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589" y="133350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定义：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583006" y="1179155"/>
                <a:ext cx="8941679" cy="17543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ctr">
                  <a:lnSpc>
                    <a:spcPct val="150000"/>
                  </a:lnSpc>
                </a:pPr>
                <a:r>
                  <a:rPr lang="zh-CN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若函数满足</a:t>
                </a:r>
                <a:endParaRPr lang="en-US" altLang="zh-CN" sz="24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 fontAlgn="ctr">
                  <a:lnSpc>
                    <a:spcPct val="150000"/>
                  </a:lnSpc>
                </a:pPr>
                <a:r>
                  <a:rPr lang="en-US" altLang="zh-CN" sz="24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对于定义域的任意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都</a:t>
                </a:r>
                <a:r>
                  <a:rPr lang="zh-CN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有</a:t>
                </a:r>
                <a14:m>
                  <m:oMath xmlns:m="http://schemas.openxmlformats.org/officeDocument/2006/math">
                    <m:r>
                      <a:rPr lang="en-US" altLang="zh-CN" sz="24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b="0" i="1" kern="10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altLang="zh-CN" sz="24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4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4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400" b="0" i="1" kern="10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则函数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为奇函数</a:t>
                </a:r>
                <a:r>
                  <a:rPr lang="zh-CN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endParaRPr lang="en-US" altLang="zh-CN" sz="2400" kern="1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 fontAlgn="ctr">
                  <a:lnSpc>
                    <a:spcPct val="150000"/>
                  </a:lnSpc>
                </a:pPr>
                <a:r>
                  <a:rPr lang="en-US" altLang="zh-CN" sz="24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对于定义域的任意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都有</a:t>
                </a:r>
                <a14:m>
                  <m:oMath xmlns:m="http://schemas.openxmlformats.org/officeDocument/2006/math"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则函数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f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(</a:t>
                </a:r>
                <a:r>
                  <a:rPr lang="en-US" altLang="zh-CN" sz="2400" i="1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为偶函数</a:t>
                </a:r>
                <a:r>
                  <a:rPr lang="en-US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.</a:t>
                </a:r>
                <a:endParaRPr lang="zh-CN" altLang="zh-CN" sz="2400" kern="100" dirty="0">
                  <a:effectLst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006" y="1179155"/>
                <a:ext cx="8941679" cy="1754326"/>
              </a:xfrm>
              <a:prstGeom prst="rect">
                <a:avLst/>
              </a:prstGeom>
              <a:blipFill rotWithShape="1">
                <a:blip r:embed="rId2"/>
                <a:stretch>
                  <a:fillRect l="-1091" r="-341" b="-694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65589" y="3263900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判断步骤：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052825" y="3127632"/>
                <a:ext cx="828502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indent="266700" fontAlgn="ctr">
                  <a:lnSpc>
                    <a:spcPct val="150000"/>
                  </a:lnSpc>
                </a:pP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①看定义域是否关于原点对称</a:t>
                </a:r>
                <a:r>
                  <a:rPr lang="zh-CN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；</a:t>
                </a:r>
                <a:r>
                  <a:rPr lang="en-US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  </a:t>
                </a:r>
                <a:r>
                  <a:rPr lang="zh-CN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②</a:t>
                </a:r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看</a:t>
                </a:r>
                <a14:m>
                  <m:oMath xmlns:m="http://schemas.openxmlformats.org/officeDocument/2006/math"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 kern="10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zh-CN" sz="2400" i="1" kern="10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zh-CN" altLang="zh-CN" sz="2400" kern="1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的关系</a:t>
                </a:r>
                <a:r>
                  <a:rPr lang="en-US" altLang="zh-CN" sz="2400" kern="1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.</a:t>
                </a:r>
                <a:endParaRPr lang="zh-CN" altLang="zh-CN" sz="2400" kern="1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25" y="3127632"/>
                <a:ext cx="8285025" cy="646331"/>
              </a:xfrm>
              <a:prstGeom prst="rect">
                <a:avLst/>
              </a:prstGeom>
              <a:blipFill rotWithShape="1">
                <a:blip r:embed="rId3"/>
                <a:stretch>
                  <a:fillRect r="-1104" b="-207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65589" y="4102100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常见性质</a:t>
            </a: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1425" y="3965832"/>
            <a:ext cx="832631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zh-CN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lang="en-US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是偶函数</a:t>
            </a:r>
            <a:r>
              <a:rPr lang="zh-CN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⇔</a:t>
            </a:r>
            <a:r>
              <a:rPr lang="en-US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的图象关于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轴对称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 </a:t>
            </a:r>
            <a:endParaRPr lang="en-US" altLang="zh-CN" sz="24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fontAlgn="ctr">
              <a:lnSpc>
                <a:spcPct val="150000"/>
              </a:lnSpc>
            </a:pP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f</a:t>
            </a:r>
            <a:r>
              <a:rPr lang="en-US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是奇函数</a:t>
            </a:r>
            <a:r>
              <a:rPr lang="zh-CN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⇔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的图象关于原点对称；</a:t>
            </a:r>
          </a:p>
          <a:p>
            <a:pPr fontAlgn="ctr">
              <a:lnSpc>
                <a:spcPct val="150000"/>
              </a:lnSpc>
            </a:pP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②若奇函数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 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=0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处有意义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(0)=0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</a:p>
          <a:p>
            <a:pPr>
              <a:lnSpc>
                <a:spcPct val="150000"/>
              </a:lnSpc>
            </a:pP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③奇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±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奇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奇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±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奇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奇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奇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偶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zh-CN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奇</a:t>
            </a:r>
            <a:endParaRPr lang="en-US" altLang="zh-CN" sz="24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4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设两函数的定义域分别为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400" kern="1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400" kern="1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D</a:t>
            </a:r>
            <a:r>
              <a:rPr lang="en-US" altLang="zh-CN" sz="2400" kern="1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∩</a:t>
            </a:r>
            <a:r>
              <a:rPr lang="en-US" altLang="zh-CN" sz="24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400" kern="100" baseline="-25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4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要关于原点对称）</a:t>
            </a:r>
          </a:p>
        </p:txBody>
      </p:sp>
    </p:spTree>
    <p:extLst>
      <p:ext uri="{BB962C8B-B14F-4D97-AF65-F5344CB8AC3E}">
        <p14:creationId xmlns:p14="http://schemas.microsoft.com/office/powerpoint/2010/main" val="305085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sz="2800" b="1" dirty="0" smtClean="0">
                <a:solidFill>
                  <a:srgbClr val="C6041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altLang="zh-CN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Part2</a:t>
            </a:r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奇偶性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【例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】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 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2018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年全国卷Ⅲ文科数学</a:t>
                </a:r>
                <a:r>
                  <a:rPr lang="en-US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16</a:t>
                </a:r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题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）</a:t>
                </a:r>
                <a:endParaRPr lang="en-US" altLang="zh-CN" sz="2400" dirty="0" smtClean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已知函数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2400" b="0" i="1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400" b="0" i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sz="2400" b="0" i="1" smtClean="0">
                                    <a:latin typeface="Cambria Math"/>
                                    <a:ea typeface="楷体" panose="02010609060101010101" pitchFamily="49" charset="-122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altLang="zh-CN" sz="2400" b="0" i="1" smtClean="0">
                                        <a:latin typeface="Cambria Math"/>
                                        <a:ea typeface="楷体" panose="02010609060101010101" pitchFamily="49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/>
                                <a:ea typeface="楷体" panose="02010609060101010101" pitchFamily="49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en-US" altLang="zh-CN" sz="2400" b="0" i="1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+1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 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altLang="zh-CN" sz="2400" b="0" i="1" dirty="0" smtClean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r>
                  <a:rPr lang="zh-CN" altLang="zh-CN" sz="2400" dirty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，则</a:t>
                </a:r>
                <a14:m>
                  <m:oMath xmlns:m="http://schemas.openxmlformats.org/officeDocument/2006/math">
                    <m:r>
                      <a:rPr lang="en-US" altLang="zh-CN" sz="2400" i="1" dirty="0">
                        <a:latin typeface="Cambria Math"/>
                        <a:ea typeface="楷体" panose="02010609060101010101" pitchFamily="49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zh-CN" sz="2400" b="0" i="1" dirty="0" smtClean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 sz="2400" i="1" dirty="0">
                            <a:latin typeface="Cambria Math"/>
                            <a:ea typeface="楷体" panose="02010609060101010101" pitchFamily="49" charset="-122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=________</a:t>
                </a:r>
                <a:r>
                  <a:rPr lang="zh-CN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．</a:t>
                </a:r>
                <a:endParaRPr lang="zh-CN" altLang="zh-CN" sz="2400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14" y="900636"/>
                <a:ext cx="9828845" cy="1312475"/>
              </a:xfrm>
              <a:prstGeom prst="rect">
                <a:avLst/>
              </a:prstGeom>
              <a:blipFill rotWithShape="1">
                <a:blip r:embed="rId3"/>
                <a:stretch>
                  <a:fillRect l="-993" b="-2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329827" y="2339031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/>
              <p:cNvSpPr/>
              <p:nvPr/>
            </p:nvSpPr>
            <p:spPr>
              <a:xfrm>
                <a:off x="1570987" y="2275530"/>
                <a:ext cx="2965171" cy="4735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5875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b="0" i="1" smtClean="0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altLang="zh-CN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sz="20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altLang="zh-CN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CN" sz="2000" b="0" i="0" smtClean="0">
                          <a:latin typeface="Cambria Math"/>
                        </a:rPr>
                        <m:t>ln</m:t>
                      </m:r>
                      <m:r>
                        <a:rPr lang="en-US" altLang="zh-CN" sz="2000" b="0" i="1" smtClean="0">
                          <a:latin typeface="Cambria Math"/>
                        </a:rPr>
                        <m:t>⁡(</m:t>
                      </m:r>
                      <m:rad>
                        <m:radPr>
                          <m:degHide m:val="on"/>
                          <m:ctrlPr>
                            <a:rPr lang="en-US" altLang="zh-CN" sz="20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altLang="zh-CN" sz="2000" b="0" i="1" smtClean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altLang="zh-CN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zh-CN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altLang="zh-CN" sz="2000" b="0" i="1" smtClean="0">
                          <a:latin typeface="Cambria Math"/>
                        </a:rPr>
                        <m:t>−</m:t>
                      </m:r>
                      <m:r>
                        <a:rPr lang="en-US" altLang="zh-CN" sz="2000" b="0" i="1" smtClean="0">
                          <a:latin typeface="Cambria Math"/>
                        </a:rPr>
                        <m:t>𝑥</m:t>
                      </m:r>
                      <m:r>
                        <a:rPr lang="en-US" altLang="zh-CN" sz="20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zh-CN" altLang="zh-CN" sz="2000" kern="100" dirty="0">
                  <a:solidFill>
                    <a:prstClr val="black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矩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0987" y="2275530"/>
                <a:ext cx="2965171" cy="47359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68" name="对象 71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442886"/>
              </p:ext>
            </p:extLst>
          </p:nvPr>
        </p:nvGraphicFramePr>
        <p:xfrm>
          <a:off x="936812" y="2876121"/>
          <a:ext cx="4946349" cy="651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2" name="Equation" r:id="rId5" imgW="2717640" imgH="355320" progId="Equation.DSMT4">
                  <p:embed/>
                </p:oleObj>
              </mc:Choice>
              <mc:Fallback>
                <p:oleObj name="Equation" r:id="rId5" imgW="2717640" imgH="3553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812" y="2876121"/>
                        <a:ext cx="4946349" cy="651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对象 71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65490"/>
              </p:ext>
            </p:extLst>
          </p:nvPr>
        </p:nvGraphicFramePr>
        <p:xfrm>
          <a:off x="1149350" y="3616325"/>
          <a:ext cx="44640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3" name="Equation" r:id="rId7" imgW="2273040" imgH="215640" progId="Equation.DSMT4">
                  <p:embed/>
                </p:oleObj>
              </mc:Choice>
              <mc:Fallback>
                <p:oleObj name="Equation" r:id="rId7" imgW="2273040" imgH="2156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3616325"/>
                        <a:ext cx="4464050" cy="417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对象 71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34568"/>
              </p:ext>
            </p:extLst>
          </p:nvPr>
        </p:nvGraphicFramePr>
        <p:xfrm>
          <a:off x="1071563" y="4254500"/>
          <a:ext cx="4490517" cy="404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4" name="Equation" r:id="rId9" imgW="2286000" imgH="203040" progId="Equation.DSMT4">
                  <p:embed/>
                </p:oleObj>
              </mc:Choice>
              <mc:Fallback>
                <p:oleObj name="Equation" r:id="rId9" imgW="2286000" imgH="2030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254500"/>
                        <a:ext cx="4490517" cy="4048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3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77" name="对象 71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239028"/>
              </p:ext>
            </p:extLst>
          </p:nvPr>
        </p:nvGraphicFramePr>
        <p:xfrm>
          <a:off x="1061798" y="4941888"/>
          <a:ext cx="23733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5" name="Equation" r:id="rId11" imgW="1206360" imgH="215640" progId="Equation.DSMT4">
                  <p:embed/>
                </p:oleObj>
              </mc:Choice>
              <mc:Fallback>
                <p:oleObj name="Equation" r:id="rId11" imgW="1206360" imgH="21564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798" y="4941888"/>
                        <a:ext cx="2373312" cy="412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" name="Rectangle 3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79" name="对象 71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134161"/>
              </p:ext>
            </p:extLst>
          </p:nvPr>
        </p:nvGraphicFramePr>
        <p:xfrm>
          <a:off x="3438525" y="4965700"/>
          <a:ext cx="3068638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6" name="Equation" r:id="rId13" imgW="1574640" imgH="203040" progId="Equation.DSMT4">
                  <p:embed/>
                </p:oleObj>
              </mc:Choice>
              <mc:Fallback>
                <p:oleObj name="Equation" r:id="rId13" imgW="1574640" imgH="20304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4965700"/>
                        <a:ext cx="3068638" cy="388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Rectangle 3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81" name="对象 71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96293"/>
              </p:ext>
            </p:extLst>
          </p:nvPr>
        </p:nvGraphicFramePr>
        <p:xfrm>
          <a:off x="5668775" y="4229100"/>
          <a:ext cx="1485901" cy="378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57" name="Equation" r:id="rId15" imgW="685502" imgH="177723" progId="Equation.DSMT4">
                  <p:embed/>
                </p:oleObj>
              </mc:Choice>
              <mc:Fallback>
                <p:oleObj name="Equation" r:id="rId15" imgW="685502" imgH="177723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775" y="4229100"/>
                        <a:ext cx="1485901" cy="3783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185" name="矩形 7184"/>
              <p:cNvSpPr/>
              <p:nvPr/>
            </p:nvSpPr>
            <p:spPr>
              <a:xfrm>
                <a:off x="7360089" y="2258024"/>
                <a:ext cx="2886713" cy="5086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i="1" smtClean="0"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altLang="zh-CN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altLang="zh-CN" i="1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altLang="zh-CN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altLang="zh-CN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altLang="zh-CN" b="0" dirty="0" smtClean="0"/>
              </a:p>
            </p:txBody>
          </p:sp>
        </mc:Choice>
        <mc:Fallback xmlns="">
          <p:sp>
            <p:nvSpPr>
              <p:cNvPr id="7185" name="矩形 71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0089" y="2258024"/>
                <a:ext cx="2886713" cy="50860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矩形 52"/>
              <p:cNvSpPr/>
              <p:nvPr/>
            </p:nvSpPr>
            <p:spPr>
              <a:xfrm>
                <a:off x="8065482" y="2767673"/>
                <a:ext cx="3555017" cy="7362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CN" b="0" i="0" smtClean="0">
                          <a:latin typeface="Cambria Math"/>
                        </a:rPr>
                        <m:t>ln</m:t>
                      </m:r>
                      <m:r>
                        <a:rPr lang="en-US" altLang="zh-CN" b="0" i="1" smtClean="0">
                          <a:latin typeface="Cambria Math"/>
                        </a:rPr>
                        <m:t>⁡</m:t>
                      </m:r>
                      <m:f>
                        <m:f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altLang="zh-CN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altLang="zh-CN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altLang="zh-CN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altLang="zh-CN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i="1">
                                  <a:latin typeface="Cambria Math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altLang="zh-CN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  <m:r>
                            <a:rPr lang="en-US" altLang="zh-CN" i="1">
                              <a:latin typeface="Cambria Math"/>
                            </a:rPr>
                            <m:t>−</m:t>
                          </m:r>
                          <m:r>
                            <a:rPr lang="en-US" altLang="zh-CN" i="1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altLang="zh-CN" b="0" dirty="0" smtClean="0"/>
              </a:p>
            </p:txBody>
          </p:sp>
        </mc:Choice>
        <mc:Fallback xmlns="">
          <p:sp>
            <p:nvSpPr>
              <p:cNvPr id="53" name="矩形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5482" y="2767673"/>
                <a:ext cx="3555017" cy="73629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矩形 53"/>
              <p:cNvSpPr/>
              <p:nvPr/>
            </p:nvSpPr>
            <p:spPr>
              <a:xfrm>
                <a:off x="8081133" y="3313465"/>
                <a:ext cx="4438113" cy="15751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>
                              <a:latin typeface="Cambria Math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zh-CN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CN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altLang="zh-CN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altLang="zh-CN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  <m:r>
                        <a:rPr lang="en-US" altLang="zh-CN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altLang="zh-CN">
                          <a:latin typeface="Cambria Math"/>
                        </a:rPr>
                        <m:t>ln</m:t>
                      </m:r>
                      <m:r>
                        <a:rPr lang="en-US" altLang="zh-CN" i="1">
                          <a:latin typeface="Cambria Math"/>
                        </a:rPr>
                        <m:t>⁡(</m:t>
                      </m:r>
                      <m:rad>
                        <m:radPr>
                          <m:degHide m:val="on"/>
                          <m:ctrlPr>
                            <a:rPr lang="en-US" altLang="zh-CN" i="1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altLang="zh-CN" i="1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zh-CN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altLang="zh-CN" i="1">
                          <a:latin typeface="Cambria Math"/>
                        </a:rPr>
                        <m:t>−</m:t>
                      </m:r>
                      <m:r>
                        <a:rPr lang="en-US" altLang="zh-CN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altLang="zh-CN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altLang="zh-CN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altLang="zh-CN" i="1" dirty="0" smtClean="0">
                  <a:latin typeface="Cambria Math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i="1">
                          <a:latin typeface="Cambria Math"/>
                        </a:rPr>
                        <m:t>=</m:t>
                      </m:r>
                      <m:r>
                        <a:rPr lang="en-US" altLang="zh-CN"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altLang="zh-CN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i="1"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i="1">
                                      <a:latin typeface="Cambria Math"/>
                                    </a:rPr>
                                    <m:t>1+</m:t>
                                  </m:r>
                                  <m:sSup>
                                    <m:sSupPr>
                                      <m:ctrlPr>
                                        <a:rPr lang="en-US" altLang="zh-CN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lang="en-US" altLang="zh-CN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altLang="zh-CN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altLang="zh-CN" b="0" i="1" smtClean="0">
                          <a:latin typeface="Cambria Math"/>
                        </a:rPr>
                        <m:t>=−</m:t>
                      </m:r>
                      <m:r>
                        <a:rPr lang="en-US" altLang="zh-CN" b="0" i="1" smtClean="0">
                          <a:latin typeface="Cambria Math"/>
                        </a:rPr>
                        <m:t>𝑔</m:t>
                      </m:r>
                      <m:r>
                        <a:rPr lang="en-US" altLang="zh-CN" b="0" i="1" smtClean="0">
                          <a:latin typeface="Cambria Math"/>
                        </a:rPr>
                        <m:t>(</m:t>
                      </m:r>
                      <m:r>
                        <a:rPr lang="en-US" altLang="zh-CN" b="0" i="1" smtClean="0">
                          <a:latin typeface="Cambria Math"/>
                        </a:rPr>
                        <m:t>𝑥</m:t>
                      </m:r>
                      <m:r>
                        <a:rPr lang="en-US" altLang="zh-CN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altLang="zh-CN" b="0" dirty="0" smtClean="0"/>
              </a:p>
            </p:txBody>
          </p:sp>
        </mc:Choice>
        <mc:Fallback xmlns="">
          <p:sp>
            <p:nvSpPr>
              <p:cNvPr id="54" name="矩形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1133" y="3313465"/>
                <a:ext cx="4438113" cy="157517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86" name="TextBox 7185"/>
          <p:cNvSpPr txBox="1"/>
          <p:nvPr/>
        </p:nvSpPr>
        <p:spPr>
          <a:xfrm>
            <a:off x="4345658" y="2328084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是奇函数</a:t>
            </a:r>
          </a:p>
        </p:txBody>
      </p:sp>
      <p:sp>
        <p:nvSpPr>
          <p:cNvPr id="7187" name="TextBox 7186"/>
          <p:cNvSpPr txBox="1"/>
          <p:nvPr/>
        </p:nvSpPr>
        <p:spPr>
          <a:xfrm>
            <a:off x="9401844" y="1598599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zh-CN" alt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92" name="Rectangle 8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4" name="Rectangle 8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6" name="Rectangle 8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98" name="Rectangle 8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99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6" presetClass="emph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71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7185" grpId="0"/>
      <p:bldP spid="53" grpId="0"/>
      <p:bldP spid="54" grpId="0"/>
      <p:bldP spid="7186" grpId="0"/>
      <p:bldP spid="7186" grpId="1"/>
      <p:bldP spid="7187" grpId="0"/>
    </p:bldLst>
  </p:timing>
</p:sld>
</file>

<file path=ppt/theme/theme1.xml><?xml version="1.0" encoding="utf-8"?>
<a:theme xmlns:a="http://schemas.openxmlformats.org/drawingml/2006/main" name="Office 主题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3160</Words>
  <Application>Microsoft Office PowerPoint</Application>
  <PresentationFormat>自定义</PresentationFormat>
  <Paragraphs>334</Paragraphs>
  <Slides>26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8" baseType="lpstr"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吴安琪</dc:creator>
  <cp:lastModifiedBy>lenovo</cp:lastModifiedBy>
  <cp:revision>200</cp:revision>
  <dcterms:created xsi:type="dcterms:W3CDTF">2017-07-27T01:53:00Z</dcterms:created>
  <dcterms:modified xsi:type="dcterms:W3CDTF">2020-02-18T12:52:10Z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