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
  </p:notesMasterIdLst>
  <p:handoutMasterIdLst>
    <p:handoutMasterId r:id="rId42"/>
  </p:handoutMasterIdLst>
  <p:sldIdLst>
    <p:sldId id="930" r:id="rId3"/>
    <p:sldId id="988" r:id="rId4"/>
    <p:sldId id="989" r:id="rId5"/>
    <p:sldId id="959" r:id="rId6"/>
    <p:sldId id="931" r:id="rId8"/>
    <p:sldId id="961" r:id="rId9"/>
    <p:sldId id="1016" r:id="rId10"/>
    <p:sldId id="990" r:id="rId11"/>
    <p:sldId id="991" r:id="rId12"/>
    <p:sldId id="992" r:id="rId13"/>
    <p:sldId id="993" r:id="rId14"/>
    <p:sldId id="1055" r:id="rId15"/>
    <p:sldId id="1051" r:id="rId16"/>
    <p:sldId id="1000" r:id="rId17"/>
    <p:sldId id="1015" r:id="rId18"/>
    <p:sldId id="994" r:id="rId19"/>
    <p:sldId id="995" r:id="rId20"/>
    <p:sldId id="997" r:id="rId21"/>
    <p:sldId id="1056" r:id="rId22"/>
    <p:sldId id="1062" r:id="rId23"/>
    <p:sldId id="1001" r:id="rId24"/>
    <p:sldId id="1017" r:id="rId25"/>
    <p:sldId id="998" r:id="rId26"/>
    <p:sldId id="1057" r:id="rId27"/>
    <p:sldId id="1064" r:id="rId28"/>
    <p:sldId id="1019" r:id="rId29"/>
    <p:sldId id="1002" r:id="rId30"/>
    <p:sldId id="1003" r:id="rId31"/>
    <p:sldId id="1004" r:id="rId32"/>
    <p:sldId id="1012" r:id="rId33"/>
    <p:sldId id="1018" r:id="rId34"/>
    <p:sldId id="1020" r:id="rId35"/>
    <p:sldId id="1052" r:id="rId36"/>
    <p:sldId id="1013" r:id="rId37"/>
    <p:sldId id="1060" r:id="rId38"/>
    <p:sldId id="1063" r:id="rId39"/>
    <p:sldId id="1053" r:id="rId40"/>
    <p:sldId id="1059" r:id="rId41"/>
  </p:sldIdLst>
  <p:sldSz cx="9144000" cy="5143500" type="screen16x9"/>
  <p:notesSz cx="6858000" cy="9144000"/>
  <p:defaultTextStyle>
    <a:defPPr>
      <a:defRPr lang="zh-CN"/>
    </a:defPPr>
    <a:lvl1pPr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3pPr>
    <a:lvl4pPr marL="1370965"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4pPr>
    <a:lvl5pPr marL="1828165" algn="l" rtl="0" fontAlgn="base">
      <a:spcBef>
        <a:spcPct val="0"/>
      </a:spcBef>
      <a:spcAft>
        <a:spcPct val="0"/>
      </a:spcAft>
      <a:defRPr sz="1600" kern="1200">
        <a:solidFill>
          <a:schemeClr val="tx1"/>
        </a:solidFill>
        <a:latin typeface="Arial" panose="020B0604020202020204" pitchFamily="34" charset="0"/>
        <a:ea typeface="宋体" panose="02010600030101010101" pitchFamily="2" charset="-122"/>
        <a:cs typeface="+mn-cs"/>
      </a:defRPr>
    </a:lvl5pPr>
    <a:lvl6pPr marL="2285365" algn="l" defTabSz="913765" rtl="0" eaLnBrk="1" latinLnBrk="0" hangingPunct="1">
      <a:defRPr sz="1600" kern="1200">
        <a:solidFill>
          <a:schemeClr val="tx1"/>
        </a:solidFill>
        <a:latin typeface="Arial" panose="020B0604020202020204" pitchFamily="34" charset="0"/>
        <a:ea typeface="宋体" panose="02010600030101010101" pitchFamily="2" charset="-122"/>
        <a:cs typeface="+mn-cs"/>
      </a:defRPr>
    </a:lvl6pPr>
    <a:lvl7pPr marL="2742565" algn="l" defTabSz="913765" rtl="0" eaLnBrk="1" latinLnBrk="0" hangingPunct="1">
      <a:defRPr sz="1600" kern="1200">
        <a:solidFill>
          <a:schemeClr val="tx1"/>
        </a:solidFill>
        <a:latin typeface="Arial" panose="020B0604020202020204" pitchFamily="34" charset="0"/>
        <a:ea typeface="宋体" panose="02010600030101010101" pitchFamily="2" charset="-122"/>
        <a:cs typeface="+mn-cs"/>
      </a:defRPr>
    </a:lvl7pPr>
    <a:lvl8pPr marL="3199130" algn="l" defTabSz="913765" rtl="0" eaLnBrk="1" latinLnBrk="0" hangingPunct="1">
      <a:defRPr sz="1600" kern="1200">
        <a:solidFill>
          <a:schemeClr val="tx1"/>
        </a:solidFill>
        <a:latin typeface="Arial" panose="020B0604020202020204" pitchFamily="34" charset="0"/>
        <a:ea typeface="宋体" panose="02010600030101010101" pitchFamily="2" charset="-122"/>
        <a:cs typeface="+mn-cs"/>
      </a:defRPr>
    </a:lvl8pPr>
    <a:lvl9pPr marL="3656330" algn="l" defTabSz="913765" rtl="0" eaLnBrk="1" latinLnBrk="0" hangingPunct="1">
      <a:defRPr sz="16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E60010"/>
    <a:srgbClr val="DDA06D"/>
    <a:srgbClr val="FFECA7"/>
    <a:srgbClr val="FFA401"/>
    <a:srgbClr val="FF9900"/>
    <a:srgbClr val="FFCC99"/>
    <a:srgbClr val="5C0007"/>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95915" autoAdjust="0"/>
  </p:normalViewPr>
  <p:slideViewPr>
    <p:cSldViewPr>
      <p:cViewPr varScale="1">
        <p:scale>
          <a:sx n="91" d="100"/>
          <a:sy n="91" d="100"/>
        </p:scale>
        <p:origin x="-714" y="-96"/>
      </p:cViewPr>
      <p:guideLst>
        <p:guide orient="horz" pos="1620"/>
        <p:guide pos="2877"/>
      </p:guideLst>
    </p:cSldViewPr>
  </p:slideViewPr>
  <p:outlineViewPr>
    <p:cViewPr>
      <p:scale>
        <a:sx n="33" d="100"/>
        <a:sy n="33" d="100"/>
      </p:scale>
      <p:origin x="252"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8" d="100"/>
          <a:sy n="68" d="100"/>
        </p:scale>
        <p:origin x="-3288" y="-90"/>
      </p:cViewPr>
      <p:guideLst>
        <p:guide orient="horz" pos="2880"/>
        <p:guide pos="215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ADFD04-829E-4169-980B-C02525F090F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2282DD-D857-4926-B1E5-03349FB69B3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A379909-C4F5-49F8-B55B-31B8FB7C7462}"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C003C05-DDB8-4EFC-AE3F-FA01E549277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0965" algn="l" rtl="0" eaLnBrk="0" fontAlgn="base" hangingPunct="0">
      <a:spcBef>
        <a:spcPct val="30000"/>
      </a:spcBef>
      <a:spcAft>
        <a:spcPct val="0"/>
      </a:spcAft>
      <a:defRPr sz="1200" kern="1200">
        <a:solidFill>
          <a:schemeClr val="tx1"/>
        </a:solidFill>
        <a:latin typeface="+mn-lt"/>
        <a:ea typeface="+mn-ea"/>
        <a:cs typeface="+mn-cs"/>
      </a:defRPr>
    </a:lvl4pPr>
    <a:lvl5pPr marL="1828165" algn="l" rtl="0" eaLnBrk="0" fontAlgn="base" hangingPunct="0">
      <a:spcBef>
        <a:spcPct val="30000"/>
      </a:spcBef>
      <a:spcAft>
        <a:spcPct val="0"/>
      </a:spcAft>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633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7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900"/>
            </a:lvl1pPr>
            <a:lvl2pPr marL="356870" indent="0" algn="ctr">
              <a:buNone/>
              <a:defRPr sz="1600"/>
            </a:lvl2pPr>
            <a:lvl3pPr marL="713105" indent="0" algn="ctr">
              <a:buNone/>
              <a:defRPr sz="1400"/>
            </a:lvl3pPr>
            <a:lvl4pPr marL="1069975" indent="0" algn="ctr">
              <a:buNone/>
              <a:defRPr sz="1200"/>
            </a:lvl4pPr>
            <a:lvl5pPr marL="1426210" indent="0" algn="ctr">
              <a:buNone/>
              <a:defRPr sz="1200"/>
            </a:lvl5pPr>
            <a:lvl6pPr marL="1783080" indent="0" algn="ctr">
              <a:buNone/>
              <a:defRPr sz="1200"/>
            </a:lvl6pPr>
            <a:lvl7pPr marL="2139950" indent="0" algn="ctr">
              <a:buNone/>
              <a:defRPr sz="1200"/>
            </a:lvl7pPr>
            <a:lvl8pPr marL="2496185" indent="0" algn="ctr">
              <a:buNone/>
              <a:defRPr sz="1200"/>
            </a:lvl8pPr>
            <a:lvl9pPr marL="2853055"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739"/>
            <a:ext cx="2057400" cy="272891"/>
          </a:xfrm>
          <a:prstGeom prst="rect">
            <a:avLst/>
          </a:prstGeom>
        </p:spPr>
        <p:txBody>
          <a:bodyPr/>
          <a:lstStyle>
            <a:lvl1pPr defTabSz="71247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3EA23408-1F1E-4F1D-A7C5-318994023383}" type="datetimeFigureOut">
              <a:rPr lang="zh-CN" altLang="en-US"/>
            </a:fld>
            <a:endParaRPr lang="zh-CN" altLang="en-US"/>
          </a:p>
        </p:txBody>
      </p:sp>
      <p:sp>
        <p:nvSpPr>
          <p:cNvPr id="5" name="页脚占位符 4"/>
          <p:cNvSpPr>
            <a:spLocks noGrp="1"/>
          </p:cNvSpPr>
          <p:nvPr>
            <p:ph type="ftr" sz="quarter" idx="11"/>
          </p:nvPr>
        </p:nvSpPr>
        <p:spPr>
          <a:xfrm>
            <a:off x="3028950" y="4767739"/>
            <a:ext cx="3086100" cy="272891"/>
          </a:xfrm>
          <a:prstGeom prst="rect">
            <a:avLst/>
          </a:prstGeom>
        </p:spPr>
        <p:txBody>
          <a:bodyPr/>
          <a:lstStyle>
            <a:lvl1pPr defTabSz="71247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6457950" y="4767739"/>
            <a:ext cx="2057400" cy="272891"/>
          </a:xfrm>
          <a:prstGeom prst="rect">
            <a:avLst/>
          </a:prstGeom>
        </p:spPr>
        <p:txBody>
          <a:bodyPr/>
          <a:lstStyle>
            <a:lvl1pPr defTabSz="712470" eaLnBrk="0" fontAlgn="base" hangingPunct="0">
              <a:spcBef>
                <a:spcPct val="0"/>
              </a:spcBef>
              <a:spcAft>
                <a:spcPct val="0"/>
              </a:spcAft>
              <a:defRPr>
                <a:latin typeface="Calibri" panose="020F0502020204030204" pitchFamily="34" charset="0"/>
                <a:ea typeface="宋体" panose="02010600030101010101" pitchFamily="2" charset="-122"/>
              </a:defRPr>
            </a:lvl1pPr>
          </a:lstStyle>
          <a:p>
            <a:pPr>
              <a:defRPr/>
            </a:pPr>
            <a:fld id="{0767CF6B-7E96-41BA-AE92-905CDEA07C6F}" type="slidenum">
              <a:rPr lang="zh-CN" altLang="en-US"/>
            </a:fld>
            <a:endParaRPr lang="zh-CN" alt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热点题型">
    <p:spTree>
      <p:nvGrpSpPr>
        <p:cNvPr id="1" name=""/>
        <p:cNvGrpSpPr/>
        <p:nvPr/>
      </p:nvGrpSpPr>
      <p:grpSpPr>
        <a:xfrm>
          <a:off x="0" y="0"/>
          <a:ext cx="0" cy="0"/>
          <a:chOff x="0" y="0"/>
          <a:chExt cx="0" cy="0"/>
        </a:xfrm>
      </p:grpSpPr>
      <p:sp>
        <p:nvSpPr>
          <p:cNvPr id="6" name="TextBox 5"/>
          <p:cNvSpPr txBox="1"/>
          <p:nvPr/>
        </p:nvSpPr>
        <p:spPr>
          <a:xfrm>
            <a:off x="6412995" y="135276"/>
            <a:ext cx="920502" cy="284890"/>
          </a:xfrm>
          <a:prstGeom prst="rect">
            <a:avLst/>
          </a:prstGeom>
          <a:noFill/>
        </p:spPr>
        <p:txBody>
          <a:bodyPr wrap="square" lIns="68982" tIns="34491" rIns="68982" bIns="34491" rtlCol="0">
            <a:spAutoFit/>
          </a:bodyPr>
          <a:lstStyle/>
          <a:p>
            <a:r>
              <a:rPr lang="zh-CN" altLang="en-US" sz="1400" dirty="0" smtClean="0">
                <a:solidFill>
                  <a:schemeClr val="bg1"/>
                </a:solidFill>
                <a:latin typeface="黑体" panose="02010609060101010101" pitchFamily="49" charset="-122"/>
                <a:ea typeface="黑体" panose="02010609060101010101" pitchFamily="49" charset="-122"/>
              </a:rPr>
              <a:t>阶段特征</a:t>
            </a:r>
            <a:endParaRPr lang="zh-CN" altLang="en-US" sz="14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lvl1pPr>
          </a:lstStyle>
          <a:p>
            <a:pPr>
              <a:defRPr/>
            </a:pPr>
            <a:fld id="{82BD489D-064B-4CA2-83A4-7267A08F3BAD}"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CA588529-10ED-4C30-B8DD-D892B25020B8}" type="slidenum">
              <a:rPr lang="zh-CN" altLang="en-US"/>
            </a:fld>
            <a:endParaRPr lang="zh-CN" alt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热点题型">
    <p:spTree>
      <p:nvGrpSpPr>
        <p:cNvPr id="1" name=""/>
        <p:cNvGrpSpPr/>
        <p:nvPr/>
      </p:nvGrpSpPr>
      <p:grpSpPr>
        <a:xfrm>
          <a:off x="0" y="0"/>
          <a:ext cx="0" cy="0"/>
          <a:chOff x="0" y="0"/>
          <a:chExt cx="0" cy="0"/>
        </a:xfrm>
      </p:grpSpPr>
      <p:sp>
        <p:nvSpPr>
          <p:cNvPr id="6" name="TextBox 5"/>
          <p:cNvSpPr txBox="1"/>
          <p:nvPr/>
        </p:nvSpPr>
        <p:spPr>
          <a:xfrm>
            <a:off x="6412995" y="135276"/>
            <a:ext cx="920502" cy="284890"/>
          </a:xfrm>
          <a:prstGeom prst="rect">
            <a:avLst/>
          </a:prstGeom>
          <a:noFill/>
        </p:spPr>
        <p:txBody>
          <a:bodyPr wrap="square" lIns="68982" tIns="34491" rIns="68982" bIns="34491" rtlCol="0">
            <a:spAutoFit/>
          </a:bodyPr>
          <a:lstStyle/>
          <a:p>
            <a:r>
              <a:rPr lang="zh-CN" altLang="en-US" sz="1400" dirty="0" smtClean="0">
                <a:solidFill>
                  <a:schemeClr val="bg1"/>
                </a:solidFill>
                <a:latin typeface="黑体" panose="02010609060101010101" pitchFamily="49" charset="-122"/>
                <a:ea typeface="黑体" panose="02010609060101010101" pitchFamily="49" charset="-122"/>
              </a:rPr>
              <a:t>核心提炼</a:t>
            </a:r>
            <a:endParaRPr lang="zh-CN" altLang="en-US" sz="14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考点一">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71"/>
            <a:ext cx="2133600" cy="273844"/>
          </a:xfrm>
          <a:prstGeom prst="rect">
            <a:avLst/>
          </a:prstGeom>
        </p:spPr>
        <p:txBody>
          <a:bodyPr lIns="68982" tIns="34491" rIns="68982" bIns="34491"/>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4767271"/>
            <a:ext cx="2895600" cy="273844"/>
          </a:xfrm>
          <a:prstGeom prst="rect">
            <a:avLst/>
          </a:prstGeom>
        </p:spPr>
        <p:txBody>
          <a:bodyPr lIns="68982" tIns="34491" rIns="68982" bIns="34491"/>
          <a:lstStyle/>
          <a:p>
            <a:endParaRPr lang="zh-CN" altLang="en-US"/>
          </a:p>
        </p:txBody>
      </p:sp>
      <p:sp>
        <p:nvSpPr>
          <p:cNvPr id="6" name="灯片编号占位符 5"/>
          <p:cNvSpPr>
            <a:spLocks noGrp="1"/>
          </p:cNvSpPr>
          <p:nvPr>
            <p:ph type="sldNum" sz="quarter" idx="12"/>
          </p:nvPr>
        </p:nvSpPr>
        <p:spPr>
          <a:xfrm>
            <a:off x="6553204" y="4767271"/>
            <a:ext cx="2133600" cy="273844"/>
          </a:xfrm>
          <a:prstGeom prst="rect">
            <a:avLst/>
          </a:prstGeom>
        </p:spPr>
        <p:txBody>
          <a:bodyPr lIns="68982" tIns="34491" rIns="68982" bIns="34491"/>
          <a:lstStyle/>
          <a:p>
            <a:fld id="{3F8935AA-09F9-4C1A-89F2-CB34E0111C49}" type="slidenum">
              <a:rPr lang="zh-CN" altLang="en-US" smtClean="0"/>
            </a:fld>
            <a:endParaRPr lang="zh-CN" altLang="en-US"/>
          </a:p>
        </p:txBody>
      </p:sp>
      <p:sp>
        <p:nvSpPr>
          <p:cNvPr id="8" name="TextBox 7"/>
          <p:cNvSpPr txBox="1"/>
          <p:nvPr/>
        </p:nvSpPr>
        <p:spPr>
          <a:xfrm>
            <a:off x="6437580" y="135276"/>
            <a:ext cx="920502" cy="284890"/>
          </a:xfrm>
          <a:prstGeom prst="rect">
            <a:avLst/>
          </a:prstGeom>
          <a:noFill/>
        </p:spPr>
        <p:txBody>
          <a:bodyPr wrap="square" lIns="68982" tIns="34491" rIns="68982" bIns="34491" rtlCol="0">
            <a:spAutoFit/>
          </a:bodyPr>
          <a:lstStyle/>
          <a:p>
            <a:r>
              <a:rPr lang="zh-CN" altLang="en-US" sz="1400" dirty="0" smtClean="0">
                <a:solidFill>
                  <a:schemeClr val="bg1"/>
                </a:solidFill>
                <a:latin typeface="黑体" panose="02010609060101010101" pitchFamily="49" charset="-122"/>
                <a:ea typeface="黑体" panose="02010609060101010101" pitchFamily="49" charset="-122"/>
              </a:rPr>
              <a:t>考点一</a:t>
            </a:r>
            <a:endParaRPr lang="zh-CN" altLang="en-US" sz="14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考点二">
    <p:spTree>
      <p:nvGrpSpPr>
        <p:cNvPr id="1" name=""/>
        <p:cNvGrpSpPr/>
        <p:nvPr/>
      </p:nvGrpSpPr>
      <p:grpSpPr>
        <a:xfrm>
          <a:off x="0" y="0"/>
          <a:ext cx="0" cy="0"/>
          <a:chOff x="0" y="0"/>
          <a:chExt cx="0" cy="0"/>
        </a:xfrm>
      </p:grpSpPr>
      <p:sp>
        <p:nvSpPr>
          <p:cNvPr id="7" name="TextBox 6"/>
          <p:cNvSpPr txBox="1"/>
          <p:nvPr/>
        </p:nvSpPr>
        <p:spPr>
          <a:xfrm>
            <a:off x="6467142" y="135276"/>
            <a:ext cx="920502" cy="284890"/>
          </a:xfrm>
          <a:prstGeom prst="rect">
            <a:avLst/>
          </a:prstGeom>
          <a:noFill/>
        </p:spPr>
        <p:txBody>
          <a:bodyPr wrap="square" lIns="68982" tIns="34491" rIns="68982" bIns="34491" rtlCol="0">
            <a:spAutoFit/>
          </a:bodyPr>
          <a:lstStyle/>
          <a:p>
            <a:r>
              <a:rPr lang="zh-CN" altLang="en-US" sz="1400" dirty="0" smtClean="0">
                <a:solidFill>
                  <a:schemeClr val="bg1"/>
                </a:solidFill>
                <a:latin typeface="黑体" panose="02010609060101010101" pitchFamily="49" charset="-122"/>
                <a:ea typeface="黑体" panose="02010609060101010101" pitchFamily="49" charset="-122"/>
              </a:rPr>
              <a:t>考点二</a:t>
            </a:r>
            <a:endParaRPr lang="zh-CN" altLang="en-US" sz="14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考点三">
    <p:spTree>
      <p:nvGrpSpPr>
        <p:cNvPr id="1" name=""/>
        <p:cNvGrpSpPr/>
        <p:nvPr/>
      </p:nvGrpSpPr>
      <p:grpSpPr>
        <a:xfrm>
          <a:off x="0" y="0"/>
          <a:ext cx="0" cy="0"/>
          <a:chOff x="0" y="0"/>
          <a:chExt cx="0" cy="0"/>
        </a:xfrm>
      </p:grpSpPr>
      <p:sp>
        <p:nvSpPr>
          <p:cNvPr id="6" name="TextBox 5"/>
          <p:cNvSpPr txBox="1"/>
          <p:nvPr/>
        </p:nvSpPr>
        <p:spPr>
          <a:xfrm>
            <a:off x="6467142" y="135276"/>
            <a:ext cx="920502" cy="284890"/>
          </a:xfrm>
          <a:prstGeom prst="rect">
            <a:avLst/>
          </a:prstGeom>
          <a:noFill/>
        </p:spPr>
        <p:txBody>
          <a:bodyPr wrap="square" lIns="68982" tIns="34491" rIns="68982" bIns="34491" rtlCol="0">
            <a:spAutoFit/>
          </a:bodyPr>
          <a:lstStyle/>
          <a:p>
            <a:r>
              <a:rPr lang="zh-CN" altLang="en-US" sz="1400" dirty="0" smtClean="0">
                <a:solidFill>
                  <a:schemeClr val="bg1"/>
                </a:solidFill>
                <a:latin typeface="黑体" panose="02010609060101010101" pitchFamily="49" charset="-122"/>
                <a:ea typeface="黑体" panose="02010609060101010101" pitchFamily="49" charset="-122"/>
              </a:rPr>
              <a:t>考点三</a:t>
            </a:r>
            <a:endParaRPr lang="zh-CN" altLang="en-US" sz="14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vmlDrawing" Target="../drawings/vmlDrawing1.vml"/><Relationship Id="rId11" Type="http://schemas.openxmlformats.org/officeDocument/2006/relationships/image" Target="../media/image1.wmf"/><Relationship Id="rId10" Type="http://schemas.openxmlformats.org/officeDocument/2006/relationships/oleObject" Target="../embeddings/oleObject1.bin"/><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userDrawn="1"/>
        </p:nvGraphicFramePr>
        <p:xfrm>
          <a:off x="0" y="0"/>
          <a:ext cx="9144000" cy="5143500"/>
        </p:xfrm>
        <a:graphic>
          <a:graphicData uri="http://schemas.openxmlformats.org/presentationml/2006/ole">
            <mc:AlternateContent xmlns:mc="http://schemas.openxmlformats.org/markup-compatibility/2006">
              <mc:Choice xmlns:v="urn:schemas-microsoft-com:vml" Requires="v">
                <p:oleObj spid="_x0000_s2359" name="Image" r:id="rId10" imgW="9144000" imgH="5143500" progId="Photoshop.Image.10">
                  <p:embed/>
                </p:oleObj>
              </mc:Choice>
              <mc:Fallback>
                <p:oleObj name="Image" r:id="rId10" imgW="9144000" imgH="5143500" progId="Photoshop.Image.10">
                  <p:embed/>
                  <p:pic>
                    <p:nvPicPr>
                      <p:cNvPr id="0" name="图片 2106"/>
                      <p:cNvPicPr/>
                      <p:nvPr/>
                    </p:nvPicPr>
                    <p:blipFill>
                      <a:blip r:embed="rId11"/>
                      <a:stretch>
                        <a:fillRect/>
                      </a:stretch>
                    </p:blipFill>
                    <p:spPr>
                      <a:xfrm>
                        <a:off x="0" y="0"/>
                        <a:ext cx="9144000" cy="5143500"/>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pull/>
  </p:transition>
  <p:timing>
    <p:tnLst>
      <p:par>
        <p:cTn id="1" dur="indefinite" restart="never" nodeType="tmRoot"/>
      </p:par>
    </p:tnLst>
  </p:timing>
  <p:hf hdr="0" ftr="0" dt="0"/>
  <p:txStyles>
    <p:title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p:titleStyle>
    <p:bodyStyle>
      <a:lvl1pPr marL="306070" indent="-306070" algn="l" defTabSz="815340" rtl="0" eaLnBrk="0" fontAlgn="base" hangingPunct="0">
        <a:spcBef>
          <a:spcPct val="20000"/>
        </a:spcBef>
        <a:spcAft>
          <a:spcPct val="0"/>
        </a:spcAft>
        <a:buFont typeface="Arial" panose="020B0604020202020204" pitchFamily="34" charset="0"/>
        <a:buChar char="•"/>
        <a:defRPr sz="2100" kern="1200">
          <a:solidFill>
            <a:schemeClr val="tx1"/>
          </a:solidFill>
          <a:latin typeface="华文细黑" panose="02010600040101010101" pitchFamily="2" charset="-122"/>
          <a:ea typeface="华文细黑" panose="02010600040101010101" pitchFamily="2" charset="-122"/>
          <a:cs typeface="+mn-cs"/>
        </a:defRPr>
      </a:lvl1pPr>
      <a:lvl2pPr marL="663575" indent="-255270" algn="l" defTabSz="815340" rtl="0" eaLnBrk="0" fontAlgn="base" hangingPunct="0">
        <a:spcBef>
          <a:spcPct val="20000"/>
        </a:spcBef>
        <a:spcAft>
          <a:spcPct val="0"/>
        </a:spcAft>
        <a:buFont typeface="Arial" panose="020B0604020202020204" pitchFamily="34" charset="0"/>
        <a:buChar char="–"/>
        <a:defRPr kern="1200">
          <a:solidFill>
            <a:schemeClr val="tx1"/>
          </a:solidFill>
          <a:latin typeface="华文细黑" panose="02010600040101010101" pitchFamily="2" charset="-122"/>
          <a:ea typeface="华文细黑" panose="02010600040101010101" pitchFamily="2" charset="-122"/>
          <a:cs typeface="+mn-cs"/>
        </a:defRPr>
      </a:lvl2pPr>
      <a:lvl3pPr marL="1020445" indent="-204470" algn="l" defTabSz="815340" rtl="0" eaLnBrk="0" fontAlgn="base" hangingPunct="0">
        <a:spcBef>
          <a:spcPct val="20000"/>
        </a:spcBef>
        <a:spcAft>
          <a:spcPct val="0"/>
        </a:spcAft>
        <a:buFont typeface="Arial" panose="020B0604020202020204" pitchFamily="34" charset="0"/>
        <a:buChar char="•"/>
        <a:defRPr sz="2100" kern="1200">
          <a:solidFill>
            <a:schemeClr val="tx1"/>
          </a:solidFill>
          <a:latin typeface="华文细黑" panose="02010600040101010101" pitchFamily="2" charset="-122"/>
          <a:ea typeface="华文细黑" panose="02010600040101010101" pitchFamily="2" charset="-122"/>
          <a:cs typeface="+mn-cs"/>
        </a:defRPr>
      </a:lvl3pPr>
      <a:lvl4pPr marL="1428115" indent="-204470" algn="l" defTabSz="815340" rtl="0" eaLnBrk="0" fontAlgn="base" hangingPunct="0">
        <a:spcBef>
          <a:spcPct val="20000"/>
        </a:spcBef>
        <a:spcAft>
          <a:spcPct val="0"/>
        </a:spcAft>
        <a:buFont typeface="Arial" panose="020B0604020202020204" pitchFamily="34" charset="0"/>
        <a:buChar char="–"/>
        <a:defRPr sz="1400" kern="1200">
          <a:solidFill>
            <a:schemeClr val="tx1"/>
          </a:solidFill>
          <a:latin typeface="华文细黑" panose="02010600040101010101" pitchFamily="2" charset="-122"/>
          <a:ea typeface="华文细黑" panose="02010600040101010101" pitchFamily="2" charset="-122"/>
          <a:cs typeface="+mn-cs"/>
        </a:defRPr>
      </a:lvl4pPr>
      <a:lvl5pPr marL="1836420" indent="-204470" algn="l" defTabSz="815340" rtl="0" eaLnBrk="0" fontAlgn="base" hangingPunct="0">
        <a:spcBef>
          <a:spcPct val="20000"/>
        </a:spcBef>
        <a:spcAft>
          <a:spcPct val="0"/>
        </a:spcAft>
        <a:buFont typeface="Arial" panose="020B0604020202020204" pitchFamily="34" charset="0"/>
        <a:buChar char="»"/>
        <a:defRPr sz="1400" kern="1200">
          <a:solidFill>
            <a:schemeClr val="tx1"/>
          </a:solidFill>
          <a:latin typeface="华文细黑" panose="02010600040101010101" pitchFamily="2" charset="-122"/>
          <a:ea typeface="华文细黑" panose="02010600040101010101" pitchFamily="2" charset="-122"/>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emf"/><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0" y="-7339"/>
            <a:ext cx="9144000" cy="5006485"/>
            <a:chOff x="240634" y="-1098565"/>
            <a:chExt cx="12192000" cy="7142776"/>
          </a:xfrm>
        </p:grpSpPr>
        <p:sp>
          <p:nvSpPr>
            <p:cNvPr id="6" name="矩形 5"/>
            <p:cNvSpPr/>
            <p:nvPr/>
          </p:nvSpPr>
          <p:spPr>
            <a:xfrm>
              <a:off x="240634" y="4864818"/>
              <a:ext cx="12192000" cy="1179393"/>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105" eaLnBrk="1" fontAlgn="auto" hangingPunct="1">
                <a:spcBef>
                  <a:spcPts val="0"/>
                </a:spcBef>
                <a:spcAft>
                  <a:spcPts val="0"/>
                </a:spcAft>
                <a:defRPr/>
              </a:pPr>
              <a:endParaRPr lang="zh-CN" altLang="en-US">
                <a:solidFill>
                  <a:prstClr val="white"/>
                </a:solidFill>
              </a:endParaRPr>
            </a:p>
          </p:txBody>
        </p:sp>
        <p:pic>
          <p:nvPicPr>
            <p:cNvPr id="14345" name="Picture 3" descr="C:\Users\lenovo\Desktop\logo.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0634" y="-1098565"/>
              <a:ext cx="702663" cy="80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副标题 2"/>
          <p:cNvSpPr>
            <a:spLocks noGrp="1"/>
          </p:cNvSpPr>
          <p:nvPr>
            <p:ph type="subTitle" idx="1"/>
          </p:nvPr>
        </p:nvSpPr>
        <p:spPr>
          <a:xfrm>
            <a:off x="5197475" y="4164663"/>
            <a:ext cx="3946525" cy="434340"/>
          </a:xfrm>
        </p:spPr>
        <p:txBody>
          <a:bodyPr/>
          <a:lstStyle/>
          <a:p>
            <a:pPr eaLnBrk="1" hangingPunct="1"/>
            <a:r>
              <a:rPr lang="zh-CN" altLang="en-US" sz="3400" dirty="0" smtClean="0">
                <a:solidFill>
                  <a:schemeClr val="bg1"/>
                </a:solidFill>
                <a:latin typeface="隶书" panose="02010509060101010101" pitchFamily="49" charset="-122"/>
                <a:ea typeface="隶书" panose="02010509060101010101" pitchFamily="49" charset="-122"/>
              </a:rPr>
              <a:t>铜陵一中  林梅</a:t>
            </a:r>
            <a:endParaRPr lang="zh-CN" altLang="en-US" sz="3400" dirty="0" smtClean="0">
              <a:solidFill>
                <a:schemeClr val="bg1"/>
              </a:solidFill>
              <a:latin typeface="隶书" panose="02010509060101010101" pitchFamily="49" charset="-122"/>
              <a:ea typeface="隶书" panose="02010509060101010101" pitchFamily="49" charset="-122"/>
            </a:endParaRPr>
          </a:p>
        </p:txBody>
      </p:sp>
      <p:sp>
        <p:nvSpPr>
          <p:cNvPr id="4" name="矩形 3"/>
          <p:cNvSpPr/>
          <p:nvPr/>
        </p:nvSpPr>
        <p:spPr>
          <a:xfrm>
            <a:off x="395536" y="1131590"/>
            <a:ext cx="8568952" cy="2000548"/>
          </a:xfrm>
          <a:prstGeom prst="rect">
            <a:avLst/>
          </a:prstGeom>
        </p:spPr>
        <p:txBody>
          <a:bodyPr wrap="square">
            <a:spAutoFit/>
          </a:bodyPr>
          <a:lstStyle/>
          <a:p>
            <a:r>
              <a:rPr lang="zh-CN" altLang="en-US" sz="4000" b="1" dirty="0">
                <a:solidFill>
                  <a:srgbClr val="0000FF"/>
                </a:solidFill>
                <a:latin typeface="黑体" panose="02010609060101010101" pitchFamily="49" charset="-122"/>
                <a:ea typeface="黑体" panose="02010609060101010101" pitchFamily="49" charset="-122"/>
              </a:rPr>
              <a:t>工业文明冲击下</a:t>
            </a:r>
            <a:r>
              <a:rPr lang="zh-CN" altLang="en-US" sz="44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中国的变革与</a:t>
            </a:r>
            <a:r>
              <a:rPr lang="zh-CN" altLang="en-US" sz="4400" b="1" dirty="0" smtClean="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转型</a:t>
            </a:r>
            <a:endParaRPr lang="en-US" altLang="zh-CN" sz="44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endParaRPr lang="en-US" altLang="zh-CN" sz="4000" b="1" dirty="0" smtClean="0">
              <a:solidFill>
                <a:srgbClr val="0000FF"/>
              </a:solidFill>
              <a:latin typeface="黑体" panose="02010609060101010101" pitchFamily="49" charset="-122"/>
              <a:ea typeface="黑体" panose="02010609060101010101" pitchFamily="49" charset="-122"/>
            </a:endParaRPr>
          </a:p>
          <a:p>
            <a:r>
              <a:rPr lang="en-US" altLang="zh-CN" sz="4000" b="1" dirty="0">
                <a:solidFill>
                  <a:srgbClr val="0000FF"/>
                </a:solidFill>
                <a:latin typeface="黑体" panose="02010609060101010101" pitchFamily="49" charset="-122"/>
                <a:ea typeface="黑体" panose="02010609060101010101" pitchFamily="49" charset="-122"/>
              </a:rPr>
              <a:t> </a:t>
            </a:r>
            <a:r>
              <a:rPr lang="en-US" altLang="zh-CN" sz="4000" b="1" dirty="0" smtClean="0">
                <a:solidFill>
                  <a:srgbClr val="0000FF"/>
                </a:solidFill>
                <a:latin typeface="黑体" panose="02010609060101010101" pitchFamily="49" charset="-122"/>
                <a:ea typeface="黑体" panose="02010609060101010101" pitchFamily="49" charset="-122"/>
              </a:rPr>
              <a:t>         ——</a:t>
            </a:r>
            <a:r>
              <a:rPr lang="zh-CN" altLang="en-US" sz="4000" b="1" dirty="0" smtClean="0">
                <a:solidFill>
                  <a:srgbClr val="0000FF"/>
                </a:solidFill>
                <a:latin typeface="黑体" panose="02010609060101010101" pitchFamily="49" charset="-122"/>
                <a:ea typeface="黑体" panose="02010609060101010101" pitchFamily="49" charset="-122"/>
              </a:rPr>
              <a:t>鸦片战争至甲午战争</a:t>
            </a:r>
            <a:endParaRPr lang="zh-CN" altLang="en-US" sz="4000" b="1" dirty="0">
              <a:solidFill>
                <a:srgbClr val="0000FF"/>
              </a:solidFill>
              <a:latin typeface="黑体" panose="02010609060101010101" pitchFamily="49" charset="-122"/>
              <a:ea typeface="黑体" panose="02010609060101010101" pitchFamily="49" charset="-122"/>
            </a:endParaRPr>
          </a:p>
        </p:txBody>
      </p:sp>
      <p:sp>
        <p:nvSpPr>
          <p:cNvPr id="7" name="标题 1"/>
          <p:cNvSpPr>
            <a:spLocks noGrp="1"/>
          </p:cNvSpPr>
          <p:nvPr>
            <p:ph type="ctrTitle" idx="4294967295"/>
          </p:nvPr>
        </p:nvSpPr>
        <p:spPr>
          <a:xfrm>
            <a:off x="526997" y="1"/>
            <a:ext cx="5256584" cy="483518"/>
          </a:xfrm>
          <a:prstGeom prst="rect">
            <a:avLst/>
          </a:prstGeom>
        </p:spPr>
        <p:txBody>
          <a:bodyPr lIns="68982" tIns="34491" rIns="68982" bIns="34491">
            <a:normAutofit/>
          </a:bodyPr>
          <a:lstStyle/>
          <a:p>
            <a:r>
              <a:rPr lang="zh-CN" altLang="en-US" sz="2400" b="1" dirty="0" smtClean="0">
                <a:solidFill>
                  <a:schemeClr val="tx1"/>
                </a:solidFill>
                <a:latin typeface="黑体" panose="02010609060101010101" pitchFamily="49" charset="-122"/>
                <a:ea typeface="黑体" panose="02010609060101010101" pitchFamily="49" charset="-122"/>
              </a:rPr>
              <a:t>高中历史二轮通史复习</a:t>
            </a:r>
            <a:r>
              <a:rPr lang="zh-CN" altLang="en-US" sz="2400" b="1" dirty="0">
                <a:solidFill>
                  <a:schemeClr val="tx1"/>
                </a:solidFill>
                <a:latin typeface="黑体" panose="02010609060101010101" pitchFamily="49" charset="-122"/>
                <a:ea typeface="黑体" panose="02010609060101010101" pitchFamily="49" charset="-122"/>
              </a:rPr>
              <a:t>课</a:t>
            </a:r>
            <a:endParaRPr lang="zh-CN" altLang="en-US" sz="2400" b="1"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8189" y="676723"/>
            <a:ext cx="8571969" cy="3693319"/>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2.中国人民的反抗——太平天国运动(1851—1864年)</a:t>
            </a:r>
            <a:endParaRPr lang="zh-CN" altLang="en-US" sz="2000"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(1)中国人民肩负起</a:t>
            </a:r>
            <a:r>
              <a:rPr lang="zh-CN" altLang="en-US" sz="2000" b="1" u="sng" kern="0" dirty="0">
                <a:solidFill>
                  <a:srgbClr val="FF0000"/>
                </a:solidFill>
                <a:latin typeface="Times New Roman" panose="02020603050405020304" pitchFamily="65" charset="-122"/>
                <a:ea typeface="宋体" panose="02010600030101010101" pitchFamily="2" charset="-122"/>
              </a:rPr>
              <a:t>反封建</a:t>
            </a:r>
            <a:r>
              <a:rPr lang="zh-CN" altLang="en-US" sz="2000" b="1" kern="0" dirty="0">
                <a:solidFill>
                  <a:srgbClr val="FF0000"/>
                </a:solidFill>
                <a:latin typeface="Times New Roman" panose="02020603050405020304" pitchFamily="65" charset="-122"/>
                <a:ea typeface="宋体" panose="02010600030101010101" pitchFamily="2" charset="-122"/>
              </a:rPr>
              <a:t>反侵略</a:t>
            </a:r>
            <a:r>
              <a:rPr lang="zh-CN" altLang="en-US" sz="2000" b="1" kern="0" dirty="0">
                <a:solidFill>
                  <a:srgbClr val="000000"/>
                </a:solidFill>
                <a:latin typeface="Times New Roman" panose="02020603050405020304" pitchFamily="65" charset="-122"/>
                <a:ea typeface="宋体" panose="02010600030101010101" pitchFamily="2" charset="-122"/>
              </a:rPr>
              <a:t>的双重任务。</a:t>
            </a:r>
            <a:endParaRPr lang="zh-CN" altLang="en-US" sz="2000"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(2)</a:t>
            </a:r>
            <a:r>
              <a:rPr lang="zh-CN" altLang="en-US" sz="2000" b="1" kern="0" dirty="0">
                <a:solidFill>
                  <a:srgbClr val="FF0000"/>
                </a:solidFill>
                <a:latin typeface="Times New Roman" panose="02020603050405020304" pitchFamily="65" charset="-122"/>
                <a:ea typeface="宋体" panose="02010600030101010101" pitchFamily="2" charset="-122"/>
              </a:rPr>
              <a:t>《天朝田亩制度》</a:t>
            </a:r>
            <a:r>
              <a:rPr lang="zh-CN" altLang="en-US" sz="2000" b="1" kern="0" dirty="0">
                <a:solidFill>
                  <a:srgbClr val="000000"/>
                </a:solidFill>
                <a:latin typeface="Times New Roman" panose="02020603050405020304" pitchFamily="65" charset="-122"/>
                <a:ea typeface="宋体" panose="02010600030101010101" pitchFamily="2" charset="-122"/>
              </a:rPr>
              <a:t>主张废除封建土地制度,反映了广大农民的愿望和要</a:t>
            </a:r>
            <a:br>
              <a:rPr sz="2000" b="1" dirty="0"/>
            </a:br>
            <a:r>
              <a:rPr lang="zh-CN" altLang="en-US" sz="2000" b="1" kern="0" dirty="0">
                <a:solidFill>
                  <a:srgbClr val="000000"/>
                </a:solidFill>
                <a:latin typeface="Times New Roman" panose="02020603050405020304" pitchFamily="65" charset="-122"/>
                <a:ea typeface="宋体" panose="02010600030101010101" pitchFamily="2" charset="-122"/>
              </a:rPr>
              <a:t>求,但其强化自然经济的主张,却和世界工业文明的潮流背道而驰。</a:t>
            </a:r>
            <a:endParaRPr lang="zh-CN" altLang="en-US" sz="2000"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(3)</a:t>
            </a:r>
            <a:r>
              <a:rPr lang="zh-CN" altLang="en-US" sz="2000" b="1" kern="0" dirty="0">
                <a:solidFill>
                  <a:srgbClr val="FF0000"/>
                </a:solidFill>
                <a:latin typeface="Times New Roman" panose="02020603050405020304" pitchFamily="65" charset="-122"/>
                <a:ea typeface="宋体" panose="02010600030101010101" pitchFamily="2" charset="-122"/>
              </a:rPr>
              <a:t>《资政新篇》</a:t>
            </a:r>
            <a:r>
              <a:rPr lang="zh-CN" altLang="en-US" sz="2000" b="1" kern="0" dirty="0">
                <a:solidFill>
                  <a:srgbClr val="000000"/>
                </a:solidFill>
                <a:latin typeface="Times New Roman" panose="02020603050405020304" pitchFamily="65" charset="-122"/>
                <a:ea typeface="宋体" panose="02010600030101010101" pitchFamily="2" charset="-122"/>
              </a:rPr>
              <a:t>是先进的中国人最早提出的带有</a:t>
            </a:r>
            <a:r>
              <a:rPr lang="zh-CN" altLang="en-US" sz="2000" b="1" kern="0" dirty="0">
                <a:solidFill>
                  <a:srgbClr val="FF0000"/>
                </a:solidFill>
                <a:latin typeface="Times New Roman" panose="02020603050405020304" pitchFamily="65" charset="-122"/>
                <a:ea typeface="宋体" panose="02010600030101010101" pitchFamily="2" charset="-122"/>
              </a:rPr>
              <a:t>资本主义色彩的改革方案</a:t>
            </a:r>
            <a:r>
              <a:rPr lang="zh-CN" altLang="en-US" sz="2000" b="1" kern="0" dirty="0">
                <a:solidFill>
                  <a:srgbClr val="000000"/>
                </a:solidFill>
                <a:latin typeface="Times New Roman" panose="02020603050405020304" pitchFamily="65" charset="-122"/>
                <a:ea typeface="宋体" panose="02010600030101010101" pitchFamily="2" charset="-122"/>
              </a:rPr>
              <a:t>,</a:t>
            </a:r>
            <a:br>
              <a:rPr sz="2000" b="1" dirty="0"/>
            </a:br>
            <a:r>
              <a:rPr lang="zh-CN" altLang="en-US" sz="2000" b="1" kern="0" dirty="0">
                <a:solidFill>
                  <a:srgbClr val="000000"/>
                </a:solidFill>
                <a:latin typeface="Times New Roman" panose="02020603050405020304" pitchFamily="65" charset="-122"/>
                <a:ea typeface="宋体" panose="02010600030101010101" pitchFamily="2" charset="-122"/>
              </a:rPr>
              <a:t>但没有反映农民的要求和愿望,加之中国缺乏发展资本主义的条件,没有真正</a:t>
            </a:r>
            <a:br>
              <a:rPr sz="2000" b="1" dirty="0"/>
            </a:br>
            <a:r>
              <a:rPr lang="zh-CN" altLang="en-US" sz="2000" b="1" kern="0" dirty="0">
                <a:solidFill>
                  <a:srgbClr val="000000"/>
                </a:solidFill>
                <a:latin typeface="Times New Roman" panose="02020603050405020304" pitchFamily="65" charset="-122"/>
                <a:ea typeface="宋体" panose="02010600030101010101" pitchFamily="2" charset="-122"/>
              </a:rPr>
              <a:t>实行</a:t>
            </a:r>
            <a:r>
              <a:rPr lang="zh-CN" altLang="en-US" sz="2000" b="1" kern="0" dirty="0" smtClean="0">
                <a:solidFill>
                  <a:srgbClr val="000000"/>
                </a:solidFill>
                <a:latin typeface="Times New Roman" panose="02020603050405020304" pitchFamily="65" charset="-122"/>
                <a:ea typeface="宋体" panose="02010600030101010101" pitchFamily="2" charset="-122"/>
              </a:rPr>
              <a:t>。</a:t>
            </a:r>
            <a:endParaRPr lang="en-US" altLang="zh-CN" sz="20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2000" b="1" kern="0" dirty="0" smtClean="0">
                <a:solidFill>
                  <a:srgbClr val="000000"/>
                </a:solidFill>
                <a:latin typeface="Times New Roman" panose="02020603050405020304" pitchFamily="65" charset="-122"/>
                <a:ea typeface="宋体" panose="02010600030101010101" pitchFamily="2" charset="-122"/>
              </a:rPr>
              <a:t>（</a:t>
            </a:r>
            <a:r>
              <a:rPr lang="zh-CN" altLang="en-US" sz="2000" b="1" kern="0" dirty="0" smtClean="0">
                <a:solidFill>
                  <a:srgbClr val="FF0000"/>
                </a:solidFill>
                <a:latin typeface="Times New Roman" panose="02020603050405020304" pitchFamily="65" charset="-122"/>
                <a:ea typeface="宋体" panose="02010600030101010101" pitchFamily="2" charset="-122"/>
              </a:rPr>
              <a:t>注意对运动本身及两个方案的评价和分析</a:t>
            </a:r>
            <a:r>
              <a:rPr lang="zh-CN" altLang="en-US" sz="2000" b="1" kern="0" dirty="0" smtClean="0">
                <a:solidFill>
                  <a:srgbClr val="000000"/>
                </a:solidFill>
                <a:latin typeface="Times New Roman" panose="02020603050405020304" pitchFamily="65" charset="-122"/>
                <a:ea typeface="宋体" panose="02010600030101010101" pitchFamily="2" charset="-122"/>
              </a:rPr>
              <a:t>）</a:t>
            </a:r>
            <a:endParaRPr lang="zh-CN" altLang="en-US" sz="2000" b="1" dirty="0"/>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8188" y="339502"/>
            <a:ext cx="8571969" cy="4247317"/>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3.甲午中日战争(1894—1895年)</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(1)爆发原因</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①根本原因:日本工业革命后需要在中国抢占</a:t>
            </a:r>
            <a:r>
              <a:rPr lang="zh-CN" altLang="en-US" sz="2000" b="1" u="sng" kern="0" dirty="0">
                <a:solidFill>
                  <a:srgbClr val="000000"/>
                </a:solidFill>
                <a:latin typeface="Times New Roman" panose="02020603050405020304" pitchFamily="65" charset="-122"/>
                <a:ea typeface="宋体" panose="02010600030101010101" pitchFamily="2" charset="-122"/>
              </a:rPr>
              <a:t>商品市场</a:t>
            </a:r>
            <a:r>
              <a:rPr lang="zh-CN" altLang="en-US" sz="2000" b="1" kern="0" dirty="0">
                <a:solidFill>
                  <a:srgbClr val="000000"/>
                </a:solidFill>
                <a:latin typeface="Times New Roman" panose="02020603050405020304" pitchFamily="65" charset="-122"/>
                <a:ea typeface="宋体" panose="02010600030101010101" pitchFamily="2" charset="-122"/>
              </a:rPr>
              <a:t>,掠夺生产原料。</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②直接原因:朝鲜爆发农民起义。</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(2)结果:中国战败,被迫签订</a:t>
            </a:r>
            <a:r>
              <a:rPr lang="zh-CN" altLang="en-US" sz="2000" b="1" kern="0" dirty="0" smtClean="0">
                <a:solidFill>
                  <a:srgbClr val="FF0000"/>
                </a:solidFill>
                <a:latin typeface="Times New Roman" panose="02020603050405020304" pitchFamily="65" charset="-122"/>
                <a:ea typeface="宋体" panose="02010600030101010101" pitchFamily="2" charset="-122"/>
              </a:rPr>
              <a:t>《马关条约》</a:t>
            </a:r>
            <a:r>
              <a:rPr lang="zh-CN" altLang="en-US" sz="2000" b="1" kern="0" dirty="0" smtClean="0">
                <a:solidFill>
                  <a:srgbClr val="000000"/>
                </a:solidFill>
                <a:latin typeface="Times New Roman" panose="02020603050405020304" pitchFamily="65" charset="-122"/>
                <a:ea typeface="宋体" panose="02010600030101010101" pitchFamily="2" charset="-122"/>
              </a:rPr>
              <a:t>。</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(3)影响:</a:t>
            </a:r>
            <a:r>
              <a:rPr lang="zh-CN" altLang="en-US" sz="2000" b="1" kern="0" dirty="0">
                <a:solidFill>
                  <a:srgbClr val="FF0000"/>
                </a:solidFill>
                <a:latin typeface="Times New Roman" panose="02020603050405020304" pitchFamily="65" charset="-122"/>
                <a:ea typeface="宋体" panose="02010600030101010101" pitchFamily="2" charset="-122"/>
              </a:rPr>
              <a:t>①大大加深了</a:t>
            </a:r>
            <a:r>
              <a:rPr lang="zh-CN" altLang="en-US" sz="2000" b="1" kern="0" dirty="0">
                <a:latin typeface="Times New Roman" panose="02020603050405020304" pitchFamily="65" charset="-122"/>
                <a:ea typeface="宋体" panose="02010600030101010101" pitchFamily="2" charset="-122"/>
              </a:rPr>
              <a:t>中国半殖民地半封建化的程度,民族危机空前严重;②</a:t>
            </a:r>
            <a:br>
              <a:rPr b="1" dirty="0"/>
            </a:br>
            <a:r>
              <a:rPr lang="zh-CN" altLang="en-US" sz="2000" b="1" kern="0" dirty="0">
                <a:latin typeface="Times New Roman" panose="02020603050405020304" pitchFamily="65" charset="-122"/>
                <a:ea typeface="宋体" panose="02010600030101010101" pitchFamily="2" charset="-122"/>
              </a:rPr>
              <a:t>列强掀起</a:t>
            </a:r>
            <a:r>
              <a:rPr lang="zh-CN" altLang="en-US" sz="2000" b="1" kern="0" dirty="0">
                <a:solidFill>
                  <a:srgbClr val="FF0000"/>
                </a:solidFill>
                <a:latin typeface="Times New Roman" panose="02020603050405020304" pitchFamily="65" charset="-122"/>
                <a:ea typeface="宋体" panose="02010600030101010101" pitchFamily="2" charset="-122"/>
              </a:rPr>
              <a:t>瓜分中国的狂潮;</a:t>
            </a:r>
            <a:r>
              <a:rPr lang="zh-CN" altLang="en-US" sz="2000" b="1" kern="0" dirty="0">
                <a:latin typeface="Times New Roman" panose="02020603050405020304" pitchFamily="65" charset="-122"/>
                <a:ea typeface="宋体" panose="02010600030101010101" pitchFamily="2" charset="-122"/>
              </a:rPr>
              <a:t>③中国</a:t>
            </a:r>
            <a:r>
              <a:rPr lang="zh-CN" altLang="en-US" sz="2000" b="1" kern="0" dirty="0">
                <a:solidFill>
                  <a:srgbClr val="FF6600"/>
                </a:solidFill>
                <a:latin typeface="Times New Roman" panose="02020603050405020304" pitchFamily="65" charset="-122"/>
                <a:ea typeface="宋体" panose="02010600030101010101" pitchFamily="2" charset="-122"/>
              </a:rPr>
              <a:t>各阶层</a:t>
            </a:r>
            <a:r>
              <a:rPr lang="zh-CN" altLang="en-US" sz="2000" b="1" kern="0" dirty="0">
                <a:latin typeface="Times New Roman" panose="02020603050405020304" pitchFamily="65" charset="-122"/>
                <a:ea typeface="宋体" panose="02010600030101010101" pitchFamily="2" charset="-122"/>
              </a:rPr>
              <a:t>展开救亡图存的斗争</a:t>
            </a:r>
            <a:r>
              <a:rPr lang="zh-CN" altLang="en-US" sz="2000" b="1" kern="0" dirty="0" smtClean="0">
                <a:latin typeface="Times New Roman" panose="02020603050405020304" pitchFamily="65" charset="-122"/>
                <a:ea typeface="宋体" panose="02010600030101010101" pitchFamily="2" charset="-122"/>
              </a:rPr>
              <a:t>。</a:t>
            </a:r>
            <a:endParaRPr lang="en-US" altLang="zh-CN" sz="2000" b="1" kern="0" dirty="0" smtClean="0">
              <a:latin typeface="Times New Roman" panose="02020603050405020304" pitchFamily="65" charset="-122"/>
              <a:ea typeface="宋体" panose="02010600030101010101" pitchFamily="2" charset="-122"/>
            </a:endParaRPr>
          </a:p>
          <a:p>
            <a:pPr eaLnBrk="0" latinLnBrk="1" hangingPunct="0">
              <a:lnSpc>
                <a:spcPct val="150000"/>
              </a:lnSpc>
              <a:spcBef>
                <a:spcPts val="0"/>
              </a:spcBef>
            </a:pPr>
            <a:endParaRPr lang="en-US" altLang="zh-CN" b="1" kern="0" dirty="0">
              <a:solidFill>
                <a:srgbClr val="FF0000"/>
              </a:solidFill>
              <a:latin typeface="Times New Roman" panose="02020603050405020304" pitchFamily="65" charset="-122"/>
              <a:ea typeface="宋体" panose="02010600030101010101" pitchFamily="2" charset="-122"/>
            </a:endParaRPr>
          </a:p>
          <a:p>
            <a:pPr algn="ctr" eaLnBrk="0" latinLnBrk="1" hangingPunct="0">
              <a:lnSpc>
                <a:spcPct val="150000"/>
              </a:lnSpc>
              <a:spcBef>
                <a:spcPts val="0"/>
              </a:spcBef>
            </a:pPr>
            <a:r>
              <a:rPr lang="zh-CN" altLang="en-US" sz="2800" b="1" kern="0" dirty="0" smtClean="0">
                <a:solidFill>
                  <a:srgbClr val="FF0000"/>
                </a:solidFill>
                <a:latin typeface="Times New Roman" panose="02020603050405020304" pitchFamily="65" charset="-122"/>
                <a:ea typeface="宋体" panose="02010600030101010101" pitchFamily="2" charset="-122"/>
              </a:rPr>
              <a:t>注意结合</a:t>
            </a:r>
            <a:r>
              <a:rPr lang="zh-CN" altLang="en-US" sz="2800" b="1" kern="0" dirty="0">
                <a:solidFill>
                  <a:srgbClr val="FF0000"/>
                </a:solidFill>
                <a:latin typeface="Times New Roman" panose="02020603050405020304" pitchFamily="65" charset="-122"/>
                <a:ea typeface="宋体" panose="02010600030101010101" pitchFamily="2" charset="-122"/>
              </a:rPr>
              <a:t>战争背景和条约</a:t>
            </a:r>
            <a:r>
              <a:rPr lang="zh-CN" altLang="en-US" sz="2800" b="1" kern="0" dirty="0" smtClean="0">
                <a:solidFill>
                  <a:srgbClr val="FF0000"/>
                </a:solidFill>
                <a:latin typeface="Times New Roman" panose="02020603050405020304" pitchFamily="65" charset="-122"/>
                <a:ea typeface="宋体" panose="02010600030101010101" pitchFamily="2" charset="-122"/>
              </a:rPr>
              <a:t>影响辩证的思考</a:t>
            </a:r>
            <a:r>
              <a:rPr lang="zh-CN" altLang="en-US" sz="2800" b="1" kern="0" dirty="0">
                <a:solidFill>
                  <a:srgbClr val="FF0000"/>
                </a:solidFill>
                <a:latin typeface="Times New Roman" panose="02020603050405020304" pitchFamily="65" charset="-122"/>
                <a:ea typeface="宋体" panose="02010600030101010101" pitchFamily="2" charset="-122"/>
              </a:rPr>
              <a:t>历史</a:t>
            </a:r>
            <a:r>
              <a:rPr lang="zh-CN" altLang="en-US" sz="2800" b="1" kern="0" dirty="0" smtClean="0">
                <a:solidFill>
                  <a:srgbClr val="FF0000"/>
                </a:solidFill>
                <a:latin typeface="Times New Roman" panose="02020603050405020304" pitchFamily="65" charset="-122"/>
                <a:ea typeface="宋体" panose="02010600030101010101" pitchFamily="2" charset="-122"/>
              </a:rPr>
              <a:t>现象！</a:t>
            </a:r>
            <a:endParaRPr lang="zh-CN" altLang="en-US" sz="2800" b="1" dirty="0"/>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2798" y="483518"/>
            <a:ext cx="2153154"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提   醒</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矩形 2"/>
          <p:cNvSpPr/>
          <p:nvPr/>
        </p:nvSpPr>
        <p:spPr>
          <a:xfrm>
            <a:off x="678955" y="1851670"/>
            <a:ext cx="7560840" cy="2062103"/>
          </a:xfrm>
          <a:prstGeom prst="rect">
            <a:avLst/>
          </a:prstGeom>
        </p:spPr>
        <p:txBody>
          <a:bodyPr wrap="square">
            <a:spAutoFit/>
          </a:bodyPr>
          <a:lstStyle/>
          <a:p>
            <a:r>
              <a:rPr lang="zh-CN" altLang="en-US" sz="3200" b="1" dirty="0" smtClean="0">
                <a:solidFill>
                  <a:srgbClr val="FF0000"/>
                </a:solidFill>
                <a:effectLst>
                  <a:outerShdw blurRad="38100" dist="38100" dir="2700000" algn="tl">
                    <a:srgbClr val="000000">
                      <a:alpha val="43137"/>
                    </a:srgbClr>
                  </a:outerShdw>
                </a:effectLst>
              </a:rPr>
              <a:t>       本阶段史实材料很丰富，问题设置很灵活，注重考查考生</a:t>
            </a:r>
            <a:r>
              <a:rPr lang="zh-CN" altLang="en-US" sz="3200" b="1" dirty="0">
                <a:solidFill>
                  <a:srgbClr val="0000FF"/>
                </a:solidFill>
                <a:effectLst>
                  <a:outerShdw blurRad="38100" dist="38100" dir="2700000" algn="tl">
                    <a:srgbClr val="000000">
                      <a:alpha val="43137"/>
                    </a:srgbClr>
                  </a:outerShdw>
                </a:effectLst>
              </a:rPr>
              <a:t>调动和运用知识</a:t>
            </a:r>
            <a:r>
              <a:rPr lang="zh-CN" altLang="en-US" sz="3200" b="1" dirty="0">
                <a:solidFill>
                  <a:srgbClr val="FF0000"/>
                </a:solidFill>
                <a:effectLst>
                  <a:outerShdw blurRad="38100" dist="38100" dir="2700000" algn="tl">
                    <a:srgbClr val="000000">
                      <a:alpha val="43137"/>
                    </a:srgbClr>
                  </a:outerShdw>
                </a:effectLst>
              </a:rPr>
              <a:t>、</a:t>
            </a:r>
            <a:r>
              <a:rPr lang="zh-CN" altLang="en-US" sz="3200" b="1" dirty="0">
                <a:solidFill>
                  <a:srgbClr val="0000FF"/>
                </a:solidFill>
                <a:effectLst>
                  <a:outerShdw blurRad="38100" dist="38100" dir="2700000" algn="tl">
                    <a:srgbClr val="000000">
                      <a:alpha val="43137"/>
                    </a:srgbClr>
                  </a:outerShdw>
                </a:effectLst>
              </a:rPr>
              <a:t>说明和证明历史现象</a:t>
            </a:r>
            <a:r>
              <a:rPr lang="zh-CN" altLang="en-US" sz="3200" b="1" dirty="0">
                <a:solidFill>
                  <a:srgbClr val="FF0000"/>
                </a:solidFill>
                <a:effectLst>
                  <a:outerShdw blurRad="38100" dist="38100" dir="2700000" algn="tl">
                    <a:srgbClr val="000000">
                      <a:alpha val="43137"/>
                    </a:srgbClr>
                  </a:outerShdw>
                </a:effectLst>
              </a:rPr>
              <a:t>的</a:t>
            </a:r>
            <a:r>
              <a:rPr lang="zh-CN" altLang="en-US" sz="3200" b="1" dirty="0" smtClean="0">
                <a:solidFill>
                  <a:srgbClr val="FF0000"/>
                </a:solidFill>
                <a:effectLst>
                  <a:outerShdw blurRad="38100" dist="38100" dir="2700000" algn="tl">
                    <a:srgbClr val="000000">
                      <a:alpha val="43137"/>
                    </a:srgbClr>
                  </a:outerShdw>
                </a:effectLst>
              </a:rPr>
              <a:t>能力，一定要</a:t>
            </a:r>
            <a:r>
              <a:rPr lang="zh-CN" altLang="en-US" sz="3200" b="1" u="sng" dirty="0" smtClean="0">
                <a:solidFill>
                  <a:srgbClr val="0000FF"/>
                </a:solidFill>
                <a:effectLst>
                  <a:outerShdw blurRad="38100" dist="38100" dir="2700000" algn="tl">
                    <a:srgbClr val="000000">
                      <a:alpha val="43137"/>
                    </a:srgbClr>
                  </a:outerShdw>
                </a:effectLst>
              </a:rPr>
              <a:t>从材料出发，结合相关知识背景思考</a:t>
            </a:r>
            <a:r>
              <a:rPr lang="zh-CN" altLang="en-US" sz="3200" b="1" dirty="0" smtClean="0">
                <a:solidFill>
                  <a:srgbClr val="FF0000"/>
                </a:solidFill>
                <a:effectLst>
                  <a:outerShdw blurRad="38100" dist="38100" dir="2700000" algn="tl">
                    <a:srgbClr val="000000">
                      <a:alpha val="43137"/>
                    </a:srgbClr>
                  </a:outerShdw>
                </a:effectLst>
              </a:rPr>
              <a:t>！</a:t>
            </a:r>
            <a:endParaRPr lang="zh-CN" altLang="en-US" sz="3200"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519" y="157520"/>
            <a:ext cx="8571969" cy="4985980"/>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 </a:t>
            </a:r>
            <a:r>
              <a:rPr lang="zh-CN" altLang="en-US" sz="2400" b="1" kern="0" dirty="0" smtClean="0">
                <a:solidFill>
                  <a:srgbClr val="000000"/>
                </a:solidFill>
                <a:latin typeface="Times New Roman" panose="02020603050405020304" pitchFamily="65" charset="-122"/>
                <a:ea typeface="宋体" panose="02010600030101010101" pitchFamily="2" charset="-122"/>
              </a:rPr>
              <a:t>    (</a:t>
            </a:r>
            <a:r>
              <a:rPr lang="zh-CN" altLang="en-US" sz="2400" b="1" kern="0" dirty="0">
                <a:solidFill>
                  <a:srgbClr val="000000"/>
                </a:solidFill>
                <a:latin typeface="Times New Roman" panose="02020603050405020304" pitchFamily="65" charset="-122"/>
                <a:ea typeface="宋体" panose="02010600030101010101" pitchFamily="2" charset="-122"/>
              </a:rPr>
              <a:t>2018课标Ⅰ,28)甲午战争时期,日本制定舆论宣传策略,把中国和日本</a:t>
            </a:r>
            <a:r>
              <a:rPr lang="zh-CN" altLang="en-US" sz="2400" b="1" kern="0" dirty="0" smtClean="0">
                <a:solidFill>
                  <a:srgbClr val="000000"/>
                </a:solidFill>
                <a:latin typeface="Times New Roman" panose="02020603050405020304" pitchFamily="65" charset="-122"/>
                <a:ea typeface="宋体" panose="02010600030101010101" pitchFamily="2" charset="-122"/>
              </a:rPr>
              <a:t>分别“包装”</a:t>
            </a:r>
            <a:r>
              <a:rPr lang="zh-CN" altLang="en-US" sz="2400" b="1" kern="0" dirty="0">
                <a:solidFill>
                  <a:srgbClr val="000000"/>
                </a:solidFill>
                <a:latin typeface="Times New Roman" panose="02020603050405020304" pitchFamily="65" charset="-122"/>
                <a:ea typeface="宋体" panose="02010600030101010101" pitchFamily="2" charset="-122"/>
              </a:rPr>
              <a:t>成野蛮与文明的代表,并运用公关手段让许多欧美舆论倒向日</a:t>
            </a:r>
            <a:r>
              <a:rPr lang="zh-CN" altLang="en-US" sz="2400" b="1" kern="0" dirty="0" smtClean="0">
                <a:solidFill>
                  <a:srgbClr val="000000"/>
                </a:solidFill>
                <a:latin typeface="Times New Roman" panose="02020603050405020304" pitchFamily="65" charset="-122"/>
                <a:ea typeface="宋体" panose="02010600030101010101" pitchFamily="2" charset="-122"/>
              </a:rPr>
              <a:t>方。一些</a:t>
            </a:r>
            <a:r>
              <a:rPr lang="zh-CN" altLang="en-US" sz="2400" b="1" kern="0" dirty="0">
                <a:solidFill>
                  <a:srgbClr val="000000"/>
                </a:solidFill>
                <a:latin typeface="Times New Roman" panose="02020603050405020304" pitchFamily="65" charset="-122"/>
                <a:ea typeface="宋体" panose="02010600030101010101" pitchFamily="2" charset="-122"/>
              </a:rPr>
              <a:t>西方媒体甚至宣称,清政府战败“将意味着数百万人从愚蒙、专制和</a:t>
            </a:r>
            <a:r>
              <a:rPr lang="zh-CN" altLang="en-US" sz="2400" b="1" kern="0" dirty="0" smtClean="0">
                <a:solidFill>
                  <a:srgbClr val="000000"/>
                </a:solidFill>
                <a:latin typeface="Times New Roman" panose="02020603050405020304" pitchFamily="65" charset="-122"/>
                <a:ea typeface="宋体" panose="02010600030101010101" pitchFamily="2" charset="-122"/>
              </a:rPr>
              <a:t>独裁</a:t>
            </a:r>
            <a:r>
              <a:rPr lang="zh-CN" altLang="en-US" sz="2400" b="1" kern="0" dirty="0">
                <a:solidFill>
                  <a:srgbClr val="000000"/>
                </a:solidFill>
                <a:latin typeface="Times New Roman" panose="02020603050405020304" pitchFamily="65" charset="-122"/>
                <a:ea typeface="宋体" panose="02010600030101010101" pitchFamily="2" charset="-122"/>
              </a:rPr>
              <a:t>中得到解放”。对此,清政府却无所作为。这反映了</a:t>
            </a:r>
            <a:r>
              <a:rPr lang="zh-CN" altLang="en-US" sz="2400" b="1" kern="0" spc="428" dirty="0">
                <a:solidFill>
                  <a:srgbClr val="000000"/>
                </a:solidFill>
                <a:latin typeface="Times New Roman" panose="02020603050405020304" pitchFamily="65" charset="-122"/>
                <a:ea typeface="宋体" panose="02010600030101010101" pitchFamily="2" charset="-122"/>
              </a:rPr>
              <a:t> </a:t>
            </a:r>
            <a:r>
              <a:rPr lang="zh-CN" altLang="en-US" sz="2400" b="1" kern="0" dirty="0">
                <a:solidFill>
                  <a:srgbClr val="000000"/>
                </a:solidFill>
                <a:latin typeface="Times New Roman" panose="02020603050405020304" pitchFamily="65" charset="-122"/>
                <a:ea typeface="宋体" panose="02010600030101010101" pitchFamily="2" charset="-122"/>
              </a:rPr>
              <a:t>(　</a:t>
            </a:r>
            <a:r>
              <a:rPr lang="en-US" altLang="zh-CN" sz="2400" b="1" kern="0" dirty="0">
                <a:solidFill>
                  <a:srgbClr val="FF0000"/>
                </a:solidFill>
                <a:latin typeface="Times New Roman" panose="02020603050405020304" pitchFamily="65" charset="-122"/>
                <a:ea typeface="宋体" panose="02010600030101010101" pitchFamily="2" charset="-122"/>
              </a:rPr>
              <a:t>C</a:t>
            </a:r>
            <a:r>
              <a:rPr lang="zh-CN" altLang="en-US" sz="2400" b="1" kern="0" dirty="0">
                <a:solidFill>
                  <a:srgbClr val="000000"/>
                </a:solidFill>
                <a:latin typeface="Times New Roman" panose="02020603050405020304" pitchFamily="65" charset="-122"/>
                <a:ea typeface="宋体" panose="02010600030101010101" pitchFamily="2" charset="-122"/>
              </a:rPr>
              <a:t>　)</a:t>
            </a:r>
            <a:endParaRPr lang="zh-CN" altLang="en-US" sz="2400" b="1" dirty="0"/>
          </a:p>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A.欧美舆论宣传左右了战争</a:t>
            </a:r>
            <a:r>
              <a:rPr lang="zh-CN" altLang="en-US" sz="2400" b="1" kern="0" dirty="0" smtClean="0">
                <a:solidFill>
                  <a:srgbClr val="000000"/>
                </a:solidFill>
                <a:latin typeface="Times New Roman" panose="02020603050405020304" pitchFamily="65" charset="-122"/>
                <a:ea typeface="宋体" panose="02010600030101010101" pitchFamily="2" charset="-122"/>
              </a:rPr>
              <a:t>进程</a:t>
            </a:r>
            <a:endParaRPr lang="zh-CN" altLang="en-US" sz="2400" b="1" dirty="0" smtClean="0"/>
          </a:p>
          <a:p>
            <a:pPr eaLnBrk="0" latinLnBrk="1" hangingPunct="0">
              <a:lnSpc>
                <a:spcPct val="150000"/>
              </a:lnSpc>
              <a:spcBef>
                <a:spcPts val="0"/>
              </a:spcBef>
            </a:pPr>
            <a:r>
              <a:rPr lang="zh-CN" altLang="en-US" sz="2400" b="1" kern="0" dirty="0" smtClean="0">
                <a:solidFill>
                  <a:srgbClr val="000000"/>
                </a:solidFill>
                <a:latin typeface="Times New Roman" panose="02020603050405020304" pitchFamily="65" charset="-122"/>
                <a:ea typeface="宋体" panose="02010600030101010101" pitchFamily="2" charset="-122"/>
              </a:rPr>
              <a:t>B.日本力图变更中国的君主政体</a:t>
            </a:r>
            <a:endParaRPr lang="zh-CN" altLang="en-US" sz="2400" b="1" dirty="0" smtClean="0"/>
          </a:p>
          <a:p>
            <a:pPr eaLnBrk="0" latinLnBrk="1" hangingPunct="0">
              <a:lnSpc>
                <a:spcPct val="150000"/>
              </a:lnSpc>
              <a:spcBef>
                <a:spcPts val="0"/>
              </a:spcBef>
            </a:pPr>
            <a:r>
              <a:rPr lang="zh-CN" altLang="en-US" sz="2400" b="1" kern="0" dirty="0" smtClean="0">
                <a:solidFill>
                  <a:srgbClr val="000000"/>
                </a:solidFill>
                <a:latin typeface="Times New Roman" panose="02020603050405020304" pitchFamily="65" charset="-122"/>
                <a:ea typeface="宋体" panose="02010600030101010101" pitchFamily="2" charset="-122"/>
              </a:rPr>
              <a:t>C</a:t>
            </a:r>
            <a:r>
              <a:rPr lang="zh-CN" altLang="en-US" sz="2400" b="1" kern="0" dirty="0">
                <a:solidFill>
                  <a:srgbClr val="000000"/>
                </a:solidFill>
                <a:latin typeface="Times New Roman" panose="02020603050405020304" pitchFamily="65" charset="-122"/>
                <a:ea typeface="宋体" panose="02010600030101010101" pitchFamily="2" charset="-122"/>
              </a:rPr>
              <a:t>.清朝政府昏庸不谙熟近代</a:t>
            </a:r>
            <a:r>
              <a:rPr lang="zh-CN" altLang="en-US" sz="2400" b="1" kern="0" dirty="0" smtClean="0">
                <a:solidFill>
                  <a:srgbClr val="000000"/>
                </a:solidFill>
                <a:latin typeface="Times New Roman" panose="02020603050405020304" pitchFamily="65" charset="-122"/>
                <a:ea typeface="宋体" panose="02010600030101010101" pitchFamily="2" charset="-122"/>
              </a:rPr>
              <a:t>外交</a:t>
            </a:r>
            <a:endParaRPr lang="zh-CN" altLang="en-US" sz="2400" b="1" dirty="0" smtClean="0"/>
          </a:p>
          <a:p>
            <a:pPr eaLnBrk="0" latinLnBrk="1" hangingPunct="0">
              <a:lnSpc>
                <a:spcPct val="150000"/>
              </a:lnSpc>
              <a:spcBef>
                <a:spcPts val="0"/>
              </a:spcBef>
            </a:pPr>
            <a:r>
              <a:rPr lang="zh-CN" altLang="en-US" sz="2400" b="1" kern="0" dirty="0" smtClean="0">
                <a:solidFill>
                  <a:srgbClr val="000000"/>
                </a:solidFill>
                <a:latin typeface="Times New Roman" panose="02020603050405020304" pitchFamily="65" charset="-122"/>
                <a:ea typeface="宋体" panose="02010600030101010101" pitchFamily="2" charset="-122"/>
              </a:rPr>
              <a:t>D.西方媒体鼓动中国的民主革命</a:t>
            </a:r>
            <a:endParaRPr lang="zh-CN" altLang="en-US" sz="2400" b="1" dirty="0"/>
          </a:p>
        </p:txBody>
      </p:sp>
      <p:sp>
        <p:nvSpPr>
          <p:cNvPr id="3" name="矩形 2"/>
          <p:cNvSpPr/>
          <p:nvPr/>
        </p:nvSpPr>
        <p:spPr>
          <a:xfrm>
            <a:off x="4238132" y="2467320"/>
            <a:ext cx="598744" cy="379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982" tIns="34491" rIns="68982" bIns="34491" rtlCol="0" anchor="ctr"/>
          <a:lstStyle/>
          <a:p>
            <a:pPr algn="ctr"/>
            <a:endParaRPr lang="zh-CN" altLang="en-US"/>
          </a:p>
        </p:txBody>
      </p:sp>
      <p:sp>
        <p:nvSpPr>
          <p:cNvPr id="6" name="矩形 5"/>
          <p:cNvSpPr/>
          <p:nvPr/>
        </p:nvSpPr>
        <p:spPr>
          <a:xfrm>
            <a:off x="7884368" y="4011910"/>
            <a:ext cx="1192164" cy="1077218"/>
          </a:xfrm>
          <a:prstGeom prst="rect">
            <a:avLst/>
          </a:prstGeom>
          <a:noFill/>
        </p:spPr>
        <p:txBody>
          <a:bodyPr wrap="square" lIns="91440" tIns="45720" rIns="91440" bIns="45720">
            <a:spAutoFit/>
          </a:bodyPr>
          <a:lstStyle/>
          <a:p>
            <a:pPr algn="ctr"/>
            <a:r>
              <a:rPr lang="zh-CN" alt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真题演练</a:t>
            </a:r>
            <a:endParaRPr lang="zh-CN" alt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直接连接符 147461"/>
          <p:cNvSpPr>
            <a:spLocks noChangeShapeType="1"/>
          </p:cNvSpPr>
          <p:nvPr/>
        </p:nvSpPr>
        <p:spPr bwMode="auto">
          <a:xfrm>
            <a:off x="398596" y="1558011"/>
            <a:ext cx="8338931" cy="62120"/>
          </a:xfrm>
          <a:prstGeom prst="line">
            <a:avLst/>
          </a:prstGeom>
          <a:noFill/>
          <a:ln w="76200">
            <a:solidFill>
              <a:schemeClr val="tx2"/>
            </a:solidFill>
            <a:round/>
            <a:tailEnd type="triangle" w="med" len="med"/>
          </a:ln>
        </p:spPr>
        <p:txBody>
          <a:bodyPr lIns="68580" tIns="34290" rIns="68580" bIns="34290"/>
          <a:lstStyle/>
          <a:p>
            <a:endParaRPr lang="zh-CN" altLang="en-US"/>
          </a:p>
        </p:txBody>
      </p:sp>
      <p:sp>
        <p:nvSpPr>
          <p:cNvPr id="147464" name="矩形 147463"/>
          <p:cNvSpPr>
            <a:spLocks noRot="1" noChangeArrowheads="1"/>
          </p:cNvSpPr>
          <p:nvPr/>
        </p:nvSpPr>
        <p:spPr bwMode="auto">
          <a:xfrm>
            <a:off x="793761" y="1072206"/>
            <a:ext cx="530087"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19c</a:t>
            </a:r>
            <a:endParaRPr lang="zh-CN" altLang="en-US" sz="18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直接连接符 24"/>
          <p:cNvSpPr>
            <a:spLocks noChangeShapeType="1"/>
          </p:cNvSpPr>
          <p:nvPr/>
        </p:nvSpPr>
        <p:spPr bwMode="auto">
          <a:xfrm>
            <a:off x="1101416" y="1382511"/>
            <a:ext cx="0" cy="351000"/>
          </a:xfrm>
          <a:prstGeom prst="line">
            <a:avLst/>
          </a:prstGeom>
          <a:noFill/>
          <a:ln w="76200">
            <a:solidFill>
              <a:schemeClr val="tx2"/>
            </a:solidFill>
            <a:round/>
          </a:ln>
        </p:spPr>
        <p:txBody>
          <a:bodyPr lIns="68580" tIns="34290" rIns="68580" bIns="34290"/>
          <a:lstStyle/>
          <a:p>
            <a:endParaRPr lang="zh-CN" altLang="en-US"/>
          </a:p>
        </p:txBody>
      </p:sp>
      <p:sp>
        <p:nvSpPr>
          <p:cNvPr id="26" name="直接连接符 25"/>
          <p:cNvSpPr>
            <a:spLocks noChangeShapeType="1"/>
          </p:cNvSpPr>
          <p:nvPr/>
        </p:nvSpPr>
        <p:spPr bwMode="auto">
          <a:xfrm>
            <a:off x="2267744" y="1380320"/>
            <a:ext cx="0" cy="351000"/>
          </a:xfrm>
          <a:prstGeom prst="line">
            <a:avLst/>
          </a:prstGeom>
          <a:noFill/>
          <a:ln w="76200">
            <a:solidFill>
              <a:schemeClr val="tx2"/>
            </a:solidFill>
            <a:round/>
          </a:ln>
        </p:spPr>
        <p:txBody>
          <a:bodyPr lIns="68580" tIns="34290" rIns="68580" bIns="34290"/>
          <a:lstStyle/>
          <a:p>
            <a:endParaRPr lang="zh-CN" altLang="en-US"/>
          </a:p>
        </p:txBody>
      </p:sp>
      <p:sp>
        <p:nvSpPr>
          <p:cNvPr id="27" name="直接连接符 26"/>
          <p:cNvSpPr>
            <a:spLocks noChangeShapeType="1"/>
          </p:cNvSpPr>
          <p:nvPr/>
        </p:nvSpPr>
        <p:spPr bwMode="auto">
          <a:xfrm>
            <a:off x="3607748" y="1347130"/>
            <a:ext cx="0" cy="351000"/>
          </a:xfrm>
          <a:prstGeom prst="line">
            <a:avLst/>
          </a:prstGeom>
          <a:noFill/>
          <a:ln w="76200">
            <a:solidFill>
              <a:schemeClr val="tx2"/>
            </a:solidFill>
            <a:round/>
          </a:ln>
        </p:spPr>
        <p:txBody>
          <a:bodyPr lIns="68580" tIns="34290" rIns="68580" bIns="34290"/>
          <a:lstStyle/>
          <a:p>
            <a:endParaRPr lang="zh-CN" altLang="en-US"/>
          </a:p>
        </p:txBody>
      </p:sp>
      <p:sp>
        <p:nvSpPr>
          <p:cNvPr id="31" name="直接连接符 30"/>
          <p:cNvSpPr>
            <a:spLocks noChangeShapeType="1"/>
          </p:cNvSpPr>
          <p:nvPr/>
        </p:nvSpPr>
        <p:spPr bwMode="auto">
          <a:xfrm>
            <a:off x="4797400" y="1413571"/>
            <a:ext cx="0" cy="351000"/>
          </a:xfrm>
          <a:prstGeom prst="line">
            <a:avLst/>
          </a:prstGeom>
          <a:noFill/>
          <a:ln w="76200">
            <a:solidFill>
              <a:schemeClr val="tx2"/>
            </a:solidFill>
            <a:round/>
          </a:ln>
        </p:spPr>
        <p:txBody>
          <a:bodyPr lIns="68580" tIns="34290" rIns="68580" bIns="34290"/>
          <a:lstStyle/>
          <a:p>
            <a:endParaRPr lang="zh-CN" altLang="en-US"/>
          </a:p>
        </p:txBody>
      </p:sp>
      <p:sp>
        <p:nvSpPr>
          <p:cNvPr id="37" name="矩形 36"/>
          <p:cNvSpPr>
            <a:spLocks noRot="1" noChangeArrowheads="1"/>
          </p:cNvSpPr>
          <p:nvPr/>
        </p:nvSpPr>
        <p:spPr bwMode="auto">
          <a:xfrm>
            <a:off x="8348069" y="1236870"/>
            <a:ext cx="530087" cy="308114"/>
          </a:xfrm>
          <a:prstGeom prst="rect">
            <a:avLst/>
          </a:prstGeom>
          <a:solidFill>
            <a:schemeClr val="bg1"/>
          </a:solidFill>
          <a:ln w="9525">
            <a:noFill/>
            <a:miter lim="800000"/>
          </a:ln>
        </p:spPr>
        <p:txBody>
          <a:bodyPr lIns="68580" tIns="34290" rIns="68580" bIns="34290" anchor="ctr"/>
          <a:lstStyle/>
          <a:p>
            <a:pPr algn="ctr"/>
            <a:r>
              <a:rPr lang="en-US" altLang="zh-CN" sz="1800" b="1" dirty="0">
                <a:solidFill>
                  <a:srgbClr val="000000"/>
                </a:solidFill>
                <a:latin typeface="黑体" panose="02010609060101010101" pitchFamily="49" charset="-122"/>
                <a:ea typeface="黑体" panose="02010609060101010101" pitchFamily="49" charset="-122"/>
              </a:rPr>
              <a:t>20c</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43" name="矩形 42"/>
          <p:cNvSpPr>
            <a:spLocks noRot="1" noChangeArrowheads="1"/>
          </p:cNvSpPr>
          <p:nvPr/>
        </p:nvSpPr>
        <p:spPr bwMode="auto">
          <a:xfrm>
            <a:off x="1628649" y="1072206"/>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40s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5" name="矩形 44"/>
          <p:cNvSpPr>
            <a:spLocks noRot="1" noChangeArrowheads="1"/>
          </p:cNvSpPr>
          <p:nvPr/>
        </p:nvSpPr>
        <p:spPr bwMode="auto">
          <a:xfrm>
            <a:off x="7558440" y="1072206"/>
            <a:ext cx="530087" cy="515698"/>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a:solidFill>
                  <a:srgbClr val="FF0000"/>
                </a:solidFill>
                <a:latin typeface="黑体" panose="02010609060101010101" pitchFamily="49" charset="-122"/>
                <a:ea typeface="黑体" panose="02010609060101010101" pitchFamily="49" charset="-122"/>
              </a:rPr>
              <a:t>90s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6" name="矩形 45"/>
          <p:cNvSpPr>
            <a:spLocks noRot="1" noChangeArrowheads="1"/>
          </p:cNvSpPr>
          <p:nvPr/>
        </p:nvSpPr>
        <p:spPr bwMode="auto">
          <a:xfrm>
            <a:off x="7403855" y="964738"/>
            <a:ext cx="753716"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1895</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53" name="矩形 52"/>
          <p:cNvSpPr>
            <a:spLocks noRot="1" noChangeArrowheads="1"/>
          </p:cNvSpPr>
          <p:nvPr/>
        </p:nvSpPr>
        <p:spPr bwMode="auto">
          <a:xfrm>
            <a:off x="2699792" y="1222033"/>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50s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54" name="矩形 53"/>
          <p:cNvSpPr>
            <a:spLocks noRot="1" noChangeArrowheads="1"/>
          </p:cNvSpPr>
          <p:nvPr/>
        </p:nvSpPr>
        <p:spPr bwMode="auto">
          <a:xfrm>
            <a:off x="3777783" y="1219842"/>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60s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8" name="矩形 67"/>
          <p:cNvSpPr>
            <a:spLocks noRot="1" noChangeArrowheads="1"/>
          </p:cNvSpPr>
          <p:nvPr/>
        </p:nvSpPr>
        <p:spPr bwMode="auto">
          <a:xfrm>
            <a:off x="5209542" y="1214516"/>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70s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3" name="矩形 72"/>
          <p:cNvSpPr>
            <a:spLocks noRot="1" noChangeArrowheads="1"/>
          </p:cNvSpPr>
          <p:nvPr/>
        </p:nvSpPr>
        <p:spPr bwMode="auto">
          <a:xfrm>
            <a:off x="6465402" y="1230008"/>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80s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4" name="直接连接符 73"/>
          <p:cNvSpPr>
            <a:spLocks noChangeShapeType="1"/>
          </p:cNvSpPr>
          <p:nvPr/>
        </p:nvSpPr>
        <p:spPr bwMode="auto">
          <a:xfrm>
            <a:off x="6091261" y="1378129"/>
            <a:ext cx="0" cy="351000"/>
          </a:xfrm>
          <a:prstGeom prst="line">
            <a:avLst/>
          </a:prstGeom>
          <a:noFill/>
          <a:ln w="76200">
            <a:solidFill>
              <a:schemeClr val="tx2"/>
            </a:solidFill>
            <a:round/>
          </a:ln>
        </p:spPr>
        <p:txBody>
          <a:bodyPr lIns="68580" tIns="34290" rIns="68580" bIns="34290"/>
          <a:lstStyle/>
          <a:p>
            <a:endParaRPr lang="zh-CN" altLang="en-US"/>
          </a:p>
        </p:txBody>
      </p:sp>
      <p:sp>
        <p:nvSpPr>
          <p:cNvPr id="75" name="直接连接符 74"/>
          <p:cNvSpPr>
            <a:spLocks noChangeShapeType="1"/>
          </p:cNvSpPr>
          <p:nvPr/>
        </p:nvSpPr>
        <p:spPr bwMode="auto">
          <a:xfrm>
            <a:off x="7272018" y="1393572"/>
            <a:ext cx="0" cy="351000"/>
          </a:xfrm>
          <a:prstGeom prst="line">
            <a:avLst/>
          </a:prstGeom>
          <a:noFill/>
          <a:ln w="76200">
            <a:solidFill>
              <a:schemeClr val="tx2"/>
            </a:solidFill>
            <a:round/>
          </a:ln>
        </p:spPr>
        <p:txBody>
          <a:bodyPr lIns="68580" tIns="34290" rIns="68580" bIns="34290"/>
          <a:lstStyle/>
          <a:p>
            <a:endParaRPr lang="zh-CN" altLang="en-US"/>
          </a:p>
        </p:txBody>
      </p:sp>
      <p:sp>
        <p:nvSpPr>
          <p:cNvPr id="76" name="矩形 75"/>
          <p:cNvSpPr>
            <a:spLocks noRot="1" noChangeArrowheads="1"/>
          </p:cNvSpPr>
          <p:nvPr/>
        </p:nvSpPr>
        <p:spPr bwMode="auto">
          <a:xfrm>
            <a:off x="623582" y="164656"/>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必修二</a:t>
            </a:r>
            <a:endParaRPr lang="zh-CN" altLang="en-US" sz="2400" b="1" dirty="0">
              <a:solidFill>
                <a:srgbClr val="0000FF"/>
              </a:solidFill>
              <a:ea typeface="黑体" panose="02010609060101010101" pitchFamily="49" charset="-122"/>
            </a:endParaRPr>
          </a:p>
        </p:txBody>
      </p:sp>
      <p:sp>
        <p:nvSpPr>
          <p:cNvPr id="81" name="矩形 80"/>
          <p:cNvSpPr/>
          <p:nvPr/>
        </p:nvSpPr>
        <p:spPr>
          <a:xfrm>
            <a:off x="1763688" y="69928"/>
            <a:ext cx="6207148" cy="646331"/>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a:t>
            </a:r>
            <a:r>
              <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二：近代民族工业的</a:t>
            </a:r>
            <a:r>
              <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起步</a:t>
            </a:r>
            <a:endPar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23" name="TextBox 22"/>
          <p:cNvSpPr txBox="1"/>
          <p:nvPr/>
        </p:nvSpPr>
        <p:spPr>
          <a:xfrm>
            <a:off x="488950" y="2022475"/>
            <a:ext cx="3586480" cy="461645"/>
          </a:xfrm>
          <a:prstGeom prst="rect">
            <a:avLst/>
          </a:prstGeom>
          <a:solidFill>
            <a:srgbClr val="FFFF00"/>
          </a:solid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FF"/>
                </a:solidFill>
                <a:latin typeface="Times New Roman" panose="02020603050405020304" pitchFamily="65" charset="-122"/>
                <a:ea typeface="宋体" panose="02010600030101010101" pitchFamily="2" charset="-122"/>
              </a:rPr>
              <a:t>概念补遗    </a:t>
            </a:r>
            <a:r>
              <a:rPr lang="zh-CN" altLang="en-US" sz="2000" b="1" kern="0" dirty="0">
                <a:solidFill>
                  <a:srgbClr val="FF0000"/>
                </a:solidFill>
                <a:latin typeface="Times New Roman" panose="02020603050405020304" pitchFamily="65" charset="-122"/>
                <a:ea typeface="宋体" panose="02010600030101010101" pitchFamily="2" charset="-122"/>
              </a:rPr>
              <a:t>中国近代民族工业</a:t>
            </a:r>
            <a:endParaRPr lang="zh-CN" altLang="en-US" sz="2000" b="1" dirty="0">
              <a:solidFill>
                <a:srgbClr val="FF0000"/>
              </a:solidFill>
            </a:endParaRPr>
          </a:p>
        </p:txBody>
      </p:sp>
      <p:graphicFrame>
        <p:nvGraphicFramePr>
          <p:cNvPr id="24" name="表格 23"/>
          <p:cNvGraphicFramePr>
            <a:graphicFrameLocks noGrp="1"/>
          </p:cNvGraphicFramePr>
          <p:nvPr>
            <p:custDataLst>
              <p:tags r:id="rId1"/>
            </p:custDataLst>
          </p:nvPr>
        </p:nvGraphicFramePr>
        <p:xfrm>
          <a:off x="442411" y="2484138"/>
          <a:ext cx="8435906" cy="2561024"/>
        </p:xfrm>
        <a:graphic>
          <a:graphicData uri="http://schemas.openxmlformats.org/drawingml/2006/table">
            <a:tbl>
              <a:tblPr/>
              <a:tblGrid>
                <a:gridCol w="1442249"/>
                <a:gridCol w="6993657"/>
              </a:tblGrid>
              <a:tr h="504055">
                <a:tc>
                  <a:txBody>
                    <a:bodyPr/>
                    <a:lstStyle/>
                    <a:p>
                      <a:pPr algn="ct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近代性</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nchor="ctr"/>
                </a:tc>
                <a:tc>
                  <a:txBody>
                    <a:bodyPr/>
                    <a:lstStyle/>
                    <a:p>
                      <a:pPr algn="l"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从生产力角度:使用</a:t>
                      </a:r>
                      <a:r>
                        <a:rPr lang="zh-CN" altLang="en-US" sz="2000" b="1" kern="0" dirty="0" smtClean="0">
                          <a:solidFill>
                            <a:srgbClr val="FF0000"/>
                          </a:solidFill>
                          <a:latin typeface="Times New Roman" panose="02020603050405020304" pitchFamily="65" charset="-122"/>
                          <a:ea typeface="宋体" panose="02010600030101010101" pitchFamily="2" charset="-122"/>
                        </a:rPr>
                        <a:t>机器生产</a:t>
                      </a:r>
                      <a:endParaRPr lang="zh-CN" altLang="en-US" sz="2000" b="1" kern="0" dirty="0" smtClean="0">
                        <a:solidFill>
                          <a:srgbClr val="FF0000"/>
                        </a:solidFill>
                        <a:latin typeface="Times New Roman" panose="02020603050405020304" pitchFamily="65" charset="-122"/>
                        <a:ea typeface="宋体" panose="02010600030101010101" pitchFamily="2" charset="-122"/>
                      </a:endParaRPr>
                    </a:p>
                  </a:txBody>
                  <a:tcPr marL="34560" marR="34560" marT="34378" marB="34378"/>
                </a:tc>
              </a:tr>
              <a:tr h="354603">
                <a:tc>
                  <a:txBody>
                    <a:bodyPr/>
                    <a:lstStyle/>
                    <a:p>
                      <a:pPr algn="ct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民族性</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nchor="ctr"/>
                </a:tc>
                <a:tc>
                  <a:txBody>
                    <a:bodyPr/>
                    <a:lstStyle/>
                    <a:p>
                      <a:pPr algn="l"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从所有权角度:</a:t>
                      </a:r>
                      <a:r>
                        <a:rPr lang="zh-CN" altLang="en-US" sz="2000" b="1" kern="0" dirty="0" smtClean="0">
                          <a:solidFill>
                            <a:srgbClr val="FF0000"/>
                          </a:solidFill>
                          <a:latin typeface="Times New Roman" panose="02020603050405020304" pitchFamily="65" charset="-122"/>
                          <a:ea typeface="宋体" panose="02010600030101010101" pitchFamily="2" charset="-122"/>
                        </a:rPr>
                        <a:t>中国人创办</a:t>
                      </a:r>
                      <a:r>
                        <a:rPr lang="zh-CN" altLang="en-US" sz="2000" b="1" kern="0" dirty="0" smtClean="0">
                          <a:solidFill>
                            <a:srgbClr val="0000FF"/>
                          </a:solidFill>
                          <a:latin typeface="Times New Roman" panose="02020603050405020304" pitchFamily="65" charset="-122"/>
                          <a:ea typeface="宋体" panose="02010600030101010101" pitchFamily="2" charset="-122"/>
                        </a:rPr>
                        <a:t>的工业</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r>
              <a:tr h="828036">
                <a:tc>
                  <a:txBody>
                    <a:bodyPr/>
                    <a:lstStyle/>
                    <a:p>
                      <a:pPr algn="ct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广义</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nchor="ctr"/>
                </a:tc>
                <a:tc>
                  <a:txBody>
                    <a:bodyPr/>
                    <a:lstStyle/>
                    <a:p>
                      <a:pPr algn="l"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cs typeface="+mn-cs"/>
                        </a:rPr>
                        <a:t>在半殖民地半封建的中国,只要是</a:t>
                      </a:r>
                      <a:r>
                        <a:rPr lang="zh-CN" altLang="en-US" sz="2000" b="1" kern="0" dirty="0" smtClean="0">
                          <a:solidFill>
                            <a:srgbClr val="FF0000"/>
                          </a:solidFill>
                          <a:latin typeface="Times New Roman" panose="02020603050405020304" pitchFamily="65" charset="-122"/>
                          <a:ea typeface="宋体" panose="02010600030101010101" pitchFamily="2" charset="-122"/>
                          <a:cs typeface="+mn-cs"/>
                        </a:rPr>
                        <a:t>中国人创办</a:t>
                      </a:r>
                      <a:r>
                        <a:rPr lang="zh-CN" altLang="en-US" sz="2000" b="1" kern="0" dirty="0" smtClean="0">
                          <a:solidFill>
                            <a:srgbClr val="0000FF"/>
                          </a:solidFill>
                          <a:latin typeface="Times New Roman" panose="02020603050405020304" pitchFamily="65" charset="-122"/>
                          <a:ea typeface="宋体" panose="02010600030101010101" pitchFamily="2" charset="-122"/>
                          <a:cs typeface="+mn-cs"/>
                        </a:rPr>
                        <a:t>的近代企业都是近代民族工业</a:t>
                      </a:r>
                      <a:endParaRPr lang="zh-CN" altLang="en-US" sz="2000" b="1" kern="0" dirty="0" smtClean="0">
                        <a:solidFill>
                          <a:srgbClr val="0000FF"/>
                        </a:solidFill>
                        <a:latin typeface="Times New Roman" panose="02020603050405020304" pitchFamily="65" charset="-122"/>
                        <a:ea typeface="宋体" panose="02010600030101010101" pitchFamily="2" charset="-122"/>
                        <a:cs typeface="+mn-cs"/>
                      </a:endParaRPr>
                    </a:p>
                  </a:txBody>
                  <a:tcPr marL="34560" marR="34560" marT="34378" marB="34378"/>
                </a:tc>
              </a:tr>
              <a:tr h="354603">
                <a:tc>
                  <a:txBody>
                    <a:bodyPr/>
                    <a:lstStyle/>
                    <a:p>
                      <a:pPr algn="ct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狭义</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nchor="ctr"/>
                </a:tc>
                <a:tc>
                  <a:txBody>
                    <a:bodyPr/>
                    <a:lstStyle/>
                    <a:p>
                      <a:pPr algn="l"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在半殖民地半封建的中国,</a:t>
                      </a:r>
                      <a:r>
                        <a:rPr lang="zh-CN" altLang="en-US" sz="2000" b="1" kern="0" dirty="0" smtClean="0">
                          <a:solidFill>
                            <a:srgbClr val="FF0000"/>
                          </a:solidFill>
                          <a:latin typeface="Times New Roman" panose="02020603050405020304" pitchFamily="65" charset="-122"/>
                          <a:ea typeface="宋体" panose="02010600030101010101" pitchFamily="2" charset="-122"/>
                        </a:rPr>
                        <a:t>民营资本</a:t>
                      </a:r>
                      <a:r>
                        <a:rPr lang="zh-CN" altLang="en-US" sz="2000" b="1" kern="0" dirty="0" smtClean="0">
                          <a:solidFill>
                            <a:srgbClr val="0000FF"/>
                          </a:solidFill>
                          <a:latin typeface="Times New Roman" panose="02020603050405020304" pitchFamily="65" charset="-122"/>
                          <a:ea typeface="宋体" panose="02010600030101010101" pitchFamily="2" charset="-122"/>
                        </a:rPr>
                        <a:t>创办的工业</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r>
            </a:tbl>
          </a:graphicData>
        </a:graphic>
      </p:graphicFrame>
      <p:sp>
        <p:nvSpPr>
          <p:cNvPr id="40" name="矩形 39"/>
          <p:cNvSpPr>
            <a:spLocks noRot="1" noChangeArrowheads="1"/>
          </p:cNvSpPr>
          <p:nvPr/>
        </p:nvSpPr>
        <p:spPr bwMode="auto">
          <a:xfrm>
            <a:off x="1573808" y="1620131"/>
            <a:ext cx="6901129" cy="402535"/>
          </a:xfrm>
          <a:prstGeom prst="rect">
            <a:avLst/>
          </a:prstGeom>
          <a:solidFill>
            <a:srgbClr val="FFFF00"/>
          </a:solidFill>
          <a:ln w="9525">
            <a:noFill/>
            <a:miter lim="800000"/>
          </a:ln>
        </p:spPr>
        <p:txBody>
          <a:bodyPr lIns="68580" tIns="34290" rIns="68580" bIns="34290" anchor="ctr"/>
          <a:lstStyle/>
          <a:p>
            <a:r>
              <a:rPr lang="zh-CN" altLang="en-US" sz="1800" b="1" dirty="0" smtClean="0">
                <a:solidFill>
                  <a:srgbClr val="0000FF"/>
                </a:solidFill>
                <a:ea typeface="黑体" panose="02010609060101010101" pitchFamily="49" charset="-122"/>
              </a:rPr>
              <a:t>自然经济逐步瓦解</a:t>
            </a:r>
            <a:r>
              <a:rPr lang="zh-CN" altLang="en-US" sz="1800" b="1" dirty="0">
                <a:solidFill>
                  <a:srgbClr val="0000FF"/>
                </a:solidFill>
                <a:ea typeface="黑体" panose="02010609060101010101" pitchFamily="49" charset="-122"/>
              </a:rPr>
              <a:t>，</a:t>
            </a:r>
            <a:r>
              <a:rPr lang="zh-CN" altLang="en-US" sz="1800" b="1" dirty="0" smtClean="0">
                <a:solidFill>
                  <a:srgbClr val="0000FF"/>
                </a:solidFill>
                <a:ea typeface="黑体" panose="02010609060101010101" pitchFamily="49" charset="-122"/>
              </a:rPr>
              <a:t>洋务运动，民族资本主义的产生和发展 </a:t>
            </a:r>
            <a:endParaRPr lang="zh-CN" altLang="en-US" sz="1800" b="1" dirty="0">
              <a:solidFill>
                <a:srgbClr val="0000FF"/>
              </a:solidFill>
              <a:ea typeface="黑体" panose="020106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4082693" y="2139702"/>
            <a:ext cx="4876800" cy="267765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rgbClr val="0000FF"/>
                </a:solidFill>
                <a:ea typeface="黑体" panose="02010609060101010101" pitchFamily="49" charset="-122"/>
              </a:rPr>
              <a:t>变动</a:t>
            </a:r>
            <a:r>
              <a:rPr lang="zh-CN" altLang="en-US" sz="2800" dirty="0">
                <a:solidFill>
                  <a:srgbClr val="0000FF"/>
                </a:solidFill>
                <a:ea typeface="黑体" panose="02010609060101010101" pitchFamily="49" charset="-122"/>
              </a:rPr>
              <a:t>二：近代企业开始出现      </a:t>
            </a:r>
            <a:endParaRPr lang="zh-CN" altLang="en-US" sz="2800" dirty="0">
              <a:solidFill>
                <a:srgbClr val="0000FF"/>
              </a:solidFill>
              <a:ea typeface="黑体" panose="02010609060101010101" pitchFamily="49" charset="-122"/>
            </a:endParaRPr>
          </a:p>
          <a:p>
            <a:pPr eaLnBrk="1" hangingPunct="1"/>
            <a:r>
              <a:rPr lang="zh-CN" altLang="en-US" sz="2800" dirty="0">
                <a:solidFill>
                  <a:srgbClr val="0000FF"/>
                </a:solidFill>
                <a:ea typeface="黑体" panose="02010609060101010101" pitchFamily="49" charset="-122"/>
              </a:rPr>
              <a:t>          （洋务运动）</a:t>
            </a:r>
            <a:endParaRPr lang="zh-CN" altLang="en-US" sz="2800" dirty="0">
              <a:solidFill>
                <a:srgbClr val="0000FF"/>
              </a:solidFill>
              <a:ea typeface="黑体" panose="02010609060101010101" pitchFamily="49" charset="-122"/>
            </a:endParaRPr>
          </a:p>
          <a:p>
            <a:pPr eaLnBrk="1" hangingPunct="1"/>
            <a:r>
              <a:rPr lang="zh-CN" altLang="en-US" sz="2800" dirty="0">
                <a:solidFill>
                  <a:srgbClr val="0000FF"/>
                </a:solidFill>
                <a:ea typeface="黑体" panose="02010609060101010101" pitchFamily="49" charset="-122"/>
              </a:rPr>
              <a:t>变动三：民族资本主义产生</a:t>
            </a:r>
            <a:endParaRPr lang="zh-CN" altLang="en-US" sz="2800" dirty="0">
              <a:solidFill>
                <a:srgbClr val="0000FF"/>
              </a:solidFill>
              <a:ea typeface="黑体" panose="02010609060101010101" pitchFamily="49" charset="-122"/>
            </a:endParaRPr>
          </a:p>
          <a:p>
            <a:pPr eaLnBrk="1" hangingPunct="1"/>
            <a:endParaRPr lang="zh-CN" altLang="en-US" sz="2800" dirty="0">
              <a:solidFill>
                <a:srgbClr val="0000FF"/>
              </a:solidFill>
              <a:ea typeface="黑体" panose="02010609060101010101" pitchFamily="49" charset="-122"/>
            </a:endParaRPr>
          </a:p>
          <a:p>
            <a:pPr eaLnBrk="1" hangingPunct="1"/>
            <a:r>
              <a:rPr lang="zh-CN" altLang="en-US" sz="2800" dirty="0">
                <a:solidFill>
                  <a:srgbClr val="0000FF"/>
                </a:solidFill>
                <a:ea typeface="黑体" panose="02010609060101010101" pitchFamily="49" charset="-122"/>
              </a:rPr>
              <a:t>另：外国资本主义经济、官僚资本主义经济</a:t>
            </a:r>
            <a:endParaRPr lang="zh-CN" altLang="en-US" sz="2800" dirty="0">
              <a:solidFill>
                <a:srgbClr val="0000FF"/>
              </a:solidFill>
              <a:ea typeface="黑体" panose="02010609060101010101" pitchFamily="49" charset="-122"/>
            </a:endParaRPr>
          </a:p>
        </p:txBody>
      </p:sp>
      <p:sp>
        <p:nvSpPr>
          <p:cNvPr id="8196" name="WordArt 6"/>
          <p:cNvSpPr>
            <a:spLocks noChangeArrowheads="1" noChangeShapeType="1" noTextEdit="1"/>
          </p:cNvSpPr>
          <p:nvPr/>
        </p:nvSpPr>
        <p:spPr bwMode="auto">
          <a:xfrm>
            <a:off x="533400" y="231490"/>
            <a:ext cx="1446312" cy="50405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3600" b="1" kern="10" dirty="0">
                <a:solidFill>
                  <a:srgbClr val="E6001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变动前</a:t>
            </a:r>
            <a:endParaRPr lang="zh-CN" altLang="en-US" sz="3600" b="1" kern="10" dirty="0">
              <a:solidFill>
                <a:srgbClr val="E60010"/>
              </a:soli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
        <p:nvSpPr>
          <p:cNvPr id="8197" name="Line 7"/>
          <p:cNvSpPr>
            <a:spLocks noChangeShapeType="1"/>
          </p:cNvSpPr>
          <p:nvPr/>
        </p:nvSpPr>
        <p:spPr bwMode="auto">
          <a:xfrm>
            <a:off x="2340797" y="472830"/>
            <a:ext cx="3429000" cy="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effectLst>
                <a:outerShdw blurRad="38100" dist="38100" dir="2700000" algn="tl">
                  <a:srgbClr val="000000">
                    <a:alpha val="43137"/>
                  </a:srgbClr>
                </a:outerShdw>
              </a:effectLst>
            </a:endParaRPr>
          </a:p>
        </p:txBody>
      </p:sp>
      <p:sp>
        <p:nvSpPr>
          <p:cNvPr id="8198" name="WordArt 8"/>
          <p:cNvSpPr>
            <a:spLocks noChangeArrowheads="1" noChangeShapeType="1" noTextEdit="1"/>
          </p:cNvSpPr>
          <p:nvPr/>
        </p:nvSpPr>
        <p:spPr bwMode="auto">
          <a:xfrm>
            <a:off x="6192838" y="231490"/>
            <a:ext cx="1371600" cy="504056"/>
          </a:xfrm>
          <a:prstGeom prst="rect">
            <a:avLst/>
          </a:prstGeom>
        </p:spPr>
        <p:txBody>
          <a:bodyPr wrap="none" fromWordArt="1">
            <a:prstTxWarp prst="textPlain">
              <a:avLst>
                <a:gd name="adj" fmla="val 50000"/>
              </a:avLst>
            </a:prstTxWarp>
          </a:bodyPr>
          <a:lstStyle/>
          <a:p>
            <a:pPr algn="ctr"/>
            <a:r>
              <a:rPr lang="zh-CN" altLang="en-US" sz="3600" b="1" kern="10" dirty="0">
                <a:ln w="9525">
                  <a:solidFill>
                    <a:srgbClr val="FFFF99"/>
                  </a:solidFill>
                  <a:round/>
                </a:ln>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变动后</a:t>
            </a:r>
            <a:endParaRPr lang="zh-CN" altLang="en-US" sz="3600" b="1" kern="10" dirty="0">
              <a:ln w="9525">
                <a:solidFill>
                  <a:srgbClr val="FFFF99"/>
                </a:solidFill>
                <a:round/>
              </a:ln>
              <a:solidFill>
                <a:srgbClr val="0000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00361" name="Text Box 9"/>
          <p:cNvSpPr txBox="1">
            <a:spLocks noChangeArrowheads="1"/>
          </p:cNvSpPr>
          <p:nvPr/>
        </p:nvSpPr>
        <p:spPr bwMode="auto">
          <a:xfrm>
            <a:off x="74712" y="1124707"/>
            <a:ext cx="381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FF0000"/>
                </a:solidFill>
                <a:ea typeface="黑体" panose="02010609060101010101" pitchFamily="49" charset="-122"/>
              </a:rPr>
              <a:t>主体：自然经济</a:t>
            </a:r>
            <a:endParaRPr lang="zh-CN" altLang="en-US" sz="2800" dirty="0">
              <a:solidFill>
                <a:srgbClr val="FF0000"/>
              </a:solidFill>
              <a:ea typeface="黑体" panose="02010609060101010101" pitchFamily="49" charset="-122"/>
            </a:endParaRPr>
          </a:p>
          <a:p>
            <a:pPr eaLnBrk="1" hangingPunct="1"/>
            <a:r>
              <a:rPr lang="zh-CN" altLang="en-US" sz="2800" dirty="0" smtClean="0">
                <a:solidFill>
                  <a:srgbClr val="FF0000"/>
                </a:solidFill>
                <a:ea typeface="黑体" panose="02010609060101010101" pitchFamily="49" charset="-122"/>
              </a:rPr>
              <a:t>明清</a:t>
            </a:r>
            <a:r>
              <a:rPr lang="zh-CN" altLang="en-US" sz="2800" dirty="0">
                <a:solidFill>
                  <a:srgbClr val="FF0000"/>
                </a:solidFill>
                <a:ea typeface="黑体" panose="02010609060101010101" pitchFamily="49" charset="-122"/>
              </a:rPr>
              <a:t>：资本主义萌芽</a:t>
            </a:r>
            <a:endParaRPr lang="zh-CN" altLang="en-US" sz="2800" dirty="0">
              <a:solidFill>
                <a:srgbClr val="FF0000"/>
              </a:solidFill>
              <a:ea typeface="黑体" panose="02010609060101010101" pitchFamily="49" charset="-122"/>
            </a:endParaRPr>
          </a:p>
        </p:txBody>
      </p:sp>
      <p:sp>
        <p:nvSpPr>
          <p:cNvPr id="2" name="矩形 1"/>
          <p:cNvSpPr/>
          <p:nvPr/>
        </p:nvSpPr>
        <p:spPr>
          <a:xfrm>
            <a:off x="4074753" y="1095139"/>
            <a:ext cx="4884740" cy="954107"/>
          </a:xfrm>
          <a:prstGeom prst="rect">
            <a:avLst/>
          </a:prstGeom>
          <a:ln>
            <a:solidFill>
              <a:schemeClr val="tx1"/>
            </a:solidFill>
          </a:ln>
        </p:spPr>
        <p:txBody>
          <a:bodyPr wrap="square">
            <a:spAutoFit/>
          </a:bodyPr>
          <a:lstStyle/>
          <a:p>
            <a:pPr eaLnBrk="1" hangingPunct="1"/>
            <a:r>
              <a:rPr lang="zh-CN" altLang="en-US" sz="2800" dirty="0">
                <a:solidFill>
                  <a:srgbClr val="0000FF"/>
                </a:solidFill>
                <a:ea typeface="黑体" panose="02010609060101010101" pitchFamily="49" charset="-122"/>
              </a:rPr>
              <a:t>变动一：自然经济逐渐解体</a:t>
            </a:r>
            <a:endParaRPr lang="zh-CN" altLang="en-US" sz="2800" dirty="0">
              <a:solidFill>
                <a:srgbClr val="0000FF"/>
              </a:solidFill>
              <a:ea typeface="黑体" panose="02010609060101010101" pitchFamily="49" charset="-122"/>
            </a:endParaRPr>
          </a:p>
          <a:p>
            <a:pPr eaLnBrk="1" hangingPunct="1"/>
            <a:r>
              <a:rPr lang="zh-CN" altLang="en-US" sz="2800" dirty="0">
                <a:solidFill>
                  <a:srgbClr val="0000FF"/>
                </a:solidFill>
                <a:ea typeface="黑体" panose="02010609060101010101" pitchFamily="49" charset="-122"/>
              </a:rPr>
              <a:t>              资萌：夭折</a:t>
            </a:r>
            <a:endParaRPr lang="en-US" altLang="zh-CN" sz="2800" dirty="0">
              <a:solidFill>
                <a:srgbClr val="0000FF"/>
              </a:solidFill>
              <a:ea typeface="黑体" panose="02010609060101010101" pitchFamily="49" charset="-122"/>
            </a:endParaRPr>
          </a:p>
        </p:txBody>
      </p:sp>
      <p:sp>
        <p:nvSpPr>
          <p:cNvPr id="9" name="Text Box 9"/>
          <p:cNvSpPr txBox="1">
            <a:spLocks noChangeArrowheads="1"/>
          </p:cNvSpPr>
          <p:nvPr/>
        </p:nvSpPr>
        <p:spPr bwMode="auto">
          <a:xfrm>
            <a:off x="2989839" y="0"/>
            <a:ext cx="1789746" cy="461665"/>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solidFill>
                  <a:srgbClr val="FF0000"/>
                </a:solidFill>
                <a:ea typeface="黑体" panose="02010609060101010101" pitchFamily="49" charset="-122"/>
              </a:rPr>
              <a:t>鸦片战争</a:t>
            </a:r>
            <a:endParaRPr lang="zh-CN" altLang="en-US" sz="2400" dirty="0">
              <a:solidFill>
                <a:srgbClr val="FF0000"/>
              </a:solidFill>
              <a:ea typeface="黑体" panose="020106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0361"/>
                                        </p:tgtEl>
                                        <p:attrNameLst>
                                          <p:attrName>style.visibility</p:attrName>
                                        </p:attrNameLst>
                                      </p:cBhvr>
                                      <p:to>
                                        <p:strVal val="visible"/>
                                      </p:to>
                                    </p:set>
                                    <p:anim calcmode="lin" valueType="num">
                                      <p:cBhvr>
                                        <p:cTn id="7" dur="500" fill="hold"/>
                                        <p:tgtEl>
                                          <p:spTgt spid="100361"/>
                                        </p:tgtEl>
                                        <p:attrNameLst>
                                          <p:attrName>ppt_w</p:attrName>
                                        </p:attrNameLst>
                                      </p:cBhvr>
                                      <p:tavLst>
                                        <p:tav tm="0">
                                          <p:val>
                                            <p:fltVal val="0"/>
                                          </p:val>
                                        </p:tav>
                                        <p:tav tm="100000">
                                          <p:val>
                                            <p:strVal val="#ppt_w"/>
                                          </p:val>
                                        </p:tav>
                                      </p:tavLst>
                                    </p:anim>
                                    <p:anim calcmode="lin" valueType="num">
                                      <p:cBhvr>
                                        <p:cTn id="8" dur="500" fill="hold"/>
                                        <p:tgtEl>
                                          <p:spTgt spid="100361"/>
                                        </p:tgtEl>
                                        <p:attrNameLst>
                                          <p:attrName>ppt_h</p:attrName>
                                        </p:attrNameLst>
                                      </p:cBhvr>
                                      <p:tavLst>
                                        <p:tav tm="0">
                                          <p:val>
                                            <p:fltVal val="0"/>
                                          </p:val>
                                        </p:tav>
                                        <p:tav tm="100000">
                                          <p:val>
                                            <p:strVal val="#ppt_h"/>
                                          </p:val>
                                        </p:tav>
                                      </p:tavLst>
                                    </p:anim>
                                    <p:anim calcmode="lin" valueType="num">
                                      <p:cBhvr>
                                        <p:cTn id="9" dur="500" fill="hold"/>
                                        <p:tgtEl>
                                          <p:spTgt spid="100361"/>
                                        </p:tgtEl>
                                        <p:attrNameLst>
                                          <p:attrName>style.rotation</p:attrName>
                                        </p:attrNameLst>
                                      </p:cBhvr>
                                      <p:tavLst>
                                        <p:tav tm="0">
                                          <p:val>
                                            <p:fltVal val="90"/>
                                          </p:val>
                                        </p:tav>
                                        <p:tav tm="100000">
                                          <p:val>
                                            <p:fltVal val="0"/>
                                          </p:val>
                                        </p:tav>
                                      </p:tavLst>
                                    </p:anim>
                                    <p:animEffect transition="in" filter="fade">
                                      <p:cBhvr>
                                        <p:cTn id="10" dur="500"/>
                                        <p:tgtEl>
                                          <p:spTgt spid="10036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00356"/>
                                        </p:tgtEl>
                                        <p:attrNameLst>
                                          <p:attrName>style.visibility</p:attrName>
                                        </p:attrNameLst>
                                      </p:cBhvr>
                                      <p:to>
                                        <p:strVal val="visible"/>
                                      </p:to>
                                    </p:set>
                                    <p:anim calcmode="lin" valueType="num">
                                      <p:cBhvr>
                                        <p:cTn id="20" dur="500" fill="hold"/>
                                        <p:tgtEl>
                                          <p:spTgt spid="100356"/>
                                        </p:tgtEl>
                                        <p:attrNameLst>
                                          <p:attrName>ppt_w</p:attrName>
                                        </p:attrNameLst>
                                      </p:cBhvr>
                                      <p:tavLst>
                                        <p:tav tm="0">
                                          <p:val>
                                            <p:fltVal val="0"/>
                                          </p:val>
                                        </p:tav>
                                        <p:tav tm="100000">
                                          <p:val>
                                            <p:strVal val="#ppt_w"/>
                                          </p:val>
                                        </p:tav>
                                      </p:tavLst>
                                    </p:anim>
                                    <p:anim calcmode="lin" valueType="num">
                                      <p:cBhvr>
                                        <p:cTn id="21" dur="500" fill="hold"/>
                                        <p:tgtEl>
                                          <p:spTgt spid="100356"/>
                                        </p:tgtEl>
                                        <p:attrNameLst>
                                          <p:attrName>ppt_h</p:attrName>
                                        </p:attrNameLst>
                                      </p:cBhvr>
                                      <p:tavLst>
                                        <p:tav tm="0">
                                          <p:val>
                                            <p:fltVal val="0"/>
                                          </p:val>
                                        </p:tav>
                                        <p:tav tm="100000">
                                          <p:val>
                                            <p:strVal val="#ppt_h"/>
                                          </p:val>
                                        </p:tav>
                                      </p:tavLst>
                                    </p:anim>
                                    <p:anim calcmode="lin" valueType="num">
                                      <p:cBhvr>
                                        <p:cTn id="22" dur="500" fill="hold"/>
                                        <p:tgtEl>
                                          <p:spTgt spid="100356"/>
                                        </p:tgtEl>
                                        <p:attrNameLst>
                                          <p:attrName>style.rotation</p:attrName>
                                        </p:attrNameLst>
                                      </p:cBhvr>
                                      <p:tavLst>
                                        <p:tav tm="0">
                                          <p:val>
                                            <p:fltVal val="90"/>
                                          </p:val>
                                        </p:tav>
                                        <p:tav tm="100000">
                                          <p:val>
                                            <p:fltVal val="0"/>
                                          </p:val>
                                        </p:tav>
                                      </p:tavLst>
                                    </p:anim>
                                    <p:animEffect transition="in" filter="fade">
                                      <p:cBhvr>
                                        <p:cTn id="23"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61"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512" y="1441075"/>
            <a:ext cx="8784976" cy="3046988"/>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200" b="1" kern="0" dirty="0" smtClean="0">
                <a:solidFill>
                  <a:srgbClr val="FF0000"/>
                </a:solidFill>
                <a:latin typeface="Times New Roman" panose="02020603050405020304" pitchFamily="65" charset="-122"/>
                <a:ea typeface="宋体" panose="02010600030101010101" pitchFamily="2" charset="-122"/>
              </a:rPr>
              <a:t>1</a:t>
            </a:r>
            <a:r>
              <a:rPr lang="zh-CN" altLang="en-US" sz="2200" b="1" kern="0" dirty="0">
                <a:solidFill>
                  <a:srgbClr val="FF0000"/>
                </a:solidFill>
                <a:latin typeface="Times New Roman" panose="02020603050405020304" pitchFamily="65" charset="-122"/>
                <a:ea typeface="宋体" panose="02010600030101010101" pitchFamily="2" charset="-122"/>
              </a:rPr>
              <a:t>.自然经济的逐渐解体</a:t>
            </a:r>
            <a:endParaRPr lang="zh-CN" altLang="en-US" sz="2200" b="1" dirty="0">
              <a:solidFill>
                <a:srgbClr val="FF0000"/>
              </a:solidFill>
            </a:endParaRPr>
          </a:p>
          <a:p>
            <a:pPr eaLnBrk="0" latinLnBrk="1" hangingPunct="0">
              <a:lnSpc>
                <a:spcPct val="150000"/>
              </a:lnSpc>
              <a:spcBef>
                <a:spcPts val="0"/>
              </a:spcBef>
            </a:pPr>
            <a:r>
              <a:rPr lang="zh-CN" altLang="en-US" sz="2200" b="1" kern="0" dirty="0">
                <a:solidFill>
                  <a:srgbClr val="000000"/>
                </a:solidFill>
                <a:latin typeface="Times New Roman" panose="02020603050405020304" pitchFamily="65" charset="-122"/>
                <a:ea typeface="宋体" panose="02010600030101010101" pitchFamily="2" charset="-122"/>
              </a:rPr>
              <a:t>(1)在外国商品的冲击下,中国小农经济中的“纺”与“织”分离,</a:t>
            </a:r>
            <a:r>
              <a:rPr lang="zh-CN" altLang="en-US" sz="2200" b="1" kern="0" dirty="0" smtClean="0">
                <a:solidFill>
                  <a:srgbClr val="000000"/>
                </a:solidFill>
                <a:latin typeface="Times New Roman" panose="02020603050405020304" pitchFamily="65" charset="-122"/>
                <a:ea typeface="宋体" panose="02010600030101010101" pitchFamily="2" charset="-122"/>
              </a:rPr>
              <a:t>“织”“与“耕”</a:t>
            </a:r>
            <a:r>
              <a:rPr lang="zh-CN" altLang="en-US" sz="2200" b="1" kern="0" dirty="0">
                <a:solidFill>
                  <a:srgbClr val="000000"/>
                </a:solidFill>
                <a:latin typeface="Times New Roman" panose="02020603050405020304" pitchFamily="65" charset="-122"/>
                <a:ea typeface="宋体" panose="02010600030101010101" pitchFamily="2" charset="-122"/>
              </a:rPr>
              <a:t>分离,</a:t>
            </a:r>
            <a:r>
              <a:rPr lang="zh-CN" altLang="en-US" sz="2200" b="1" u="sng" kern="0" dirty="0">
                <a:solidFill>
                  <a:srgbClr val="FF0000"/>
                </a:solidFill>
                <a:latin typeface="Times New Roman" panose="02020603050405020304" pitchFamily="65" charset="-122"/>
                <a:ea typeface="宋体" panose="02010600030101010101" pitchFamily="2" charset="-122"/>
              </a:rPr>
              <a:t>自然经济开始解体</a:t>
            </a:r>
            <a:r>
              <a:rPr lang="zh-CN" altLang="en-US" sz="2200" b="1" kern="0" dirty="0">
                <a:solidFill>
                  <a:srgbClr val="000000"/>
                </a:solidFill>
                <a:latin typeface="Times New Roman" panose="02020603050405020304" pitchFamily="65" charset="-122"/>
                <a:ea typeface="宋体" panose="02010600030101010101" pitchFamily="2" charset="-122"/>
              </a:rPr>
              <a:t>,但直到新中国成立前自然经济始终占据</a:t>
            </a:r>
            <a:r>
              <a:rPr lang="zh-CN" altLang="en-US" sz="2200" b="1" kern="0" dirty="0" smtClean="0">
                <a:solidFill>
                  <a:srgbClr val="000000"/>
                </a:solidFill>
                <a:latin typeface="Times New Roman" panose="02020603050405020304" pitchFamily="65" charset="-122"/>
                <a:ea typeface="宋体" panose="02010600030101010101" pitchFamily="2" charset="-122"/>
              </a:rPr>
              <a:t>统治地位</a:t>
            </a:r>
            <a:r>
              <a:rPr lang="zh-CN" altLang="en-US" sz="2200" b="1" kern="0" dirty="0">
                <a:solidFill>
                  <a:srgbClr val="000000"/>
                </a:solidFill>
                <a:latin typeface="Times New Roman" panose="02020603050405020304" pitchFamily="65" charset="-122"/>
                <a:ea typeface="宋体" panose="02010600030101010101" pitchFamily="2" charset="-122"/>
              </a:rPr>
              <a:t>。</a:t>
            </a:r>
            <a:endParaRPr lang="zh-CN" altLang="en-US" sz="2200" b="1" dirty="0"/>
          </a:p>
          <a:p>
            <a:pPr eaLnBrk="0" latinLnBrk="1" hangingPunct="0">
              <a:lnSpc>
                <a:spcPct val="150000"/>
              </a:lnSpc>
              <a:spcBef>
                <a:spcPts val="0"/>
              </a:spcBef>
            </a:pPr>
            <a:r>
              <a:rPr lang="zh-CN" altLang="en-US" sz="2200" b="1" kern="0" dirty="0">
                <a:solidFill>
                  <a:srgbClr val="000000"/>
                </a:solidFill>
                <a:latin typeface="Times New Roman" panose="02020603050405020304" pitchFamily="65" charset="-122"/>
                <a:ea typeface="宋体" panose="02010600030101010101" pitchFamily="2" charset="-122"/>
              </a:rPr>
              <a:t>(2)欧美各国从中国掠夺原料和农产品,中国逐渐</a:t>
            </a:r>
            <a:r>
              <a:rPr lang="zh-CN" altLang="en-US" sz="2200" b="1" u="sng" kern="0" dirty="0">
                <a:solidFill>
                  <a:srgbClr val="FF0000"/>
                </a:solidFill>
                <a:latin typeface="Times New Roman" panose="02020603050405020304" pitchFamily="65" charset="-122"/>
                <a:ea typeface="宋体" panose="02010600030101010101" pitchFamily="2" charset="-122"/>
              </a:rPr>
              <a:t>被卷入资本主义世界市场。</a:t>
            </a:r>
            <a:endParaRPr lang="zh-CN" altLang="en-US" sz="2200" b="1" u="sng" dirty="0">
              <a:solidFill>
                <a:srgbClr val="FF0000"/>
              </a:solidFill>
            </a:endParaRPr>
          </a:p>
        </p:txBody>
      </p:sp>
      <p:sp>
        <p:nvSpPr>
          <p:cNvPr id="3" name="矩形 2"/>
          <p:cNvSpPr/>
          <p:nvPr/>
        </p:nvSpPr>
        <p:spPr>
          <a:xfrm>
            <a:off x="0" y="35961"/>
            <a:ext cx="5540299" cy="584775"/>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2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a:t>
            </a:r>
            <a:r>
              <a:rPr lang="zh-CN" altLang="en-US" sz="32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二：近代民族工业的</a:t>
            </a:r>
            <a:r>
              <a:rPr lang="zh-CN" altLang="en-US" sz="32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起步</a:t>
            </a:r>
            <a:endParaRPr lang="zh-CN" altLang="en-US" sz="32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4" name="矩形 3"/>
          <p:cNvSpPr/>
          <p:nvPr/>
        </p:nvSpPr>
        <p:spPr>
          <a:xfrm>
            <a:off x="376686" y="699542"/>
            <a:ext cx="7651698" cy="738664"/>
          </a:xfrm>
          <a:prstGeom prst="rect">
            <a:avLst/>
          </a:prstGeom>
          <a:solidFill>
            <a:srgbClr val="FFFF00"/>
          </a:solidFill>
        </p:spPr>
        <p:txBody>
          <a:bodyPr wrap="square">
            <a:spAutoFit/>
          </a:bodyPr>
          <a:lstStyle/>
          <a:p>
            <a:pPr eaLnBrk="0" latinLnBrk="1" hangingPunct="0">
              <a:lnSpc>
                <a:spcPct val="150000"/>
              </a:lnSpc>
            </a:pPr>
            <a:r>
              <a:rPr lang="zh-CN" altLang="en-US" sz="2800" b="1" kern="0" dirty="0" smtClean="0">
                <a:solidFill>
                  <a:srgbClr val="000000"/>
                </a:solidFill>
                <a:latin typeface="Times New Roman" panose="02020603050405020304" pitchFamily="65" charset="-122"/>
                <a:ea typeface="宋体" panose="02010600030101010101" pitchFamily="2" charset="-122"/>
              </a:rPr>
              <a:t>二、经济</a:t>
            </a:r>
            <a:r>
              <a:rPr lang="zh-CN" altLang="en-US" sz="2800" b="1" kern="0" dirty="0">
                <a:solidFill>
                  <a:srgbClr val="000000"/>
                </a:solidFill>
                <a:latin typeface="Times New Roman" panose="02020603050405020304" pitchFamily="65" charset="-122"/>
                <a:ea typeface="宋体" panose="02010600030101010101" pitchFamily="2" charset="-122"/>
              </a:rPr>
              <a:t>:经济结构的变化与社会生活的变迁</a:t>
            </a:r>
            <a:endParaRPr lang="zh-CN" altLang="en-US" sz="2800" b="1" dirty="0"/>
          </a:p>
        </p:txBody>
      </p:sp>
      <p:sp>
        <p:nvSpPr>
          <p:cNvPr id="5" name="矩形 4"/>
          <p:cNvSpPr/>
          <p:nvPr/>
        </p:nvSpPr>
        <p:spPr>
          <a:xfrm>
            <a:off x="6907490" y="0"/>
            <a:ext cx="2236510" cy="584775"/>
          </a:xfrm>
          <a:prstGeom prst="rect">
            <a:avLst/>
          </a:prstGeom>
          <a:solidFill>
            <a:srgbClr val="FFFF00"/>
          </a:solidFill>
        </p:spPr>
        <p:txBody>
          <a:bodyPr wrap="none">
            <a:spAutoFit/>
          </a:bodyPr>
          <a:lstStyle/>
          <a:p>
            <a:r>
              <a:rPr lang="zh-CN" altLang="en-US" sz="3200" b="1" dirty="0"/>
              <a:t>知识</a:t>
            </a:r>
            <a:r>
              <a:rPr lang="zh-CN" altLang="en-US" sz="3200" b="1" dirty="0" smtClean="0"/>
              <a:t>点梳理</a:t>
            </a:r>
            <a:endParaRPr lang="zh-CN" altLang="en-US" sz="3200" b="1" dirty="0"/>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8417" y="39395"/>
            <a:ext cx="8728638" cy="3554819"/>
          </a:xfrm>
          <a:prstGeom prst="rect">
            <a:avLst/>
          </a:prstGeom>
          <a:noFill/>
          <a:ln>
            <a:solidFill>
              <a:schemeClr val="tx1"/>
            </a:solidFill>
          </a:ln>
        </p:spPr>
        <p:txBody>
          <a:bodyPr wrap="square" lIns="0" tIns="0" rIns="0" bIns="0" rtlCol="0">
            <a:spAutoFit/>
          </a:bodyPr>
          <a:lstStyle/>
          <a:p>
            <a:pPr eaLnBrk="0" latinLnBrk="1" hangingPunct="0">
              <a:lnSpc>
                <a:spcPct val="150000"/>
              </a:lnSpc>
              <a:spcBef>
                <a:spcPts val="0"/>
              </a:spcBef>
            </a:pPr>
            <a:r>
              <a:rPr lang="zh-CN" altLang="en-US" sz="2200" b="1" kern="0" dirty="0">
                <a:solidFill>
                  <a:srgbClr val="FF0000"/>
                </a:solidFill>
                <a:latin typeface="Times New Roman" panose="02020603050405020304" pitchFamily="65" charset="-122"/>
                <a:ea typeface="宋体" panose="02010600030101010101" pitchFamily="2" charset="-122"/>
              </a:rPr>
              <a:t>2.洋务运动</a:t>
            </a:r>
            <a:endParaRPr lang="zh-CN" altLang="en-US" sz="2200" b="1" dirty="0">
              <a:solidFill>
                <a:srgbClr val="FF0000"/>
              </a:solidFill>
            </a:endParaRPr>
          </a:p>
          <a:p>
            <a:pPr eaLnBrk="0" latinLnBrk="1" hangingPunct="0">
              <a:lnSpc>
                <a:spcPct val="150000"/>
              </a:lnSpc>
              <a:spcBef>
                <a:spcPts val="0"/>
              </a:spcBef>
            </a:pPr>
            <a:r>
              <a:rPr lang="zh-CN" altLang="en-US" sz="2200" b="1" kern="0" dirty="0">
                <a:solidFill>
                  <a:srgbClr val="000000"/>
                </a:solidFill>
                <a:latin typeface="Times New Roman" panose="02020603050405020304" pitchFamily="65" charset="-122"/>
                <a:ea typeface="宋体" panose="02010600030101010101" pitchFamily="2" charset="-122"/>
              </a:rPr>
              <a:t>(1)目的</a:t>
            </a:r>
            <a:r>
              <a:rPr lang="zh-CN" altLang="en-US" sz="2200" b="1" kern="0" dirty="0" smtClean="0">
                <a:solidFill>
                  <a:srgbClr val="000000"/>
                </a:solidFill>
                <a:latin typeface="Times New Roman" panose="02020603050405020304" pitchFamily="65" charset="-122"/>
                <a:ea typeface="宋体" panose="02010600030101010101" pitchFamily="2" charset="-122"/>
              </a:rPr>
              <a:t>:</a:t>
            </a:r>
            <a:r>
              <a:rPr lang="en-US" altLang="zh-CN" sz="2200" b="1" kern="0" dirty="0" smtClean="0">
                <a:solidFill>
                  <a:srgbClr val="000000"/>
                </a:solidFill>
                <a:latin typeface="Times New Roman" panose="02020603050405020304" pitchFamily="65" charset="-122"/>
                <a:ea typeface="宋体" panose="02010600030101010101" pitchFamily="2" charset="-122"/>
              </a:rPr>
              <a:t>  </a:t>
            </a:r>
            <a:r>
              <a:rPr lang="zh-CN" altLang="en-US" sz="2200" b="1" kern="0" dirty="0" smtClean="0">
                <a:solidFill>
                  <a:srgbClr val="000000"/>
                </a:solidFill>
                <a:latin typeface="Times New Roman" panose="02020603050405020304" pitchFamily="65" charset="-122"/>
                <a:ea typeface="宋体" panose="02010600030101010101" pitchFamily="2" charset="-122"/>
              </a:rPr>
              <a:t>自强” 求</a:t>
            </a:r>
            <a:r>
              <a:rPr lang="zh-CN" altLang="en-US" sz="2200" b="1" kern="0" dirty="0">
                <a:solidFill>
                  <a:srgbClr val="000000"/>
                </a:solidFill>
                <a:latin typeface="Times New Roman" panose="02020603050405020304" pitchFamily="65" charset="-122"/>
                <a:ea typeface="宋体" panose="02010600030101010101" pitchFamily="2" charset="-122"/>
              </a:rPr>
              <a:t>富</a:t>
            </a:r>
            <a:r>
              <a:rPr lang="zh-CN" altLang="en-US" sz="2200" b="1" kern="0" dirty="0" smtClean="0">
                <a:solidFill>
                  <a:srgbClr val="000000"/>
                </a:solidFill>
                <a:latin typeface="Times New Roman" panose="02020603050405020304" pitchFamily="65" charset="-122"/>
                <a:ea typeface="宋体" panose="02010600030101010101" pitchFamily="2" charset="-122"/>
              </a:rPr>
              <a:t>”下,</a:t>
            </a:r>
            <a:r>
              <a:rPr lang="zh-CN" altLang="en-US" sz="2200" b="1" kern="0" dirty="0">
                <a:solidFill>
                  <a:srgbClr val="000000"/>
                </a:solidFill>
                <a:latin typeface="Times New Roman" panose="02020603050405020304" pitchFamily="65" charset="-122"/>
                <a:ea typeface="宋体" panose="02010600030101010101" pitchFamily="2" charset="-122"/>
              </a:rPr>
              <a:t>利用</a:t>
            </a:r>
            <a:r>
              <a:rPr lang="zh-CN" altLang="en-US" sz="2200" b="1" u="sng" kern="0" dirty="0">
                <a:solidFill>
                  <a:srgbClr val="000000"/>
                </a:solidFill>
                <a:latin typeface="Times New Roman" panose="02020603050405020304" pitchFamily="65" charset="-122"/>
                <a:ea typeface="宋体" panose="02010600030101010101" pitchFamily="2" charset="-122"/>
              </a:rPr>
              <a:t>西方先进技术</a:t>
            </a:r>
            <a:r>
              <a:rPr lang="zh-CN" altLang="en-US" sz="2200" b="1" kern="0" dirty="0">
                <a:solidFill>
                  <a:srgbClr val="000000"/>
                </a:solidFill>
                <a:latin typeface="Times New Roman" panose="02020603050405020304" pitchFamily="65" charset="-122"/>
                <a:ea typeface="宋体" panose="02010600030101010101" pitchFamily="2" charset="-122"/>
              </a:rPr>
              <a:t>,</a:t>
            </a:r>
            <a:r>
              <a:rPr lang="zh-CN" altLang="en-US" sz="2200" b="1" kern="0" dirty="0">
                <a:solidFill>
                  <a:srgbClr val="FF0000"/>
                </a:solidFill>
                <a:latin typeface="Times New Roman" panose="02020603050405020304" pitchFamily="65" charset="-122"/>
                <a:ea typeface="宋体" panose="02010600030101010101" pitchFamily="2" charset="-122"/>
              </a:rPr>
              <a:t>维护清朝封建</a:t>
            </a:r>
            <a:r>
              <a:rPr lang="zh-CN" altLang="en-US" sz="2200" b="1" kern="0" dirty="0" smtClean="0">
                <a:solidFill>
                  <a:srgbClr val="FF0000"/>
                </a:solidFill>
                <a:latin typeface="Times New Roman" panose="02020603050405020304" pitchFamily="65" charset="-122"/>
                <a:ea typeface="宋体" panose="02010600030101010101" pitchFamily="2" charset="-122"/>
              </a:rPr>
              <a:t>统治</a:t>
            </a:r>
            <a:r>
              <a:rPr lang="zh-CN" altLang="en-US" sz="2200" b="1" kern="0" dirty="0" smtClean="0">
                <a:solidFill>
                  <a:srgbClr val="000000"/>
                </a:solidFill>
                <a:latin typeface="Times New Roman" panose="02020603050405020304" pitchFamily="65" charset="-122"/>
                <a:ea typeface="宋体" panose="02010600030101010101" pitchFamily="2" charset="-122"/>
              </a:rPr>
              <a:t>。                (</a:t>
            </a:r>
            <a:r>
              <a:rPr lang="zh-CN" altLang="en-US" sz="2200" b="1" kern="0" dirty="0">
                <a:solidFill>
                  <a:srgbClr val="000000"/>
                </a:solidFill>
                <a:latin typeface="Times New Roman" panose="02020603050405020304" pitchFamily="65" charset="-122"/>
                <a:ea typeface="宋体" panose="02010600030101010101" pitchFamily="2" charset="-122"/>
              </a:rPr>
              <a:t>2)指导思想:“</a:t>
            </a:r>
            <a:r>
              <a:rPr lang="zh-CN" altLang="en-US" sz="2200" b="1" u="sng" kern="0" dirty="0">
                <a:solidFill>
                  <a:srgbClr val="FF0000"/>
                </a:solidFill>
                <a:latin typeface="Times New Roman" panose="02020603050405020304" pitchFamily="65" charset="-122"/>
                <a:ea typeface="宋体" panose="02010600030101010101" pitchFamily="2" charset="-122"/>
              </a:rPr>
              <a:t>中体西用</a:t>
            </a:r>
            <a:r>
              <a:rPr lang="zh-CN" altLang="en-US" sz="2200" b="1" kern="0" dirty="0">
                <a:solidFill>
                  <a:srgbClr val="000000"/>
                </a:solidFill>
                <a:latin typeface="Times New Roman" panose="02020603050405020304" pitchFamily="65" charset="-122"/>
                <a:ea typeface="宋体" panose="02010600030101010101" pitchFamily="2" charset="-122"/>
              </a:rPr>
              <a:t>”。</a:t>
            </a:r>
            <a:endParaRPr lang="zh-CN" altLang="en-US" sz="2200" b="1" dirty="0"/>
          </a:p>
          <a:p>
            <a:pPr eaLnBrk="0" latinLnBrk="1" hangingPunct="0">
              <a:lnSpc>
                <a:spcPct val="150000"/>
              </a:lnSpc>
              <a:spcBef>
                <a:spcPts val="0"/>
              </a:spcBef>
            </a:pPr>
            <a:r>
              <a:rPr lang="zh-CN" altLang="en-US" sz="2200" b="1" kern="0" dirty="0">
                <a:solidFill>
                  <a:srgbClr val="000000"/>
                </a:solidFill>
                <a:latin typeface="Times New Roman" panose="02020603050405020304" pitchFamily="65" charset="-122"/>
                <a:ea typeface="宋体" panose="02010600030101010101" pitchFamily="2" charset="-122"/>
              </a:rPr>
              <a:t>(3)内容:创办</a:t>
            </a:r>
            <a:r>
              <a:rPr lang="zh-CN" altLang="en-US" sz="2200" b="1" u="sng" kern="0" dirty="0">
                <a:solidFill>
                  <a:srgbClr val="000000"/>
                </a:solidFill>
                <a:latin typeface="Times New Roman" panose="02020603050405020304" pitchFamily="65" charset="-122"/>
                <a:ea typeface="宋体" panose="02010600030101010101" pitchFamily="2" charset="-122"/>
              </a:rPr>
              <a:t>军事工业</a:t>
            </a:r>
            <a:r>
              <a:rPr lang="zh-CN" altLang="en-US" sz="2200" b="1" kern="0" dirty="0">
                <a:solidFill>
                  <a:srgbClr val="000000"/>
                </a:solidFill>
                <a:latin typeface="Times New Roman" panose="02020603050405020304" pitchFamily="65" charset="-122"/>
                <a:ea typeface="宋体" panose="02010600030101010101" pitchFamily="2" charset="-122"/>
              </a:rPr>
              <a:t>、民用企业;筹划海防;兴办</a:t>
            </a:r>
            <a:r>
              <a:rPr lang="zh-CN" altLang="en-US" sz="2200" b="1" u="sng" kern="0" dirty="0">
                <a:solidFill>
                  <a:srgbClr val="000000"/>
                </a:solidFill>
                <a:latin typeface="Times New Roman" panose="02020603050405020304" pitchFamily="65" charset="-122"/>
                <a:ea typeface="宋体" panose="02010600030101010101" pitchFamily="2" charset="-122"/>
              </a:rPr>
              <a:t>新式学堂</a:t>
            </a:r>
            <a:r>
              <a:rPr lang="zh-CN" altLang="en-US" sz="2200" b="1" kern="0" dirty="0">
                <a:solidFill>
                  <a:srgbClr val="000000"/>
                </a:solidFill>
                <a:latin typeface="Times New Roman" panose="02020603050405020304" pitchFamily="65" charset="-122"/>
                <a:ea typeface="宋体" panose="02010600030101010101" pitchFamily="2" charset="-122"/>
              </a:rPr>
              <a:t>,派遣</a:t>
            </a:r>
            <a:r>
              <a:rPr lang="zh-CN" altLang="en-US" sz="2200" b="1" kern="0" dirty="0" smtClean="0">
                <a:solidFill>
                  <a:srgbClr val="000000"/>
                </a:solidFill>
                <a:latin typeface="Times New Roman" panose="02020603050405020304" pitchFamily="65" charset="-122"/>
                <a:ea typeface="宋体" panose="02010600030101010101" pitchFamily="2" charset="-122"/>
              </a:rPr>
              <a:t>留学生</a:t>
            </a:r>
            <a:endParaRPr lang="zh-CN" altLang="en-US" sz="2200" b="1" dirty="0"/>
          </a:p>
          <a:p>
            <a:pPr eaLnBrk="0" latinLnBrk="1" hangingPunct="0">
              <a:lnSpc>
                <a:spcPct val="150000"/>
              </a:lnSpc>
              <a:spcBef>
                <a:spcPts val="0"/>
              </a:spcBef>
            </a:pPr>
            <a:r>
              <a:rPr lang="zh-CN" altLang="en-US" sz="2200" b="1" kern="0" dirty="0">
                <a:solidFill>
                  <a:srgbClr val="000000"/>
                </a:solidFill>
                <a:latin typeface="Times New Roman" panose="02020603050405020304" pitchFamily="65" charset="-122"/>
                <a:ea typeface="宋体" panose="02010600030101010101" pitchFamily="2" charset="-122"/>
              </a:rPr>
              <a:t>(4)评价:①未能达到“自强”“求富”的目的。②客观上刺激了中国</a:t>
            </a:r>
            <a:r>
              <a:rPr lang="zh-CN" altLang="en-US" sz="2200" b="1" kern="0" dirty="0" smtClean="0">
                <a:solidFill>
                  <a:srgbClr val="000000"/>
                </a:solidFill>
                <a:latin typeface="Times New Roman" panose="02020603050405020304" pitchFamily="65" charset="-122"/>
                <a:ea typeface="宋体" panose="02010600030101010101" pitchFamily="2" charset="-122"/>
              </a:rPr>
              <a:t>资本主义</a:t>
            </a:r>
            <a:r>
              <a:rPr lang="zh-CN" altLang="en-US" sz="2200" b="1" kern="0" dirty="0">
                <a:solidFill>
                  <a:srgbClr val="000000"/>
                </a:solidFill>
                <a:latin typeface="Times New Roman" panose="02020603050405020304" pitchFamily="65" charset="-122"/>
                <a:ea typeface="宋体" panose="02010600030101010101" pitchFamily="2" charset="-122"/>
              </a:rPr>
              <a:t>的发展,对中国早期</a:t>
            </a:r>
            <a:r>
              <a:rPr lang="zh-CN" altLang="en-US" sz="2200" b="1" u="sng" kern="0" dirty="0">
                <a:solidFill>
                  <a:srgbClr val="000000"/>
                </a:solidFill>
                <a:latin typeface="Times New Roman" panose="02020603050405020304" pitchFamily="65" charset="-122"/>
                <a:ea typeface="宋体" panose="02010600030101010101" pitchFamily="2" charset="-122"/>
              </a:rPr>
              <a:t>近代化</a:t>
            </a:r>
            <a:r>
              <a:rPr lang="zh-CN" altLang="en-US" sz="2200" b="1" kern="0" dirty="0">
                <a:solidFill>
                  <a:srgbClr val="000000"/>
                </a:solidFill>
                <a:latin typeface="Times New Roman" panose="02020603050405020304" pitchFamily="65" charset="-122"/>
                <a:ea typeface="宋体" panose="02010600030101010101" pitchFamily="2" charset="-122"/>
              </a:rPr>
              <a:t>起了推动作用。③一定程度上抵制了外国的</a:t>
            </a:r>
            <a:r>
              <a:rPr lang="zh-CN" altLang="en-US" sz="2200" b="1" kern="0" dirty="0" smtClean="0">
                <a:solidFill>
                  <a:srgbClr val="000000"/>
                </a:solidFill>
                <a:latin typeface="Times New Roman" panose="02020603050405020304" pitchFamily="65" charset="-122"/>
                <a:ea typeface="宋体" panose="02010600030101010101" pitchFamily="2" charset="-122"/>
              </a:rPr>
              <a:t>经济</a:t>
            </a:r>
            <a:r>
              <a:rPr lang="zh-CN" altLang="en-US" sz="2200" b="1" kern="0" dirty="0">
                <a:solidFill>
                  <a:srgbClr val="000000"/>
                </a:solidFill>
                <a:latin typeface="Times New Roman" panose="02020603050405020304" pitchFamily="65" charset="-122"/>
                <a:ea typeface="宋体" panose="02010600030101010101" pitchFamily="2" charset="-122"/>
              </a:rPr>
              <a:t>侵略。</a:t>
            </a:r>
            <a:endParaRPr lang="zh-CN" altLang="en-US" sz="2200" b="1" dirty="0"/>
          </a:p>
        </p:txBody>
      </p:sp>
      <p:sp>
        <p:nvSpPr>
          <p:cNvPr id="3" name="TextBox 2"/>
          <p:cNvSpPr txBox="1"/>
          <p:nvPr/>
        </p:nvSpPr>
        <p:spPr>
          <a:xfrm>
            <a:off x="258417" y="3576040"/>
            <a:ext cx="8728638" cy="1523494"/>
          </a:xfrm>
          <a:prstGeom prst="rect">
            <a:avLst/>
          </a:prstGeom>
          <a:noFill/>
          <a:ln>
            <a:solidFill>
              <a:schemeClr val="tx1"/>
            </a:solidFill>
          </a:ln>
        </p:spPr>
        <p:txBody>
          <a:bodyPr wrap="square" lIns="0" tIns="0" rIns="0" bIns="0" rtlCol="0">
            <a:spAutoFit/>
          </a:bodyPr>
          <a:lstStyle/>
          <a:p>
            <a:pPr eaLnBrk="0" latinLnBrk="1" hangingPunct="0">
              <a:lnSpc>
                <a:spcPct val="150000"/>
              </a:lnSpc>
              <a:spcBef>
                <a:spcPts val="0"/>
              </a:spcBef>
            </a:pPr>
            <a:r>
              <a:rPr lang="zh-CN" altLang="en-US" sz="2200" b="1" kern="0" dirty="0">
                <a:solidFill>
                  <a:srgbClr val="FF0000"/>
                </a:solidFill>
                <a:latin typeface="Times New Roman" panose="02020603050405020304" pitchFamily="65" charset="-122"/>
                <a:ea typeface="宋体" panose="02010600030101010101" pitchFamily="2" charset="-122"/>
              </a:rPr>
              <a:t>3.民族资本主义的产生</a:t>
            </a:r>
            <a:endParaRPr lang="zh-CN" altLang="en-US" sz="2200" b="1" dirty="0">
              <a:solidFill>
                <a:srgbClr val="FF0000"/>
              </a:solidFill>
            </a:endParaRPr>
          </a:p>
          <a:p>
            <a:pPr eaLnBrk="0" latinLnBrk="1" hangingPunct="0">
              <a:lnSpc>
                <a:spcPct val="150000"/>
              </a:lnSpc>
              <a:spcBef>
                <a:spcPts val="0"/>
              </a:spcBef>
            </a:pPr>
            <a:r>
              <a:rPr lang="zh-CN" altLang="en-US" sz="2200" b="1" kern="0" dirty="0" smtClean="0">
                <a:solidFill>
                  <a:srgbClr val="000000"/>
                </a:solidFill>
                <a:latin typeface="Times New Roman" panose="02020603050405020304" pitchFamily="65" charset="-122"/>
                <a:ea typeface="宋体" panose="02010600030101010101" pitchFamily="2" charset="-122"/>
              </a:rPr>
              <a:t>       19世纪六七十年代</a:t>
            </a:r>
            <a:r>
              <a:rPr lang="zh-CN" altLang="en-US" sz="2200" b="1" kern="0" dirty="0">
                <a:solidFill>
                  <a:srgbClr val="000000"/>
                </a:solidFill>
                <a:latin typeface="Times New Roman" panose="02020603050405020304" pitchFamily="65" charset="-122"/>
                <a:ea typeface="宋体" panose="02010600030101010101" pitchFamily="2" charset="-122"/>
              </a:rPr>
              <a:t>,</a:t>
            </a:r>
            <a:r>
              <a:rPr lang="zh-CN" altLang="en-US" sz="2200" b="1" kern="0" dirty="0" smtClean="0">
                <a:solidFill>
                  <a:srgbClr val="000000"/>
                </a:solidFill>
                <a:latin typeface="Times New Roman" panose="02020603050405020304" pitchFamily="65" charset="-122"/>
                <a:ea typeface="宋体" panose="02010600030101010101" pitchFamily="2" charset="-122"/>
              </a:rPr>
              <a:t>在</a:t>
            </a:r>
            <a:r>
              <a:rPr lang="zh-CN" altLang="en-US" sz="2200" b="1" kern="0" dirty="0" smtClean="0">
                <a:solidFill>
                  <a:srgbClr val="FF0000"/>
                </a:solidFill>
                <a:latin typeface="Times New Roman" panose="02020603050405020304" pitchFamily="65" charset="-122"/>
                <a:ea typeface="宋体" panose="02010600030101010101" pitchFamily="2" charset="-122"/>
              </a:rPr>
              <a:t>自然经济逐渐瓦解、外商</a:t>
            </a:r>
            <a:r>
              <a:rPr lang="zh-CN" altLang="en-US" sz="2200" b="1" kern="0" dirty="0">
                <a:solidFill>
                  <a:srgbClr val="FF0000"/>
                </a:solidFill>
                <a:latin typeface="Times New Roman" panose="02020603050405020304" pitchFamily="65" charset="-122"/>
                <a:ea typeface="宋体" panose="02010600030101010101" pitchFamily="2" charset="-122"/>
              </a:rPr>
              <a:t>企业的刺激和</a:t>
            </a:r>
            <a:r>
              <a:rPr lang="zh-CN" altLang="en-US" sz="2200" b="1" u="sng" kern="0" dirty="0">
                <a:solidFill>
                  <a:srgbClr val="FF0000"/>
                </a:solidFill>
                <a:latin typeface="Times New Roman" panose="02020603050405020304" pitchFamily="65" charset="-122"/>
                <a:ea typeface="宋体" panose="02010600030101010101" pitchFamily="2" charset="-122"/>
              </a:rPr>
              <a:t>洋务运动</a:t>
            </a:r>
            <a:r>
              <a:rPr lang="zh-CN" altLang="en-US" sz="2200" b="1" kern="0" dirty="0">
                <a:solidFill>
                  <a:srgbClr val="FF0000"/>
                </a:solidFill>
                <a:latin typeface="Times New Roman" panose="02020603050405020304" pitchFamily="65" charset="-122"/>
                <a:ea typeface="宋体" panose="02010600030101010101" pitchFamily="2" charset="-122"/>
              </a:rPr>
              <a:t>的诱导下</a:t>
            </a:r>
            <a:r>
              <a:rPr lang="zh-CN" altLang="en-US" sz="2200" b="1" kern="0" dirty="0">
                <a:solidFill>
                  <a:srgbClr val="000000"/>
                </a:solidFill>
                <a:latin typeface="Times New Roman" panose="02020603050405020304" pitchFamily="65" charset="-122"/>
                <a:ea typeface="宋体" panose="02010600030101010101" pitchFamily="2" charset="-122"/>
              </a:rPr>
              <a:t>,中国民族资本</a:t>
            </a:r>
            <a:r>
              <a:rPr lang="zh-CN" altLang="en-US" sz="2200" b="1" kern="0" dirty="0" smtClean="0">
                <a:solidFill>
                  <a:srgbClr val="000000"/>
                </a:solidFill>
                <a:latin typeface="Times New Roman" panose="02020603050405020304" pitchFamily="65" charset="-122"/>
                <a:ea typeface="宋体" panose="02010600030101010101" pitchFamily="2" charset="-122"/>
              </a:rPr>
              <a:t>主义</a:t>
            </a:r>
            <a:r>
              <a:rPr lang="zh-CN" altLang="en-US" sz="2200" b="1" kern="0" dirty="0">
                <a:solidFill>
                  <a:srgbClr val="000000"/>
                </a:solidFill>
                <a:latin typeface="Times New Roman" panose="02020603050405020304" pitchFamily="65" charset="-122"/>
                <a:ea typeface="宋体" panose="02010600030101010101" pitchFamily="2" charset="-122"/>
              </a:rPr>
              <a:t>企业</a:t>
            </a:r>
            <a:r>
              <a:rPr lang="zh-CN" altLang="en-US" sz="2200" b="1" kern="0" dirty="0" smtClean="0">
                <a:solidFill>
                  <a:srgbClr val="000000"/>
                </a:solidFill>
                <a:latin typeface="Times New Roman" panose="02020603050405020304" pitchFamily="65" charset="-122"/>
                <a:ea typeface="宋体" panose="02010600030101010101" pitchFamily="2" charset="-122"/>
              </a:rPr>
              <a:t>产生</a:t>
            </a:r>
            <a:r>
              <a:rPr lang="zh-CN" altLang="en-US" sz="2200" b="1" kern="0" dirty="0" smtClean="0">
                <a:solidFill>
                  <a:srgbClr val="FF0000"/>
                </a:solidFill>
                <a:latin typeface="Times New Roman" panose="02020603050405020304" pitchFamily="65" charset="-122"/>
                <a:ea typeface="宋体" panose="02010600030101010101" pitchFamily="2" charset="-122"/>
              </a:rPr>
              <a:t>（产生原因、特点、代表）</a:t>
            </a:r>
            <a:endParaRPr lang="zh-CN" altLang="en-US" sz="2200" b="1" dirty="0">
              <a:solidFill>
                <a:srgbClr val="FF0000"/>
              </a:solidFill>
            </a:endParaRP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8189" y="676724"/>
            <a:ext cx="8571969" cy="3693319"/>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FF0000"/>
                </a:solidFill>
                <a:latin typeface="Times New Roman" panose="02020603050405020304" pitchFamily="65" charset="-122"/>
                <a:ea typeface="宋体" panose="02010600030101010101" pitchFamily="2" charset="-122"/>
              </a:rPr>
              <a:t>4.社会生活的变迁</a:t>
            </a:r>
            <a:endParaRPr lang="zh-CN" altLang="en-US" b="1" dirty="0">
              <a:solidFill>
                <a:srgbClr val="FF0000"/>
              </a:solidFill>
            </a:endParaRPr>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(1)物质生活的变化:鸦片战争后,</a:t>
            </a:r>
            <a:r>
              <a:rPr lang="zh-CN" altLang="en-US" sz="2000" b="1" u="sng" kern="0" dirty="0">
                <a:solidFill>
                  <a:srgbClr val="FF0000"/>
                </a:solidFill>
                <a:latin typeface="Times New Roman" panose="02020603050405020304" pitchFamily="65" charset="-122"/>
                <a:ea typeface="宋体" panose="02010600030101010101" pitchFamily="2" charset="-122"/>
              </a:rPr>
              <a:t>西装</a:t>
            </a:r>
            <a:r>
              <a:rPr lang="zh-CN" altLang="en-US" sz="2000" b="1" kern="0" dirty="0">
                <a:solidFill>
                  <a:srgbClr val="000000"/>
                </a:solidFill>
                <a:latin typeface="Times New Roman" panose="02020603050405020304" pitchFamily="65" charset="-122"/>
                <a:ea typeface="宋体" panose="02010600030101010101" pitchFamily="2" charset="-122"/>
              </a:rPr>
              <a:t>在通商口岸和大城市流行,长袍马褂与</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西装革履并行不悖。</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(2)交通与通讯的进步:1872年</a:t>
            </a:r>
            <a:r>
              <a:rPr lang="zh-CN" altLang="en-US" sz="2000" b="1" u="sng" kern="0" dirty="0">
                <a:solidFill>
                  <a:srgbClr val="FF0000"/>
                </a:solidFill>
                <a:latin typeface="Times New Roman" panose="02020603050405020304" pitchFamily="65" charset="-122"/>
                <a:ea typeface="宋体" panose="02010600030101010101" pitchFamily="2" charset="-122"/>
              </a:rPr>
              <a:t>轮船招商局</a:t>
            </a:r>
            <a:r>
              <a:rPr lang="zh-CN" altLang="en-US" sz="2000" b="1" kern="0" dirty="0">
                <a:solidFill>
                  <a:srgbClr val="000000"/>
                </a:solidFill>
                <a:latin typeface="Times New Roman" panose="02020603050405020304" pitchFamily="65" charset="-122"/>
                <a:ea typeface="宋体" panose="02010600030101010101" pitchFamily="2" charset="-122"/>
              </a:rPr>
              <a:t>成立,标志着中国新式航运业的诞</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生;1881年中国</a:t>
            </a:r>
            <a:r>
              <a:rPr lang="zh-CN" altLang="en-US" sz="2000" b="1" kern="0" dirty="0">
                <a:solidFill>
                  <a:srgbClr val="FF0000"/>
                </a:solidFill>
                <a:latin typeface="Times New Roman" panose="02020603050405020304" pitchFamily="65" charset="-122"/>
                <a:ea typeface="宋体" panose="02010600030101010101" pitchFamily="2" charset="-122"/>
              </a:rPr>
              <a:t>自建的第一</a:t>
            </a:r>
            <a:r>
              <a:rPr lang="zh-CN" altLang="en-US" sz="2000" b="1" kern="0" dirty="0" smtClean="0">
                <a:solidFill>
                  <a:srgbClr val="FF0000"/>
                </a:solidFill>
                <a:latin typeface="Times New Roman" panose="02020603050405020304" pitchFamily="65" charset="-122"/>
                <a:ea typeface="宋体" panose="02010600030101010101" pitchFamily="2" charset="-122"/>
              </a:rPr>
              <a:t>条唐胥铁路</a:t>
            </a:r>
            <a:r>
              <a:rPr lang="zh-CN" altLang="en-US" sz="2000" b="1" kern="0" dirty="0">
                <a:solidFill>
                  <a:srgbClr val="000000"/>
                </a:solidFill>
                <a:latin typeface="Times New Roman" panose="02020603050405020304" pitchFamily="65" charset="-122"/>
                <a:ea typeface="宋体" panose="02010600030101010101" pitchFamily="2" charset="-122"/>
              </a:rPr>
              <a:t>通车;1877年福建巡抚</a:t>
            </a:r>
            <a:r>
              <a:rPr lang="zh-CN" altLang="en-US" sz="2000" b="1" kern="0" dirty="0" smtClean="0">
                <a:solidFill>
                  <a:srgbClr val="000000"/>
                </a:solidFill>
                <a:latin typeface="Times New Roman" panose="02020603050405020304" pitchFamily="65" charset="-122"/>
                <a:ea typeface="宋体" panose="02010600030101010101" pitchFamily="2" charset="-122"/>
              </a:rPr>
              <a:t>在</a:t>
            </a:r>
            <a:r>
              <a:rPr lang="zh-CN" altLang="en-US" sz="2000" b="1" kern="0" dirty="0" smtClean="0">
                <a:solidFill>
                  <a:srgbClr val="FF0000"/>
                </a:solidFill>
                <a:latin typeface="Times New Roman" panose="02020603050405020304" pitchFamily="65" charset="-122"/>
                <a:ea typeface="宋体" panose="02010600030101010101" pitchFamily="2" charset="-122"/>
              </a:rPr>
              <a:t>台湾</a:t>
            </a:r>
            <a:r>
              <a:rPr lang="zh-CN" altLang="en-US" sz="2000" b="1" kern="0" dirty="0">
                <a:solidFill>
                  <a:srgbClr val="000000"/>
                </a:solidFill>
                <a:latin typeface="Times New Roman" panose="02020603050405020304" pitchFamily="65" charset="-122"/>
                <a:ea typeface="宋体" panose="02010600030101010101" pitchFamily="2" charset="-122"/>
              </a:rPr>
              <a:t>架设中国</a:t>
            </a:r>
            <a:r>
              <a:rPr lang="zh-CN" altLang="en-US" sz="2000" b="1" kern="0" dirty="0">
                <a:solidFill>
                  <a:srgbClr val="FF0000"/>
                </a:solidFill>
                <a:latin typeface="Times New Roman" panose="02020603050405020304" pitchFamily="65" charset="-122"/>
                <a:ea typeface="宋体" panose="02010600030101010101" pitchFamily="2" charset="-122"/>
              </a:rPr>
              <a:t>第一条有线电报线</a:t>
            </a:r>
            <a:r>
              <a:rPr lang="zh-CN" altLang="en-US" sz="2000" b="1" kern="0" dirty="0">
                <a:solidFill>
                  <a:srgbClr val="000000"/>
                </a:solidFill>
                <a:latin typeface="Times New Roman" panose="02020603050405020304" pitchFamily="65" charset="-122"/>
                <a:ea typeface="宋体" panose="02010600030101010101" pitchFamily="2" charset="-122"/>
              </a:rPr>
              <a:t>。</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(3)近代报刊的出现:1872年创刊的</a:t>
            </a:r>
            <a:r>
              <a:rPr lang="zh-CN" altLang="en-US" sz="2000" b="1" kern="0" dirty="0">
                <a:solidFill>
                  <a:srgbClr val="FF0000"/>
                </a:solidFill>
                <a:latin typeface="Times New Roman" panose="02020603050405020304" pitchFamily="65" charset="-122"/>
                <a:ea typeface="宋体" panose="02010600030101010101" pitchFamily="2" charset="-122"/>
              </a:rPr>
              <a:t>《</a:t>
            </a:r>
            <a:r>
              <a:rPr lang="zh-CN" altLang="en-US" sz="2000" b="1" u="sng" kern="0" dirty="0">
                <a:solidFill>
                  <a:srgbClr val="FF0000"/>
                </a:solidFill>
                <a:latin typeface="Times New Roman" panose="02020603050405020304" pitchFamily="65" charset="-122"/>
                <a:ea typeface="宋体" panose="02010600030101010101" pitchFamily="2" charset="-122"/>
              </a:rPr>
              <a:t>申报</a:t>
            </a:r>
            <a:r>
              <a:rPr lang="zh-CN" altLang="en-US" sz="2000" b="1" kern="0" dirty="0">
                <a:solidFill>
                  <a:srgbClr val="FF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是中国近代</a:t>
            </a:r>
            <a:r>
              <a:rPr lang="zh-CN" altLang="en-US" sz="2000" b="1" kern="0" dirty="0">
                <a:solidFill>
                  <a:srgbClr val="FF0000"/>
                </a:solidFill>
                <a:latin typeface="Times New Roman" panose="02020603050405020304" pitchFamily="65" charset="-122"/>
                <a:ea typeface="宋体" panose="02010600030101010101" pitchFamily="2" charset="-122"/>
              </a:rPr>
              <a:t>历时最长、影响最大</a:t>
            </a:r>
            <a:br>
              <a:rPr b="1" dirty="0">
                <a:solidFill>
                  <a:srgbClr val="FF0000"/>
                </a:solidFill>
              </a:rPr>
            </a:br>
            <a:r>
              <a:rPr lang="zh-CN" altLang="en-US" sz="2000" b="1" kern="0" dirty="0">
                <a:solidFill>
                  <a:srgbClr val="000000"/>
                </a:solidFill>
                <a:latin typeface="Times New Roman" panose="02020603050405020304" pitchFamily="65" charset="-122"/>
                <a:ea typeface="宋体" panose="02010600030101010101" pitchFamily="2" charset="-122"/>
              </a:rPr>
              <a:t>的中文报刊。</a:t>
            </a:r>
            <a:endParaRPr lang="zh-CN" altLang="en-US" b="1" dirty="0"/>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5498" y="627534"/>
            <a:ext cx="8712968" cy="3323987"/>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400" b="1" kern="0" dirty="0" smtClean="0">
                <a:solidFill>
                  <a:srgbClr val="000000"/>
                </a:solidFill>
                <a:latin typeface="Times New Roman" panose="02020603050405020304" pitchFamily="65" charset="-122"/>
                <a:ea typeface="宋体" panose="02010600030101010101" pitchFamily="2" charset="-122"/>
              </a:rPr>
              <a:t>    (</a:t>
            </a:r>
            <a:r>
              <a:rPr lang="zh-CN" altLang="en-US" sz="2400" b="1" kern="0" dirty="0">
                <a:solidFill>
                  <a:srgbClr val="000000"/>
                </a:solidFill>
                <a:latin typeface="Times New Roman" panose="02020603050405020304" pitchFamily="65" charset="-122"/>
                <a:ea typeface="宋体" panose="02010600030101010101" pitchFamily="2" charset="-122"/>
              </a:rPr>
              <a:t>2019课标Ⅲ,28)19世纪六七十年代,外国人将自己的名字租借给中国人</a:t>
            </a:r>
            <a:r>
              <a:rPr lang="zh-CN" altLang="en-US" sz="2400" b="1" kern="0" dirty="0" smtClean="0">
                <a:solidFill>
                  <a:srgbClr val="000000"/>
                </a:solidFill>
                <a:latin typeface="Times New Roman" panose="02020603050405020304" pitchFamily="65" charset="-122"/>
                <a:ea typeface="宋体" panose="02010600030101010101" pitchFamily="2" charset="-122"/>
              </a:rPr>
              <a:t>经办</a:t>
            </a:r>
            <a:r>
              <a:rPr lang="zh-CN" altLang="en-US" sz="2400" b="1" kern="0" dirty="0">
                <a:solidFill>
                  <a:srgbClr val="000000"/>
                </a:solidFill>
                <a:latin typeface="Times New Roman" panose="02020603050405020304" pitchFamily="65" charset="-122"/>
                <a:ea typeface="宋体" panose="02010600030101010101" pitchFamily="2" charset="-122"/>
              </a:rPr>
              <a:t>新式企业的做法,在通商口岸较为盛行。这一</a:t>
            </a:r>
            <a:r>
              <a:rPr lang="zh-CN" altLang="en-US" sz="2400" b="1" kern="0" dirty="0" smtClean="0">
                <a:solidFill>
                  <a:srgbClr val="000000"/>
                </a:solidFill>
                <a:latin typeface="Times New Roman" panose="02020603050405020304" pitchFamily="65" charset="-122"/>
                <a:ea typeface="宋体" panose="02010600030101010101" pitchFamily="2" charset="-122"/>
              </a:rPr>
              <a:t>做法</a:t>
            </a:r>
            <a:r>
              <a:rPr lang="zh-CN" altLang="en-US" sz="2400" b="1" kern="0" spc="428" dirty="0" smtClean="0">
                <a:solidFill>
                  <a:srgbClr val="000000"/>
                </a:solidFill>
                <a:latin typeface="Times New Roman" panose="02020603050405020304" pitchFamily="65" charset="-122"/>
                <a:ea typeface="宋体" panose="02010600030101010101" pitchFamily="2" charset="-122"/>
              </a:rPr>
              <a:t> </a:t>
            </a:r>
            <a:r>
              <a:rPr lang="zh-CN" altLang="en-US" sz="2400" b="1" kern="0" dirty="0" smtClean="0">
                <a:solidFill>
                  <a:srgbClr val="000000"/>
                </a:solidFill>
                <a:latin typeface="Times New Roman" panose="02020603050405020304" pitchFamily="65" charset="-122"/>
                <a:ea typeface="宋体" panose="02010600030101010101" pitchFamily="2" charset="-122"/>
              </a:rPr>
              <a:t>(</a:t>
            </a:r>
            <a:r>
              <a:rPr lang="en-US" altLang="zh-CN" sz="2400" b="1" kern="0" dirty="0" smtClean="0">
                <a:solidFill>
                  <a:srgbClr val="FF0000"/>
                </a:solidFill>
                <a:latin typeface="Times New Roman" panose="02020603050405020304" pitchFamily="65" charset="-122"/>
                <a:ea typeface="宋体" panose="02010600030101010101" pitchFamily="2" charset="-122"/>
              </a:rPr>
              <a:t>B</a:t>
            </a:r>
            <a:r>
              <a:rPr lang="zh-CN" altLang="en-US" sz="2400" b="1" kern="0" dirty="0" smtClean="0">
                <a:solidFill>
                  <a:srgbClr val="000000"/>
                </a:solidFill>
                <a:latin typeface="Times New Roman" panose="02020603050405020304" pitchFamily="65" charset="-122"/>
                <a:ea typeface="宋体" panose="02010600030101010101" pitchFamily="2" charset="-122"/>
              </a:rPr>
              <a:t>)</a:t>
            </a:r>
            <a:endParaRPr lang="zh-CN" altLang="en-US" sz="2400" b="1" dirty="0"/>
          </a:p>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A.导致民间设厂高潮局面的出现</a:t>
            </a:r>
            <a:endParaRPr lang="zh-CN" altLang="en-US" sz="2400" b="1" dirty="0"/>
          </a:p>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B.有利于中国新的社会阶层发展</a:t>
            </a:r>
            <a:endParaRPr lang="zh-CN" altLang="en-US" sz="2400" b="1" dirty="0"/>
          </a:p>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C.加剧了外国资本对中国的输入</a:t>
            </a:r>
            <a:endParaRPr lang="zh-CN" altLang="en-US" sz="2400" b="1" dirty="0"/>
          </a:p>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D.扭转了中国对外贸易入超局面</a:t>
            </a:r>
            <a:endParaRPr lang="zh-CN" altLang="en-US" sz="2400" b="1" dirty="0"/>
          </a:p>
        </p:txBody>
      </p:sp>
      <p:sp>
        <p:nvSpPr>
          <p:cNvPr id="6" name="矩形 5"/>
          <p:cNvSpPr/>
          <p:nvPr/>
        </p:nvSpPr>
        <p:spPr>
          <a:xfrm>
            <a:off x="8379722" y="1351834"/>
            <a:ext cx="598744" cy="379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982" tIns="34491" rIns="68982" bIns="34491" rtlCol="0" anchor="ctr"/>
          <a:lstStyle/>
          <a:p>
            <a:pPr algn="ctr"/>
            <a:endParaRPr lang="zh-CN" altLang="en-US"/>
          </a:p>
        </p:txBody>
      </p:sp>
      <p:sp>
        <p:nvSpPr>
          <p:cNvPr id="4" name="矩形 3"/>
          <p:cNvSpPr/>
          <p:nvPr/>
        </p:nvSpPr>
        <p:spPr>
          <a:xfrm>
            <a:off x="7884368" y="4011910"/>
            <a:ext cx="1192164" cy="1077218"/>
          </a:xfrm>
          <a:prstGeom prst="rect">
            <a:avLst/>
          </a:prstGeom>
          <a:noFill/>
        </p:spPr>
        <p:txBody>
          <a:bodyPr wrap="square" lIns="91440" tIns="45720" rIns="91440" bIns="45720">
            <a:spAutoFit/>
          </a:bodyPr>
          <a:lstStyle/>
          <a:p>
            <a:pPr algn="ctr"/>
            <a:r>
              <a:rPr lang="zh-CN" alt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真题演练</a:t>
            </a:r>
            <a:endParaRPr lang="zh-CN" alt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直接连接符 147461"/>
          <p:cNvSpPr>
            <a:spLocks noChangeShapeType="1"/>
          </p:cNvSpPr>
          <p:nvPr/>
        </p:nvSpPr>
        <p:spPr bwMode="auto">
          <a:xfrm>
            <a:off x="144117" y="2557286"/>
            <a:ext cx="8338931" cy="62120"/>
          </a:xfrm>
          <a:prstGeom prst="line">
            <a:avLst/>
          </a:prstGeom>
          <a:noFill/>
          <a:ln w="76200">
            <a:solidFill>
              <a:schemeClr val="tx2"/>
            </a:solidFill>
            <a:round/>
            <a:tailEnd type="triangle" w="med" len="med"/>
          </a:ln>
        </p:spPr>
        <p:txBody>
          <a:bodyPr lIns="68580" tIns="34290" rIns="68580" bIns="34290"/>
          <a:lstStyle/>
          <a:p>
            <a:endParaRPr lang="zh-CN" altLang="en-US"/>
          </a:p>
        </p:txBody>
      </p:sp>
      <p:sp>
        <p:nvSpPr>
          <p:cNvPr id="31" name="直接连接符 30"/>
          <p:cNvSpPr>
            <a:spLocks noChangeShapeType="1"/>
          </p:cNvSpPr>
          <p:nvPr/>
        </p:nvSpPr>
        <p:spPr bwMode="auto">
          <a:xfrm>
            <a:off x="4211960" y="2062047"/>
            <a:ext cx="0" cy="351000"/>
          </a:xfrm>
          <a:prstGeom prst="line">
            <a:avLst/>
          </a:prstGeom>
          <a:noFill/>
          <a:ln w="76200">
            <a:solidFill>
              <a:schemeClr val="tx2"/>
            </a:solidFill>
            <a:round/>
          </a:ln>
        </p:spPr>
        <p:txBody>
          <a:bodyPr lIns="68580" tIns="34290" rIns="68580" bIns="34290"/>
          <a:lstStyle/>
          <a:p>
            <a:endParaRPr lang="zh-CN" altLang="en-US"/>
          </a:p>
        </p:txBody>
      </p:sp>
      <p:sp>
        <p:nvSpPr>
          <p:cNvPr id="37" name="矩形 36"/>
          <p:cNvSpPr>
            <a:spLocks noRot="1" noChangeArrowheads="1"/>
          </p:cNvSpPr>
          <p:nvPr/>
        </p:nvSpPr>
        <p:spPr bwMode="auto">
          <a:xfrm>
            <a:off x="3633778" y="1683091"/>
            <a:ext cx="868332"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latin typeface="黑体" panose="02010609060101010101" pitchFamily="49" charset="-122"/>
                <a:ea typeface="黑体" panose="02010609060101010101" pitchFamily="49" charset="-122"/>
              </a:rPr>
              <a:t>1840</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69" name="矩形 68"/>
          <p:cNvSpPr>
            <a:spLocks noRot="1" noChangeArrowheads="1"/>
          </p:cNvSpPr>
          <p:nvPr/>
        </p:nvSpPr>
        <p:spPr bwMode="auto">
          <a:xfrm>
            <a:off x="1305959" y="931562"/>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必修一</a:t>
            </a:r>
            <a:endParaRPr lang="zh-CN" altLang="en-US" sz="2400" b="1" dirty="0">
              <a:solidFill>
                <a:srgbClr val="0000FF"/>
              </a:solidFill>
              <a:ea typeface="黑体" panose="02010609060101010101" pitchFamily="49" charset="-122"/>
            </a:endParaRPr>
          </a:p>
        </p:txBody>
      </p:sp>
      <p:sp>
        <p:nvSpPr>
          <p:cNvPr id="54" name="矩形 53"/>
          <p:cNvSpPr>
            <a:spLocks noRot="1" noChangeArrowheads="1"/>
          </p:cNvSpPr>
          <p:nvPr/>
        </p:nvSpPr>
        <p:spPr bwMode="auto">
          <a:xfrm>
            <a:off x="1187624" y="2138510"/>
            <a:ext cx="2516044"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zh-CN" altLang="en-US" sz="1800" b="1" dirty="0" smtClean="0">
                <a:solidFill>
                  <a:srgbClr val="FF0000"/>
                </a:solidFill>
                <a:latin typeface="黑体" panose="02010609060101010101" pitchFamily="49" charset="-122"/>
                <a:ea typeface="黑体" panose="02010609060101010101" pitchFamily="49" charset="-122"/>
              </a:rPr>
              <a:t>古代史</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8" name="矩形 67"/>
          <p:cNvSpPr>
            <a:spLocks noRot="1" noChangeArrowheads="1"/>
          </p:cNvSpPr>
          <p:nvPr/>
        </p:nvSpPr>
        <p:spPr bwMode="auto">
          <a:xfrm>
            <a:off x="4502110" y="2154851"/>
            <a:ext cx="1512168"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zh-CN" altLang="en-US" sz="1800" b="1" dirty="0" smtClean="0">
                <a:solidFill>
                  <a:srgbClr val="FF0000"/>
                </a:solidFill>
                <a:latin typeface="黑体" panose="02010609060101010101" pitchFamily="49" charset="-122"/>
                <a:ea typeface="黑体" panose="02010609060101010101" pitchFamily="49" charset="-122"/>
              </a:rPr>
              <a:t>近代史</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5" name="直接连接符 74"/>
          <p:cNvSpPr>
            <a:spLocks noChangeShapeType="1"/>
          </p:cNvSpPr>
          <p:nvPr/>
        </p:nvSpPr>
        <p:spPr bwMode="auto">
          <a:xfrm>
            <a:off x="6445575" y="2089516"/>
            <a:ext cx="0" cy="351000"/>
          </a:xfrm>
          <a:prstGeom prst="line">
            <a:avLst/>
          </a:prstGeom>
          <a:noFill/>
          <a:ln w="76200">
            <a:solidFill>
              <a:schemeClr val="tx2"/>
            </a:solidFill>
            <a:round/>
          </a:ln>
        </p:spPr>
        <p:txBody>
          <a:bodyPr lIns="68580" tIns="34290" rIns="68580" bIns="34290"/>
          <a:lstStyle/>
          <a:p>
            <a:endParaRPr lang="zh-CN" altLang="en-US"/>
          </a:p>
        </p:txBody>
      </p:sp>
      <p:sp>
        <p:nvSpPr>
          <p:cNvPr id="76" name="矩形 75"/>
          <p:cNvSpPr>
            <a:spLocks noRot="1" noChangeArrowheads="1"/>
          </p:cNvSpPr>
          <p:nvPr/>
        </p:nvSpPr>
        <p:spPr bwMode="auto">
          <a:xfrm>
            <a:off x="1305958" y="1339412"/>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必修二</a:t>
            </a:r>
            <a:endParaRPr lang="zh-CN" altLang="en-US" sz="2400" b="1" dirty="0">
              <a:solidFill>
                <a:srgbClr val="0000FF"/>
              </a:solidFill>
              <a:ea typeface="黑体" panose="02010609060101010101" pitchFamily="49" charset="-122"/>
            </a:endParaRPr>
          </a:p>
        </p:txBody>
      </p:sp>
      <p:sp>
        <p:nvSpPr>
          <p:cNvPr id="77" name="矩形 76"/>
          <p:cNvSpPr>
            <a:spLocks noRot="1" noChangeArrowheads="1"/>
          </p:cNvSpPr>
          <p:nvPr/>
        </p:nvSpPr>
        <p:spPr bwMode="auto">
          <a:xfrm>
            <a:off x="1298181" y="1720068"/>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必修三</a:t>
            </a:r>
            <a:endParaRPr lang="zh-CN" altLang="en-US" sz="2400" b="1" dirty="0">
              <a:solidFill>
                <a:srgbClr val="0000FF"/>
              </a:solidFill>
              <a:ea typeface="黑体" panose="02010609060101010101" pitchFamily="49" charset="-122"/>
            </a:endParaRPr>
          </a:p>
        </p:txBody>
      </p:sp>
      <p:sp>
        <p:nvSpPr>
          <p:cNvPr id="2" name="矩形 1"/>
          <p:cNvSpPr/>
          <p:nvPr/>
        </p:nvSpPr>
        <p:spPr>
          <a:xfrm>
            <a:off x="391313" y="369916"/>
            <a:ext cx="699229"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中</a:t>
            </a:r>
            <a:endParaRPr lang="en-US" altLang="zh-C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国</a:t>
            </a:r>
            <a:endParaRPr lang="en-US" altLang="zh-C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史</a:t>
            </a:r>
            <a:endParaRPr lang="zh-CN"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矩形 31"/>
          <p:cNvSpPr/>
          <p:nvPr/>
        </p:nvSpPr>
        <p:spPr>
          <a:xfrm>
            <a:off x="391312" y="2858982"/>
            <a:ext cx="699230"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世</a:t>
            </a:r>
            <a:endParaRPr lang="en-US" altLang="zh-C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界</a:t>
            </a:r>
            <a:endParaRPr lang="en-US" altLang="zh-C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史</a:t>
            </a:r>
            <a:endParaRPr lang="zh-CN"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矩形 32"/>
          <p:cNvSpPr>
            <a:spLocks noRot="1" noChangeArrowheads="1"/>
          </p:cNvSpPr>
          <p:nvPr/>
        </p:nvSpPr>
        <p:spPr bwMode="auto">
          <a:xfrm>
            <a:off x="1076660" y="3003798"/>
            <a:ext cx="2055180"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zh-CN" altLang="en-US" sz="1800" b="1" dirty="0" smtClean="0">
                <a:solidFill>
                  <a:srgbClr val="FF0000"/>
                </a:solidFill>
                <a:latin typeface="黑体" panose="02010609060101010101" pitchFamily="49" charset="-122"/>
                <a:ea typeface="黑体" panose="02010609060101010101" pitchFamily="49" charset="-122"/>
              </a:rPr>
              <a:t>古代史</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34" name="矩形 33"/>
          <p:cNvSpPr>
            <a:spLocks noRot="1" noChangeArrowheads="1"/>
          </p:cNvSpPr>
          <p:nvPr/>
        </p:nvSpPr>
        <p:spPr bwMode="auto">
          <a:xfrm>
            <a:off x="5889959" y="1683091"/>
            <a:ext cx="868332"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latin typeface="黑体" panose="02010609060101010101" pitchFamily="49" charset="-122"/>
                <a:ea typeface="黑体" panose="02010609060101010101" pitchFamily="49" charset="-122"/>
              </a:rPr>
              <a:t>1949</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35" name="矩形 34"/>
          <p:cNvSpPr>
            <a:spLocks noRot="1" noChangeArrowheads="1"/>
          </p:cNvSpPr>
          <p:nvPr/>
        </p:nvSpPr>
        <p:spPr bwMode="auto">
          <a:xfrm>
            <a:off x="6588224" y="2206286"/>
            <a:ext cx="1512168"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zh-CN" altLang="en-US" sz="1800" b="1" dirty="0" smtClean="0">
                <a:solidFill>
                  <a:srgbClr val="FF0000"/>
                </a:solidFill>
                <a:latin typeface="黑体" panose="02010609060101010101" pitchFamily="49" charset="-122"/>
                <a:ea typeface="黑体" panose="02010609060101010101" pitchFamily="49" charset="-122"/>
              </a:rPr>
              <a:t>现代史</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36" name="直接连接符 35"/>
          <p:cNvSpPr>
            <a:spLocks noChangeShapeType="1"/>
          </p:cNvSpPr>
          <p:nvPr/>
        </p:nvSpPr>
        <p:spPr bwMode="auto">
          <a:xfrm>
            <a:off x="3321907" y="2794906"/>
            <a:ext cx="0" cy="351000"/>
          </a:xfrm>
          <a:prstGeom prst="line">
            <a:avLst/>
          </a:prstGeom>
          <a:noFill/>
          <a:ln w="76200">
            <a:solidFill>
              <a:schemeClr val="tx2"/>
            </a:solidFill>
            <a:round/>
          </a:ln>
        </p:spPr>
        <p:txBody>
          <a:bodyPr lIns="68580" tIns="34290" rIns="68580" bIns="34290"/>
          <a:lstStyle/>
          <a:p>
            <a:endParaRPr lang="zh-CN" altLang="en-US"/>
          </a:p>
        </p:txBody>
      </p:sp>
      <p:sp>
        <p:nvSpPr>
          <p:cNvPr id="38" name="矩形 37"/>
          <p:cNvSpPr>
            <a:spLocks noRot="1" noChangeArrowheads="1"/>
          </p:cNvSpPr>
          <p:nvPr/>
        </p:nvSpPr>
        <p:spPr bwMode="auto">
          <a:xfrm>
            <a:off x="3474520" y="3006893"/>
            <a:ext cx="2055180"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zh-CN" altLang="en-US" sz="1800" b="1" dirty="0" smtClean="0">
                <a:solidFill>
                  <a:srgbClr val="FF0000"/>
                </a:solidFill>
                <a:latin typeface="黑体" panose="02010609060101010101" pitchFamily="49" charset="-122"/>
                <a:ea typeface="黑体" panose="02010609060101010101" pitchFamily="49" charset="-122"/>
              </a:rPr>
              <a:t>近代史</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39" name="直接连接符 38"/>
          <p:cNvSpPr>
            <a:spLocks noChangeShapeType="1"/>
          </p:cNvSpPr>
          <p:nvPr/>
        </p:nvSpPr>
        <p:spPr bwMode="auto">
          <a:xfrm>
            <a:off x="6014278" y="2791898"/>
            <a:ext cx="0" cy="351000"/>
          </a:xfrm>
          <a:prstGeom prst="line">
            <a:avLst/>
          </a:prstGeom>
          <a:noFill/>
          <a:ln w="76200">
            <a:solidFill>
              <a:schemeClr val="tx2"/>
            </a:solidFill>
            <a:round/>
          </a:ln>
        </p:spPr>
        <p:txBody>
          <a:bodyPr lIns="68580" tIns="34290" rIns="68580" bIns="34290"/>
          <a:lstStyle/>
          <a:p>
            <a:endParaRPr lang="zh-CN" altLang="en-US"/>
          </a:p>
        </p:txBody>
      </p:sp>
      <p:sp>
        <p:nvSpPr>
          <p:cNvPr id="41" name="矩形 40"/>
          <p:cNvSpPr>
            <a:spLocks noRot="1" noChangeArrowheads="1"/>
          </p:cNvSpPr>
          <p:nvPr/>
        </p:nvSpPr>
        <p:spPr bwMode="auto">
          <a:xfrm>
            <a:off x="6439136" y="2962913"/>
            <a:ext cx="1512168"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zh-CN" altLang="en-US" sz="1800" b="1" dirty="0" smtClean="0">
                <a:solidFill>
                  <a:srgbClr val="FF0000"/>
                </a:solidFill>
                <a:latin typeface="黑体" panose="02010609060101010101" pitchFamily="49" charset="-122"/>
                <a:ea typeface="黑体" panose="02010609060101010101" pitchFamily="49" charset="-122"/>
              </a:rPr>
              <a:t>现代史</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4" name="矩形 43"/>
          <p:cNvSpPr>
            <a:spLocks noRot="1" noChangeArrowheads="1"/>
          </p:cNvSpPr>
          <p:nvPr/>
        </p:nvSpPr>
        <p:spPr bwMode="auto">
          <a:xfrm>
            <a:off x="899592" y="112926"/>
            <a:ext cx="8064896" cy="513980"/>
          </a:xfrm>
          <a:prstGeom prst="rect">
            <a:avLst/>
          </a:prstGeom>
          <a:solidFill>
            <a:srgbClr val="CCFF99"/>
          </a:solidFill>
          <a:ln w="9525">
            <a:noFill/>
            <a:miter lim="800000"/>
          </a:ln>
        </p:spPr>
        <p:txBody>
          <a:bodyPr lIns="68580" tIns="34290" rIns="68580" bIns="34290" anchor="ctr"/>
          <a:lstStyle/>
          <a:p>
            <a:r>
              <a:rPr lang="zh-CN" altLang="en-US" sz="2400" b="1" dirty="0" smtClean="0">
                <a:solidFill>
                  <a:srgbClr val="0000FF"/>
                </a:solidFill>
                <a:ea typeface="黑体" panose="02010609060101010101" pitchFamily="49" charset="-122"/>
              </a:rPr>
              <a:t>二轮复习建议：按照通史体例，整合</a:t>
            </a:r>
            <a:r>
              <a:rPr lang="zh-CN" altLang="en-US" sz="2400" b="1" dirty="0">
                <a:solidFill>
                  <a:srgbClr val="0000FF"/>
                </a:solidFill>
                <a:ea typeface="黑体" panose="02010609060101010101" pitchFamily="49" charset="-122"/>
              </a:rPr>
              <a:t>知识，</a:t>
            </a:r>
            <a:r>
              <a:rPr lang="zh-CN" altLang="en-US" sz="2400" b="1" dirty="0" smtClean="0">
                <a:solidFill>
                  <a:srgbClr val="0000FF"/>
                </a:solidFill>
                <a:ea typeface="黑体" panose="02010609060101010101" pitchFamily="49" charset="-122"/>
              </a:rPr>
              <a:t>古今中外贯通。</a:t>
            </a:r>
            <a:endParaRPr lang="zh-CN" altLang="en-US" sz="2400" b="1" dirty="0">
              <a:solidFill>
                <a:srgbClr val="0000FF"/>
              </a:solidFill>
              <a:ea typeface="黑体" panose="02010609060101010101" pitchFamily="49"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0-#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0-#ppt_w/2"/>
                                          </p:val>
                                        </p:tav>
                                        <p:tav tm="100000">
                                          <p:val>
                                            <p:strVal val="#ppt_x"/>
                                          </p:val>
                                        </p:tav>
                                      </p:tavLst>
                                    </p:anim>
                                    <p:anim calcmode="lin" valueType="num">
                                      <p:cBhvr additive="base">
                                        <p:cTn id="1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6" grpId="0" animBg="1"/>
      <p:bldP spid="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844" y="195485"/>
            <a:ext cx="8429628" cy="3139321"/>
          </a:xfrm>
          <a:prstGeom prst="rect">
            <a:avLst/>
          </a:prstGeom>
          <a:ln>
            <a:solidFill>
              <a:schemeClr val="tx1"/>
            </a:solidFill>
          </a:ln>
        </p:spPr>
        <p:txBody>
          <a:bodyPr wrap="square">
            <a:spAutoFit/>
          </a:bodyPr>
          <a:lstStyle/>
          <a:p>
            <a:r>
              <a:rPr lang="en-US" altLang="zh-CN" sz="1800" b="1" dirty="0"/>
              <a:t>(2019·</a:t>
            </a:r>
            <a:r>
              <a:rPr lang="zh-CN" altLang="en-US" sz="1800" b="1" dirty="0"/>
              <a:t>新课标全国</a:t>
            </a:r>
            <a:r>
              <a:rPr lang="en-US" altLang="zh-CN" sz="1800" b="1" dirty="0"/>
              <a:t>Ⅱ</a:t>
            </a:r>
            <a:r>
              <a:rPr lang="zh-CN" altLang="en-US" sz="1800" b="1" dirty="0"/>
              <a:t>卷高考</a:t>
            </a:r>
            <a:r>
              <a:rPr lang="en-US" altLang="zh-CN" sz="1800" b="1" dirty="0"/>
              <a:t>·41)</a:t>
            </a:r>
            <a:r>
              <a:rPr lang="zh-CN" altLang="en-US" sz="1800" b="1" dirty="0"/>
              <a:t>阅读材料，完成下列要求。</a:t>
            </a:r>
            <a:r>
              <a:rPr lang="en-US" altLang="zh-CN" sz="1800" b="1" dirty="0" smtClean="0"/>
              <a:t>(</a:t>
            </a:r>
            <a:r>
              <a:rPr lang="zh-CN" altLang="en-US" sz="1800" b="1" dirty="0"/>
              <a:t>节选</a:t>
            </a:r>
            <a:r>
              <a:rPr lang="en-US" altLang="zh-CN" sz="1800" b="1" dirty="0" smtClean="0"/>
              <a:t>) </a:t>
            </a:r>
            <a:endParaRPr lang="en-US" altLang="zh-CN" sz="1800" b="1" dirty="0"/>
          </a:p>
          <a:p>
            <a:r>
              <a:rPr lang="zh-CN" altLang="en-US" sz="1800" b="1" dirty="0" smtClean="0"/>
              <a:t>       材料</a:t>
            </a:r>
            <a:r>
              <a:rPr lang="zh-CN" altLang="en-US" sz="1800" b="1" dirty="0"/>
              <a:t>一 清康熙时解除海禁，在广东、福建、浙江、江苏设立四处海关，管理对外贸易。海关设置后即制定税则，不分进出口，往来贸易统一征税，包括正税和杂税，税率总计</a:t>
            </a:r>
            <a:r>
              <a:rPr lang="en-US" altLang="zh-CN" sz="1800" b="1" dirty="0"/>
              <a:t>10%</a:t>
            </a:r>
            <a:r>
              <a:rPr lang="zh-CN" altLang="en-US" sz="1800" b="1" dirty="0"/>
              <a:t>左右。乾隆时期对浙海关税率提高两倍，试图“寓禁于征”，但效果不显著，之后实行粤海关一口通商。 </a:t>
            </a:r>
            <a:endParaRPr lang="zh-CN" altLang="en-US" sz="1800" b="1" dirty="0"/>
          </a:p>
          <a:p>
            <a:pPr algn="r"/>
            <a:r>
              <a:rPr lang="en-US" altLang="zh-CN" sz="1800" b="1" dirty="0" smtClean="0"/>
              <a:t>                ——</a:t>
            </a:r>
            <a:r>
              <a:rPr lang="zh-CN" altLang="en-US" sz="1800" b="1" dirty="0"/>
              <a:t>摘编自韦庆远、叶显恩主编</a:t>
            </a:r>
            <a:r>
              <a:rPr lang="en-US" altLang="zh-CN" sz="1800" b="1" dirty="0"/>
              <a:t>《</a:t>
            </a:r>
            <a:r>
              <a:rPr lang="zh-CN" altLang="en-US" sz="1800" b="1" dirty="0"/>
              <a:t>清代全史</a:t>
            </a:r>
            <a:r>
              <a:rPr lang="en-US" altLang="zh-CN" sz="1800" b="1" dirty="0"/>
              <a:t>》</a:t>
            </a:r>
            <a:r>
              <a:rPr lang="zh-CN" altLang="en-US" sz="1800" b="1" dirty="0"/>
              <a:t>等 </a:t>
            </a:r>
            <a:endParaRPr lang="zh-CN" altLang="en-US" sz="1800" b="1" dirty="0"/>
          </a:p>
          <a:p>
            <a:r>
              <a:rPr lang="zh-CN" altLang="en-US" sz="1800" b="1" dirty="0" smtClean="0"/>
              <a:t>      材料</a:t>
            </a:r>
            <a:r>
              <a:rPr lang="zh-CN" altLang="en-US" sz="1800" b="1" dirty="0"/>
              <a:t>二 </a:t>
            </a:r>
            <a:r>
              <a:rPr lang="en-US" altLang="zh-CN" sz="1800" b="1" dirty="0"/>
              <a:t>1843</a:t>
            </a:r>
            <a:r>
              <a:rPr lang="zh-CN" altLang="en-US" sz="1800" b="1" dirty="0"/>
              <a:t>年，</a:t>
            </a:r>
            <a:r>
              <a:rPr lang="en-US" altLang="zh-CN" sz="1800" b="1" dirty="0"/>
              <a:t>《</a:t>
            </a:r>
            <a:r>
              <a:rPr lang="zh-CN" altLang="en-US" sz="1800" b="1" dirty="0"/>
              <a:t>五口通商章程及海关税则</a:t>
            </a:r>
            <a:r>
              <a:rPr lang="en-US" altLang="zh-CN" sz="1800" b="1" dirty="0"/>
              <a:t>》</a:t>
            </a:r>
            <a:r>
              <a:rPr lang="zh-CN" altLang="en-US" sz="1800" b="1" dirty="0"/>
              <a:t>规定，进出口货物按值百抽五交纳关税。根据这个税则，一些主要进口货物的税率较原来粤海关实征的税率大幅降低，出口税率一般也比过去降低。此后，列强利用协定关税权，一再压低中国进口税率，使其长期低于出口税率。 </a:t>
            </a:r>
            <a:endParaRPr lang="zh-CN" altLang="en-US" sz="1800" b="1" dirty="0"/>
          </a:p>
          <a:p>
            <a:pPr algn="r"/>
            <a:r>
              <a:rPr lang="en-US" altLang="zh-CN" sz="1800" b="1" dirty="0"/>
              <a:t>——</a:t>
            </a:r>
            <a:r>
              <a:rPr lang="zh-CN" altLang="en-US" sz="1800" b="1" dirty="0"/>
              <a:t>摘编自许涤新、吴承明主编</a:t>
            </a:r>
            <a:r>
              <a:rPr lang="en-US" altLang="zh-CN" sz="1800" b="1" dirty="0"/>
              <a:t>《</a:t>
            </a:r>
            <a:r>
              <a:rPr lang="zh-CN" altLang="en-US" sz="1800" b="1" dirty="0"/>
              <a:t>中国资本主义发展史</a:t>
            </a:r>
            <a:r>
              <a:rPr lang="en-US" altLang="zh-CN" sz="1800" b="1" dirty="0"/>
              <a:t>》</a:t>
            </a:r>
            <a:r>
              <a:rPr lang="zh-CN" altLang="en-US" sz="1800" b="1" dirty="0"/>
              <a:t>等</a:t>
            </a:r>
            <a:endParaRPr lang="zh-CN" altLang="en-US" sz="1800" b="1" dirty="0"/>
          </a:p>
        </p:txBody>
      </p:sp>
      <p:sp>
        <p:nvSpPr>
          <p:cNvPr id="3" name="矩形 2"/>
          <p:cNvSpPr/>
          <p:nvPr/>
        </p:nvSpPr>
        <p:spPr>
          <a:xfrm>
            <a:off x="390844" y="3410585"/>
            <a:ext cx="8429628" cy="338554"/>
          </a:xfrm>
          <a:prstGeom prst="rect">
            <a:avLst/>
          </a:prstGeom>
          <a:solidFill>
            <a:srgbClr val="FFFF00"/>
          </a:solidFill>
        </p:spPr>
        <p:txBody>
          <a:bodyPr wrap="square">
            <a:spAutoFit/>
          </a:bodyPr>
          <a:lstStyle/>
          <a:p>
            <a:r>
              <a:rPr lang="zh-CN" altLang="en-US" b="1" dirty="0" smtClean="0"/>
              <a:t>根据</a:t>
            </a:r>
            <a:r>
              <a:rPr lang="zh-CN" altLang="en-US" b="1" dirty="0"/>
              <a:t>材料一、二并结合所学知识，概括清代海关税率的</a:t>
            </a:r>
            <a:r>
              <a:rPr lang="zh-CN" altLang="en-US" b="1" dirty="0">
                <a:solidFill>
                  <a:srgbClr val="FF0000"/>
                </a:solidFill>
              </a:rPr>
              <a:t>变化</a:t>
            </a:r>
            <a:r>
              <a:rPr lang="zh-CN" altLang="en-US" b="1" dirty="0"/>
              <a:t>，并简析其</a:t>
            </a:r>
            <a:r>
              <a:rPr lang="zh-CN" altLang="en-US" b="1" dirty="0">
                <a:solidFill>
                  <a:srgbClr val="FF0000"/>
                </a:solidFill>
              </a:rPr>
              <a:t>原因</a:t>
            </a:r>
            <a:r>
              <a:rPr lang="zh-CN" altLang="en-US" b="1" dirty="0"/>
              <a:t>。</a:t>
            </a:r>
            <a:r>
              <a:rPr lang="en-US" altLang="zh-CN" b="1" dirty="0"/>
              <a:t>(15</a:t>
            </a:r>
            <a:r>
              <a:rPr lang="zh-CN" altLang="en-US" b="1" dirty="0"/>
              <a:t>分</a:t>
            </a:r>
            <a:r>
              <a:rPr lang="en-US" altLang="zh-CN" b="1" dirty="0"/>
              <a:t>) </a:t>
            </a:r>
            <a:endParaRPr lang="zh-CN" altLang="en-US" b="1" dirty="0"/>
          </a:p>
        </p:txBody>
      </p:sp>
      <p:sp>
        <p:nvSpPr>
          <p:cNvPr id="4" name="矩形 3"/>
          <p:cNvSpPr/>
          <p:nvPr/>
        </p:nvSpPr>
        <p:spPr>
          <a:xfrm>
            <a:off x="405805" y="3906894"/>
            <a:ext cx="8280920" cy="1077218"/>
          </a:xfrm>
          <a:prstGeom prst="rect">
            <a:avLst/>
          </a:prstGeom>
          <a:ln>
            <a:solidFill>
              <a:srgbClr val="FF0000"/>
            </a:solidFill>
          </a:ln>
        </p:spPr>
        <p:txBody>
          <a:bodyPr wrap="square">
            <a:spAutoFit/>
          </a:bodyPr>
          <a:lstStyle/>
          <a:p>
            <a:r>
              <a:rPr lang="en-US" altLang="zh-CN" b="1" dirty="0"/>
              <a:t>【</a:t>
            </a:r>
            <a:r>
              <a:rPr lang="zh-CN" altLang="en-US" b="1" dirty="0"/>
              <a:t>答案</a:t>
            </a:r>
            <a:r>
              <a:rPr lang="en-US" altLang="zh-CN" b="1" dirty="0"/>
              <a:t>】(1)</a:t>
            </a:r>
            <a:r>
              <a:rPr lang="zh-CN" altLang="en-US" b="1" dirty="0"/>
              <a:t>变化：从不区分进口税率与出口税率，到区分进口税率和出口税率，并且出口税率高于进口税率；晚清海关税率较鸦片战争前降低。 </a:t>
            </a:r>
            <a:endParaRPr lang="zh-CN" altLang="en-US" b="1" dirty="0"/>
          </a:p>
          <a:p>
            <a:r>
              <a:rPr lang="zh-CN" altLang="en-US" b="1" dirty="0"/>
              <a:t>原因：清代中前期限制中外贸易，鸦片战争后国门被打开；协定关税，海关主权丧失；列强向中国倾销商品。 </a:t>
            </a:r>
            <a:endParaRPr lang="zh-CN" altLang="en-US" b="1"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直接连接符 147459"/>
          <p:cNvSpPr>
            <a:spLocks noChangeShapeType="1"/>
          </p:cNvSpPr>
          <p:nvPr/>
        </p:nvSpPr>
        <p:spPr bwMode="auto">
          <a:xfrm flipH="1">
            <a:off x="354496" y="151572"/>
            <a:ext cx="28575" cy="4171950"/>
          </a:xfrm>
          <a:prstGeom prst="line">
            <a:avLst/>
          </a:prstGeom>
          <a:noFill/>
          <a:ln w="76200" cmpd="tri">
            <a:solidFill>
              <a:srgbClr val="FF0000"/>
            </a:solidFill>
            <a:round/>
          </a:ln>
        </p:spPr>
        <p:txBody>
          <a:bodyPr lIns="68580" tIns="34290" rIns="68580" bIns="34290"/>
          <a:lstStyle/>
          <a:p>
            <a:endParaRPr lang="zh-CN" altLang="en-US"/>
          </a:p>
        </p:txBody>
      </p:sp>
      <p:sp>
        <p:nvSpPr>
          <p:cNvPr id="27653" name="直接连接符 147461"/>
          <p:cNvSpPr>
            <a:spLocks noChangeShapeType="1"/>
          </p:cNvSpPr>
          <p:nvPr/>
        </p:nvSpPr>
        <p:spPr bwMode="auto">
          <a:xfrm>
            <a:off x="144117" y="2557286"/>
            <a:ext cx="8338931" cy="62120"/>
          </a:xfrm>
          <a:prstGeom prst="line">
            <a:avLst/>
          </a:prstGeom>
          <a:noFill/>
          <a:ln w="76200">
            <a:solidFill>
              <a:schemeClr val="tx2"/>
            </a:solidFill>
            <a:round/>
            <a:tailEnd type="triangle" w="med" len="med"/>
          </a:ln>
        </p:spPr>
        <p:txBody>
          <a:bodyPr lIns="68580" tIns="34290" rIns="68580" bIns="34290"/>
          <a:lstStyle/>
          <a:p>
            <a:endParaRPr lang="zh-CN" altLang="en-US"/>
          </a:p>
        </p:txBody>
      </p:sp>
      <p:sp>
        <p:nvSpPr>
          <p:cNvPr id="147464" name="矩形 147463"/>
          <p:cNvSpPr>
            <a:spLocks noRot="1" noChangeArrowheads="1"/>
          </p:cNvSpPr>
          <p:nvPr/>
        </p:nvSpPr>
        <p:spPr bwMode="auto">
          <a:xfrm>
            <a:off x="392597" y="2679993"/>
            <a:ext cx="530087"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19c</a:t>
            </a:r>
            <a:endParaRPr lang="zh-CN" altLang="en-US" sz="18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直接连接符 24"/>
          <p:cNvSpPr>
            <a:spLocks noChangeShapeType="1"/>
          </p:cNvSpPr>
          <p:nvPr/>
        </p:nvSpPr>
        <p:spPr bwMode="auto">
          <a:xfrm>
            <a:off x="1065715" y="2406190"/>
            <a:ext cx="0" cy="351000"/>
          </a:xfrm>
          <a:prstGeom prst="line">
            <a:avLst/>
          </a:prstGeom>
          <a:noFill/>
          <a:ln w="76200">
            <a:solidFill>
              <a:schemeClr val="tx2"/>
            </a:solidFill>
            <a:round/>
          </a:ln>
        </p:spPr>
        <p:txBody>
          <a:bodyPr lIns="68580" tIns="34290" rIns="68580" bIns="34290"/>
          <a:lstStyle/>
          <a:p>
            <a:endParaRPr lang="zh-CN" altLang="en-US"/>
          </a:p>
        </p:txBody>
      </p:sp>
      <p:sp>
        <p:nvSpPr>
          <p:cNvPr id="26" name="直接连接符 25"/>
          <p:cNvSpPr>
            <a:spLocks noChangeShapeType="1"/>
          </p:cNvSpPr>
          <p:nvPr/>
        </p:nvSpPr>
        <p:spPr bwMode="auto">
          <a:xfrm>
            <a:off x="2267744" y="2434969"/>
            <a:ext cx="0" cy="351000"/>
          </a:xfrm>
          <a:prstGeom prst="line">
            <a:avLst/>
          </a:prstGeom>
          <a:noFill/>
          <a:ln w="76200">
            <a:solidFill>
              <a:schemeClr val="tx2"/>
            </a:solidFill>
            <a:round/>
          </a:ln>
        </p:spPr>
        <p:txBody>
          <a:bodyPr lIns="68580" tIns="34290" rIns="68580" bIns="34290"/>
          <a:lstStyle/>
          <a:p>
            <a:endParaRPr lang="zh-CN" altLang="en-US"/>
          </a:p>
        </p:txBody>
      </p:sp>
      <p:sp>
        <p:nvSpPr>
          <p:cNvPr id="27" name="直接连接符 26"/>
          <p:cNvSpPr>
            <a:spLocks noChangeShapeType="1"/>
          </p:cNvSpPr>
          <p:nvPr/>
        </p:nvSpPr>
        <p:spPr bwMode="auto">
          <a:xfrm>
            <a:off x="3574867" y="2454965"/>
            <a:ext cx="0" cy="351000"/>
          </a:xfrm>
          <a:prstGeom prst="line">
            <a:avLst/>
          </a:prstGeom>
          <a:noFill/>
          <a:ln w="76200">
            <a:solidFill>
              <a:schemeClr val="tx2"/>
            </a:solidFill>
            <a:round/>
          </a:ln>
        </p:spPr>
        <p:txBody>
          <a:bodyPr lIns="68580" tIns="34290" rIns="68580" bIns="34290"/>
          <a:lstStyle/>
          <a:p>
            <a:endParaRPr lang="zh-CN" altLang="en-US"/>
          </a:p>
        </p:txBody>
      </p:sp>
      <p:sp>
        <p:nvSpPr>
          <p:cNvPr id="31" name="直接连接符 30"/>
          <p:cNvSpPr>
            <a:spLocks noChangeShapeType="1"/>
          </p:cNvSpPr>
          <p:nvPr/>
        </p:nvSpPr>
        <p:spPr bwMode="auto">
          <a:xfrm>
            <a:off x="4805569" y="2458367"/>
            <a:ext cx="0" cy="351000"/>
          </a:xfrm>
          <a:prstGeom prst="line">
            <a:avLst/>
          </a:prstGeom>
          <a:noFill/>
          <a:ln w="76200">
            <a:solidFill>
              <a:schemeClr val="tx2"/>
            </a:solidFill>
            <a:round/>
          </a:ln>
        </p:spPr>
        <p:txBody>
          <a:bodyPr lIns="68580" tIns="34290" rIns="68580" bIns="34290"/>
          <a:lstStyle/>
          <a:p>
            <a:endParaRPr lang="zh-CN" altLang="en-US"/>
          </a:p>
        </p:txBody>
      </p:sp>
      <p:sp>
        <p:nvSpPr>
          <p:cNvPr id="37" name="矩形 36"/>
          <p:cNvSpPr>
            <a:spLocks noRot="1" noChangeArrowheads="1"/>
          </p:cNvSpPr>
          <p:nvPr/>
        </p:nvSpPr>
        <p:spPr bwMode="auto">
          <a:xfrm>
            <a:off x="8377030" y="2708452"/>
            <a:ext cx="530087" cy="308114"/>
          </a:xfrm>
          <a:prstGeom prst="rect">
            <a:avLst/>
          </a:prstGeom>
          <a:solidFill>
            <a:schemeClr val="bg1"/>
          </a:solidFill>
          <a:ln w="9525">
            <a:noFill/>
            <a:miter lim="800000"/>
          </a:ln>
        </p:spPr>
        <p:txBody>
          <a:bodyPr lIns="68580" tIns="34290" rIns="68580" bIns="34290" anchor="ctr"/>
          <a:lstStyle/>
          <a:p>
            <a:pPr algn="ctr"/>
            <a:r>
              <a:rPr lang="en-US" altLang="zh-CN" sz="1800" b="1" dirty="0">
                <a:solidFill>
                  <a:srgbClr val="000000"/>
                </a:solidFill>
                <a:latin typeface="黑体" panose="02010609060101010101" pitchFamily="49" charset="-122"/>
                <a:ea typeface="黑体" panose="02010609060101010101" pitchFamily="49" charset="-122"/>
              </a:rPr>
              <a:t>20c</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43" name="矩形 42"/>
          <p:cNvSpPr>
            <a:spLocks noRot="1" noChangeArrowheads="1"/>
          </p:cNvSpPr>
          <p:nvPr/>
        </p:nvSpPr>
        <p:spPr bwMode="auto">
          <a:xfrm>
            <a:off x="1496070" y="2643810"/>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40s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5" name="矩形 44"/>
          <p:cNvSpPr>
            <a:spLocks noRot="1" noChangeArrowheads="1"/>
          </p:cNvSpPr>
          <p:nvPr/>
        </p:nvSpPr>
        <p:spPr bwMode="auto">
          <a:xfrm>
            <a:off x="7642820" y="2708452"/>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a:solidFill>
                  <a:srgbClr val="FF0000"/>
                </a:solidFill>
                <a:latin typeface="黑体" panose="02010609060101010101" pitchFamily="49" charset="-122"/>
                <a:ea typeface="黑体" panose="02010609060101010101" pitchFamily="49" charset="-122"/>
              </a:rPr>
              <a:t>90s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6" name="矩形 45"/>
          <p:cNvSpPr>
            <a:spLocks noRot="1" noChangeArrowheads="1"/>
          </p:cNvSpPr>
          <p:nvPr/>
        </p:nvSpPr>
        <p:spPr bwMode="auto">
          <a:xfrm>
            <a:off x="7574446" y="2165259"/>
            <a:ext cx="753716"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1895</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7" name="直接连接符 46"/>
          <p:cNvSpPr>
            <a:spLocks noChangeShapeType="1"/>
          </p:cNvSpPr>
          <p:nvPr/>
        </p:nvSpPr>
        <p:spPr bwMode="auto">
          <a:xfrm>
            <a:off x="7907864" y="2421469"/>
            <a:ext cx="0" cy="189000"/>
          </a:xfrm>
          <a:prstGeom prst="line">
            <a:avLst/>
          </a:prstGeom>
          <a:noFill/>
          <a:ln w="76200">
            <a:solidFill>
              <a:srgbClr val="FF0000"/>
            </a:solidFill>
            <a:round/>
          </a:ln>
        </p:spPr>
        <p:txBody>
          <a:bodyPr lIns="68580" tIns="34290" rIns="68580" bIns="34290"/>
          <a:lstStyle/>
          <a:p>
            <a:endParaRPr lang="zh-CN" altLang="en-US"/>
          </a:p>
        </p:txBody>
      </p:sp>
      <p:sp>
        <p:nvSpPr>
          <p:cNvPr id="53" name="矩形 52"/>
          <p:cNvSpPr>
            <a:spLocks noRot="1" noChangeArrowheads="1"/>
          </p:cNvSpPr>
          <p:nvPr/>
        </p:nvSpPr>
        <p:spPr bwMode="auto">
          <a:xfrm>
            <a:off x="2578006" y="2658249"/>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50s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9" name="矩形 68"/>
          <p:cNvSpPr>
            <a:spLocks noRot="1" noChangeArrowheads="1"/>
          </p:cNvSpPr>
          <p:nvPr/>
        </p:nvSpPr>
        <p:spPr bwMode="auto">
          <a:xfrm>
            <a:off x="495871" y="438858"/>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必修一</a:t>
            </a:r>
            <a:endParaRPr lang="zh-CN" altLang="en-US" sz="2400" b="1" dirty="0">
              <a:solidFill>
                <a:srgbClr val="0000FF"/>
              </a:solidFill>
              <a:ea typeface="黑体" panose="02010609060101010101" pitchFamily="49" charset="-122"/>
            </a:endParaRPr>
          </a:p>
        </p:txBody>
      </p:sp>
      <p:sp>
        <p:nvSpPr>
          <p:cNvPr id="71" name="矩形 70"/>
          <p:cNvSpPr>
            <a:spLocks noRot="1" noChangeArrowheads="1"/>
          </p:cNvSpPr>
          <p:nvPr/>
        </p:nvSpPr>
        <p:spPr bwMode="auto">
          <a:xfrm>
            <a:off x="1761113" y="3368022"/>
            <a:ext cx="6567049" cy="402535"/>
          </a:xfrm>
          <a:prstGeom prst="rect">
            <a:avLst/>
          </a:prstGeom>
          <a:solidFill>
            <a:srgbClr val="FFFF00"/>
          </a:solidFill>
          <a:ln w="9525">
            <a:noFill/>
            <a:miter lim="800000"/>
          </a:ln>
        </p:spPr>
        <p:txBody>
          <a:bodyPr lIns="68580" tIns="34290" rIns="68580" bIns="34290" anchor="ctr"/>
          <a:lstStyle/>
          <a:p>
            <a:r>
              <a:rPr lang="zh-CN" altLang="en-US" sz="1800" b="1" dirty="0" smtClean="0">
                <a:ea typeface="黑体" panose="02010609060101010101" pitchFamily="49" charset="-122"/>
              </a:rPr>
              <a:t>“开眼看世界”，“中体西用”，      早期维新思想</a:t>
            </a:r>
            <a:endParaRPr lang="zh-CN" altLang="en-US" sz="1800" b="1" dirty="0">
              <a:ea typeface="黑体" panose="02010609060101010101" pitchFamily="49" charset="-122"/>
            </a:endParaRPr>
          </a:p>
        </p:txBody>
      </p:sp>
      <p:sp>
        <p:nvSpPr>
          <p:cNvPr id="54" name="矩形 53"/>
          <p:cNvSpPr>
            <a:spLocks noRot="1" noChangeArrowheads="1"/>
          </p:cNvSpPr>
          <p:nvPr/>
        </p:nvSpPr>
        <p:spPr bwMode="auto">
          <a:xfrm>
            <a:off x="3821653" y="2651908"/>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60s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8" name="矩形 67"/>
          <p:cNvSpPr>
            <a:spLocks noRot="1" noChangeArrowheads="1"/>
          </p:cNvSpPr>
          <p:nvPr/>
        </p:nvSpPr>
        <p:spPr bwMode="auto">
          <a:xfrm>
            <a:off x="5201477" y="2651908"/>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70s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3" name="矩形 72"/>
          <p:cNvSpPr>
            <a:spLocks noRot="1" noChangeArrowheads="1"/>
          </p:cNvSpPr>
          <p:nvPr/>
        </p:nvSpPr>
        <p:spPr bwMode="auto">
          <a:xfrm>
            <a:off x="6465403" y="2679993"/>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80s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4" name="直接连接符 73"/>
          <p:cNvSpPr>
            <a:spLocks noChangeShapeType="1"/>
          </p:cNvSpPr>
          <p:nvPr/>
        </p:nvSpPr>
        <p:spPr bwMode="auto">
          <a:xfrm>
            <a:off x="6091261" y="2470916"/>
            <a:ext cx="0" cy="351000"/>
          </a:xfrm>
          <a:prstGeom prst="line">
            <a:avLst/>
          </a:prstGeom>
          <a:noFill/>
          <a:ln w="76200">
            <a:solidFill>
              <a:schemeClr val="tx2"/>
            </a:solidFill>
            <a:round/>
          </a:ln>
        </p:spPr>
        <p:txBody>
          <a:bodyPr lIns="68580" tIns="34290" rIns="68580" bIns="34290"/>
          <a:lstStyle/>
          <a:p>
            <a:endParaRPr lang="zh-CN" altLang="en-US"/>
          </a:p>
        </p:txBody>
      </p:sp>
      <p:sp>
        <p:nvSpPr>
          <p:cNvPr id="75" name="直接连接符 74"/>
          <p:cNvSpPr>
            <a:spLocks noChangeShapeType="1"/>
          </p:cNvSpPr>
          <p:nvPr/>
        </p:nvSpPr>
        <p:spPr bwMode="auto">
          <a:xfrm>
            <a:off x="7325140" y="2453439"/>
            <a:ext cx="0" cy="351000"/>
          </a:xfrm>
          <a:prstGeom prst="line">
            <a:avLst/>
          </a:prstGeom>
          <a:noFill/>
          <a:ln w="76200">
            <a:solidFill>
              <a:schemeClr val="tx2"/>
            </a:solidFill>
            <a:round/>
          </a:ln>
        </p:spPr>
        <p:txBody>
          <a:bodyPr lIns="68580" tIns="34290" rIns="68580" bIns="34290"/>
          <a:lstStyle/>
          <a:p>
            <a:endParaRPr lang="zh-CN" altLang="en-US"/>
          </a:p>
        </p:txBody>
      </p:sp>
      <p:sp>
        <p:nvSpPr>
          <p:cNvPr id="76" name="矩形 75"/>
          <p:cNvSpPr>
            <a:spLocks noRot="1" noChangeArrowheads="1"/>
          </p:cNvSpPr>
          <p:nvPr/>
        </p:nvSpPr>
        <p:spPr bwMode="auto">
          <a:xfrm>
            <a:off x="488962" y="1565466"/>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必修二</a:t>
            </a:r>
            <a:endParaRPr lang="zh-CN" altLang="en-US" sz="2400" b="1" dirty="0">
              <a:solidFill>
                <a:srgbClr val="0000FF"/>
              </a:solidFill>
              <a:ea typeface="黑体" panose="02010609060101010101" pitchFamily="49" charset="-122"/>
            </a:endParaRPr>
          </a:p>
        </p:txBody>
      </p:sp>
      <p:sp>
        <p:nvSpPr>
          <p:cNvPr id="77" name="矩形 76"/>
          <p:cNvSpPr>
            <a:spLocks noRot="1" noChangeArrowheads="1"/>
          </p:cNvSpPr>
          <p:nvPr/>
        </p:nvSpPr>
        <p:spPr bwMode="auto">
          <a:xfrm>
            <a:off x="400374" y="3313357"/>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必修三</a:t>
            </a:r>
            <a:endParaRPr lang="zh-CN" altLang="en-US" sz="2400" b="1" dirty="0">
              <a:solidFill>
                <a:srgbClr val="0000FF"/>
              </a:solidFill>
              <a:ea typeface="黑体" panose="02010609060101010101" pitchFamily="49" charset="-122"/>
            </a:endParaRPr>
          </a:p>
        </p:txBody>
      </p:sp>
      <p:sp>
        <p:nvSpPr>
          <p:cNvPr id="85" name="矩形 84"/>
          <p:cNvSpPr/>
          <p:nvPr/>
        </p:nvSpPr>
        <p:spPr>
          <a:xfrm>
            <a:off x="2026157" y="3770557"/>
            <a:ext cx="6207148" cy="646331"/>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a:t>
            </a:r>
            <a:r>
              <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三：近代中国的思想</a:t>
            </a:r>
            <a:r>
              <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解放</a:t>
            </a:r>
            <a:endPar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8189" y="460463"/>
            <a:ext cx="8571969" cy="403252"/>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FF"/>
                </a:solidFill>
                <a:latin typeface="Times New Roman" panose="02020603050405020304" pitchFamily="65" charset="-122"/>
                <a:ea typeface="宋体" panose="02010600030101010101" pitchFamily="2" charset="-122"/>
              </a:rPr>
              <a:t>特别补充    清朝对外政策的演变</a:t>
            </a:r>
            <a:endParaRPr lang="zh-CN" altLang="en-US" b="1" dirty="0">
              <a:solidFill>
                <a:srgbClr val="0000FF"/>
              </a:solidFill>
            </a:endParaRPr>
          </a:p>
        </p:txBody>
      </p:sp>
      <p:graphicFrame>
        <p:nvGraphicFramePr>
          <p:cNvPr id="3" name="表格 3"/>
          <p:cNvGraphicFramePr>
            <a:graphicFrameLocks noGrp="1"/>
          </p:cNvGraphicFramePr>
          <p:nvPr/>
        </p:nvGraphicFramePr>
        <p:xfrm>
          <a:off x="408189" y="1129965"/>
          <a:ext cx="8435905" cy="3086980"/>
        </p:xfrm>
        <a:graphic>
          <a:graphicData uri="http://schemas.openxmlformats.org/drawingml/2006/table">
            <a:tbl>
              <a:tblPr/>
              <a:tblGrid>
                <a:gridCol w="2639736"/>
                <a:gridCol w="5796169"/>
              </a:tblGrid>
              <a:tr h="354603">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时期</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特点</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r>
              <a:tr h="354603">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1840年鸦片战争前</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以天朝上国自居,贵华贱夷,闭关锁国</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r>
              <a:tr h="354603">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19世纪四五十年代</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缺乏主权观念,但增强了开眼看世界意识</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r>
              <a:tr h="354603">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19世纪60—80年代</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中体西用、近代海权意识觉醒、以夷制夷维持和局</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r>
              <a:tr h="600930">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19世纪90年代</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至20世纪初</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逐渐丧失抗拒列强的信心,开始主动适应列强的要求进行一定程度的外交政策调整</a:t>
                      </a:r>
                      <a:endParaRPr lang="zh-CN" altLang="en-US" sz="2000" b="1" kern="0" dirty="0" smtClean="0">
                        <a:solidFill>
                          <a:srgbClr val="0000FF"/>
                        </a:solidFill>
                        <a:latin typeface="Times New Roman" panose="02020603050405020304" pitchFamily="65" charset="-122"/>
                        <a:ea typeface="宋体" panose="02010600030101010101" pitchFamily="2" charset="-122"/>
                      </a:endParaRPr>
                    </a:p>
                  </a:txBody>
                  <a:tcPr marL="34560" marR="34560" marT="34378" marB="34378"/>
                </a:tc>
              </a:tr>
            </a:tbl>
          </a:graphicData>
        </a:graphic>
      </p:graphicFrame>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536" y="78625"/>
            <a:ext cx="3528392" cy="553998"/>
          </a:xfrm>
          <a:prstGeom prst="rect">
            <a:avLst/>
          </a:prstGeom>
          <a:solidFill>
            <a:srgbClr val="FFFF00"/>
          </a:solidFill>
        </p:spPr>
        <p:txBody>
          <a:bodyPr wrap="square" lIns="0" tIns="0" rIns="0" bIns="0" rtlCol="0">
            <a:spAutoFit/>
          </a:bodyPr>
          <a:lstStyle/>
          <a:p>
            <a:pPr eaLnBrk="0" latinLnBrk="1" hangingPunct="0">
              <a:lnSpc>
                <a:spcPct val="150000"/>
              </a:lnSpc>
              <a:spcBef>
                <a:spcPts val="0"/>
              </a:spcBef>
            </a:pPr>
            <a:r>
              <a:rPr lang="zh-CN" altLang="en-US" sz="2400" b="1" kern="0" dirty="0" smtClean="0">
                <a:solidFill>
                  <a:srgbClr val="000000"/>
                </a:solidFill>
                <a:latin typeface="Times New Roman" panose="02020603050405020304" pitchFamily="65" charset="-122"/>
                <a:ea typeface="宋体" panose="02010600030101010101" pitchFamily="2" charset="-122"/>
              </a:rPr>
              <a:t>三、向</a:t>
            </a:r>
            <a:r>
              <a:rPr lang="zh-CN" altLang="en-US" sz="2400" b="1" kern="0" dirty="0">
                <a:solidFill>
                  <a:srgbClr val="000000"/>
                </a:solidFill>
                <a:latin typeface="Times New Roman" panose="02020603050405020304" pitchFamily="65" charset="-122"/>
                <a:ea typeface="宋体" panose="02010600030101010101" pitchFamily="2" charset="-122"/>
              </a:rPr>
              <a:t>西方学习的新思想</a:t>
            </a:r>
            <a:endParaRPr lang="zh-CN" altLang="en-US" sz="2400" b="1" dirty="0"/>
          </a:p>
        </p:txBody>
      </p:sp>
      <p:graphicFrame>
        <p:nvGraphicFramePr>
          <p:cNvPr id="3" name="表格 2"/>
          <p:cNvGraphicFramePr>
            <a:graphicFrameLocks noGrp="1"/>
          </p:cNvGraphicFramePr>
          <p:nvPr/>
        </p:nvGraphicFramePr>
        <p:xfrm>
          <a:off x="323528" y="627534"/>
          <a:ext cx="8736591" cy="4032448"/>
        </p:xfrm>
        <a:graphic>
          <a:graphicData uri="http://schemas.openxmlformats.org/drawingml/2006/table">
            <a:tbl>
              <a:tblPr/>
              <a:tblGrid>
                <a:gridCol w="1244742"/>
                <a:gridCol w="1054177"/>
                <a:gridCol w="2572556"/>
                <a:gridCol w="3865116"/>
              </a:tblGrid>
              <a:tr h="501171">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派别</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代表人物</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主要思想及著作</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影响</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r>
              <a:tr h="1195965">
                <a:tc>
                  <a:txBody>
                    <a:bodyPr/>
                    <a:lstStyle/>
                    <a:p>
                      <a:pPr eaLnBrk="0" latinLnBrk="1" hangingPunct="0">
                        <a:lnSpc>
                          <a:spcPct val="150000"/>
                        </a:lnSpc>
                        <a:spcBef>
                          <a:spcPts val="0"/>
                        </a:spcBef>
                      </a:pPr>
                      <a:r>
                        <a:rPr lang="zh-CN" altLang="en-US" sz="1800" b="1" kern="0" smtClean="0">
                          <a:solidFill>
                            <a:srgbClr val="000000"/>
                          </a:solidFill>
                          <a:latin typeface="Times New Roman" panose="02020603050405020304" pitchFamily="65" charset="-122"/>
                          <a:ea typeface="宋体" panose="02010600030101010101" pitchFamily="2" charset="-122"/>
                        </a:rPr>
                        <a:t>地主阶级抵抗</a:t>
                      </a:r>
                      <a:r>
                        <a:rPr lang="zh-CN" altLang="en-US" sz="1800" b="1" kern="0" dirty="0" smtClean="0">
                          <a:solidFill>
                            <a:srgbClr val="000000"/>
                          </a:solidFill>
                          <a:latin typeface="Times New Roman" panose="02020603050405020304" pitchFamily="65" charset="-122"/>
                          <a:ea typeface="宋体" panose="02010600030101010101" pitchFamily="2" charset="-122"/>
                        </a:rPr>
                        <a:t>派</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林则徐、</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魏源</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a:t>
                      </a:r>
                      <a:r>
                        <a:rPr lang="zh-CN" altLang="en-US" sz="1800" b="1" u="sng" kern="0" dirty="0" smtClean="0">
                          <a:solidFill>
                            <a:srgbClr val="000000"/>
                          </a:solidFill>
                          <a:latin typeface="Times New Roman" panose="02020603050405020304" pitchFamily="65" charset="-122"/>
                          <a:ea typeface="宋体" panose="02010600030101010101" pitchFamily="2" charset="-122"/>
                        </a:rPr>
                        <a:t>师夷长技以制夷</a:t>
                      </a:r>
                      <a:r>
                        <a:rPr lang="zh-CN" altLang="en-US" sz="1800" b="1" kern="0" dirty="0" smtClean="0">
                          <a:solidFill>
                            <a:srgbClr val="000000"/>
                          </a:solidFill>
                          <a:latin typeface="Times New Roman" panose="02020603050405020304" pitchFamily="65" charset="-122"/>
                          <a:ea typeface="宋体" panose="02010600030101010101" pitchFamily="2" charset="-122"/>
                        </a:rPr>
                        <a:t>”;</a:t>
                      </a:r>
                      <a:endParaRPr lang="en-US" altLang="zh-CN" sz="18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《海国图志》</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a:t>
                      </a:r>
                      <a:r>
                        <a:rPr lang="zh-CN" altLang="en-US" sz="1800" b="1" u="sng" kern="0" dirty="0" smtClean="0">
                          <a:solidFill>
                            <a:srgbClr val="000000"/>
                          </a:solidFill>
                          <a:latin typeface="Times New Roman" panose="02020603050405020304" pitchFamily="65" charset="-122"/>
                          <a:ea typeface="宋体" panose="02010600030101010101" pitchFamily="2" charset="-122"/>
                        </a:rPr>
                        <a:t>开眼看世界</a:t>
                      </a:r>
                      <a:r>
                        <a:rPr lang="zh-CN" altLang="en-US" sz="1800" b="1" kern="0" dirty="0" smtClean="0">
                          <a:solidFill>
                            <a:srgbClr val="000000"/>
                          </a:solidFill>
                          <a:latin typeface="Times New Roman" panose="02020603050405020304" pitchFamily="65" charset="-122"/>
                          <a:ea typeface="宋体" panose="02010600030101010101" pitchFamily="2" charset="-122"/>
                        </a:rPr>
                        <a:t>”的思想发展</a:t>
                      </a:r>
                      <a:r>
                        <a:rPr lang="zh-CN" altLang="en-US" sz="1800" b="1" kern="0" smtClean="0">
                          <a:solidFill>
                            <a:srgbClr val="000000"/>
                          </a:solidFill>
                          <a:latin typeface="Times New Roman" panose="02020603050405020304" pitchFamily="65" charset="-122"/>
                          <a:ea typeface="宋体" panose="02010600030101010101" pitchFamily="2" charset="-122"/>
                        </a:rPr>
                        <a:t>成一股</a:t>
                      </a:r>
                      <a:r>
                        <a:rPr lang="zh-CN" altLang="en-US" sz="1800" b="1" kern="0" dirty="0" smtClean="0">
                          <a:solidFill>
                            <a:srgbClr val="000000"/>
                          </a:solidFill>
                          <a:latin typeface="Times New Roman" panose="02020603050405020304" pitchFamily="65" charset="-122"/>
                          <a:ea typeface="宋体" panose="02010600030101010101" pitchFamily="2" charset="-122"/>
                        </a:rPr>
                        <a:t>社会思潮;探究、学习</a:t>
                      </a:r>
                      <a:r>
                        <a:rPr lang="zh-CN" altLang="en-US" sz="1800" b="1" u="sng" kern="0" smtClean="0">
                          <a:solidFill>
                            <a:srgbClr val="000000"/>
                          </a:solidFill>
                          <a:latin typeface="Times New Roman" panose="02020603050405020304" pitchFamily="65" charset="-122"/>
                          <a:ea typeface="宋体" panose="02010600030101010101" pitchFamily="2" charset="-122"/>
                        </a:rPr>
                        <a:t>西方</a:t>
                      </a:r>
                      <a:r>
                        <a:rPr lang="zh-CN" altLang="en-US" sz="1800" b="1" kern="0" smtClean="0">
                          <a:solidFill>
                            <a:srgbClr val="000000"/>
                          </a:solidFill>
                          <a:latin typeface="Times New Roman" panose="02020603050405020304" pitchFamily="65" charset="-122"/>
                          <a:ea typeface="宋体" panose="02010600030101010101" pitchFamily="2" charset="-122"/>
                        </a:rPr>
                        <a:t>逐渐成为</a:t>
                      </a:r>
                      <a:r>
                        <a:rPr lang="zh-CN" altLang="en-US" sz="1800" b="1" kern="0" dirty="0" smtClean="0">
                          <a:solidFill>
                            <a:srgbClr val="000000"/>
                          </a:solidFill>
                          <a:latin typeface="Times New Roman" panose="02020603050405020304" pitchFamily="65" charset="-122"/>
                          <a:ea typeface="宋体" panose="02010600030101010101" pitchFamily="2" charset="-122"/>
                        </a:rPr>
                        <a:t>中国近代思想的主流</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r>
              <a:tr h="1240983">
                <a:tc>
                  <a:txBody>
                    <a:bodyPr/>
                    <a:lstStyle/>
                    <a:p>
                      <a:pPr eaLnBrk="0" latinLnBrk="1" hangingPunct="0">
                        <a:lnSpc>
                          <a:spcPct val="150000"/>
                        </a:lnSpc>
                        <a:spcBef>
                          <a:spcPts val="0"/>
                        </a:spcBef>
                      </a:pPr>
                      <a:r>
                        <a:rPr lang="zh-CN" altLang="en-US" sz="1800" b="1" kern="0" smtClean="0">
                          <a:solidFill>
                            <a:srgbClr val="000000"/>
                          </a:solidFill>
                          <a:latin typeface="Times New Roman" panose="02020603050405020304" pitchFamily="65" charset="-122"/>
                          <a:ea typeface="宋体" panose="02010600030101010101" pitchFamily="2" charset="-122"/>
                        </a:rPr>
                        <a:t>地主阶级洋务派</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李鸿章、</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曾国藩等</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a:t>
                      </a:r>
                      <a:r>
                        <a:rPr lang="zh-CN" altLang="en-US" sz="1800" b="1" u="sng" kern="0" dirty="0" smtClean="0">
                          <a:solidFill>
                            <a:srgbClr val="000000"/>
                          </a:solidFill>
                          <a:latin typeface="Times New Roman" panose="02020603050405020304" pitchFamily="65" charset="-122"/>
                          <a:ea typeface="宋体" panose="02010600030101010101" pitchFamily="2" charset="-122"/>
                        </a:rPr>
                        <a:t>中学为体,西学为用</a:t>
                      </a:r>
                      <a:r>
                        <a:rPr lang="zh-CN" altLang="en-US" sz="1800" b="1" kern="0" dirty="0" smtClean="0">
                          <a:solidFill>
                            <a:srgbClr val="000000"/>
                          </a:solidFill>
                          <a:latin typeface="Times New Roman" panose="02020603050405020304" pitchFamily="65" charset="-122"/>
                          <a:ea typeface="宋体" panose="02010600030101010101" pitchFamily="2" charset="-122"/>
                        </a:rPr>
                        <a:t>”</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冲击了传统的“夷夏之辨”</a:t>
                      </a:r>
                      <a:r>
                        <a:rPr lang="zh-CN" altLang="en-US" sz="1800" b="1" kern="0" smtClean="0">
                          <a:solidFill>
                            <a:srgbClr val="000000"/>
                          </a:solidFill>
                          <a:latin typeface="Times New Roman" panose="02020603050405020304" pitchFamily="65" charset="-122"/>
                          <a:ea typeface="宋体" panose="02010600030101010101" pitchFamily="2" charset="-122"/>
                        </a:rPr>
                        <a:t>的保守</a:t>
                      </a:r>
                      <a:r>
                        <a:rPr lang="zh-CN" altLang="en-US" sz="1800" b="1" kern="0" dirty="0" smtClean="0">
                          <a:solidFill>
                            <a:srgbClr val="000000"/>
                          </a:solidFill>
                          <a:latin typeface="Times New Roman" panose="02020603050405020304" pitchFamily="65" charset="-122"/>
                          <a:ea typeface="宋体" panose="02010600030101010101" pitchFamily="2" charset="-122"/>
                        </a:rPr>
                        <a:t>观念,为西学在中国的</a:t>
                      </a:r>
                      <a:r>
                        <a:rPr lang="zh-CN" altLang="en-US" sz="1800" b="1" kern="0" smtClean="0">
                          <a:solidFill>
                            <a:srgbClr val="000000"/>
                          </a:solidFill>
                          <a:latin typeface="Times New Roman" panose="02020603050405020304" pitchFamily="65" charset="-122"/>
                          <a:ea typeface="宋体" panose="02010600030101010101" pitchFamily="2" charset="-122"/>
                        </a:rPr>
                        <a:t>传播创造了</a:t>
                      </a:r>
                      <a:r>
                        <a:rPr lang="zh-CN" altLang="en-US" sz="1800" b="1" kern="0" dirty="0" smtClean="0">
                          <a:solidFill>
                            <a:srgbClr val="000000"/>
                          </a:solidFill>
                          <a:latin typeface="Times New Roman" panose="02020603050405020304" pitchFamily="65" charset="-122"/>
                          <a:ea typeface="宋体" panose="02010600030101010101" pitchFamily="2" charset="-122"/>
                        </a:rPr>
                        <a:t>良好的舆论环境</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r>
              <a:tr h="924885">
                <a:tc>
                  <a:txBody>
                    <a:bodyPr/>
                    <a:lstStyle/>
                    <a:p>
                      <a:pPr eaLnBrk="0" latinLnBrk="1" hangingPunct="0">
                        <a:lnSpc>
                          <a:spcPct val="150000"/>
                        </a:lnSpc>
                        <a:spcBef>
                          <a:spcPts val="0"/>
                        </a:spcBef>
                      </a:pPr>
                      <a:r>
                        <a:rPr lang="zh-CN" altLang="en-US" sz="1800" b="1" kern="0" smtClean="0">
                          <a:solidFill>
                            <a:srgbClr val="000000"/>
                          </a:solidFill>
                          <a:latin typeface="Times New Roman" panose="02020603050405020304" pitchFamily="65" charset="-122"/>
                          <a:ea typeface="宋体" panose="02010600030101010101" pitchFamily="2" charset="-122"/>
                        </a:rPr>
                        <a:t>资产阶级早期维新派</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王韬、</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郑观应</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改良政治,实行</a:t>
                      </a:r>
                      <a:r>
                        <a:rPr lang="zh-CN" altLang="en-US" sz="1800" b="1" u="sng" kern="0" dirty="0" smtClean="0">
                          <a:solidFill>
                            <a:srgbClr val="000000"/>
                          </a:solidFill>
                          <a:latin typeface="Times New Roman" panose="02020603050405020304" pitchFamily="65" charset="-122"/>
                          <a:ea typeface="宋体" panose="02010600030101010101" pitchFamily="2" charset="-122"/>
                        </a:rPr>
                        <a:t>君主立宪</a:t>
                      </a:r>
                      <a:r>
                        <a:rPr lang="zh-CN" altLang="en-US" sz="1800" b="1" kern="0" dirty="0" smtClean="0">
                          <a:solidFill>
                            <a:srgbClr val="000000"/>
                          </a:solidFill>
                          <a:latin typeface="Times New Roman" panose="02020603050405020304" pitchFamily="65" charset="-122"/>
                          <a:ea typeface="宋体" panose="02010600030101010101" pitchFamily="2" charset="-122"/>
                        </a:rPr>
                        <a:t>;</a:t>
                      </a:r>
                      <a:r>
                        <a:rPr lang="zh-CN" altLang="en-US" sz="1800" b="1" kern="0" smtClean="0">
                          <a:solidFill>
                            <a:srgbClr val="000000"/>
                          </a:solidFill>
                          <a:latin typeface="Times New Roman" panose="02020603050405020304" pitchFamily="65" charset="-122"/>
                          <a:ea typeface="宋体" panose="02010600030101010101" pitchFamily="2" charset="-122"/>
                        </a:rPr>
                        <a:t>推行“商战”</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800" b="1" kern="0" dirty="0" smtClean="0">
                          <a:solidFill>
                            <a:srgbClr val="000000"/>
                          </a:solidFill>
                          <a:latin typeface="Times New Roman" panose="02020603050405020304" pitchFamily="65" charset="-122"/>
                          <a:ea typeface="宋体" panose="02010600030101010101" pitchFamily="2" charset="-122"/>
                        </a:rPr>
                        <a:t>对当时知识分子把注意力从工商科技转移到政治制度方面起了启蒙作用</a:t>
                      </a:r>
                      <a:endParaRPr lang="zh-CN" altLang="en-US" sz="18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r>
            </a:tbl>
          </a:graphicData>
        </a:graphic>
      </p:graphicFrame>
      <p:sp>
        <p:nvSpPr>
          <p:cNvPr id="4" name="矩形 3"/>
          <p:cNvSpPr/>
          <p:nvPr/>
        </p:nvSpPr>
        <p:spPr>
          <a:xfrm>
            <a:off x="6907490" y="0"/>
            <a:ext cx="2236510" cy="584775"/>
          </a:xfrm>
          <a:prstGeom prst="rect">
            <a:avLst/>
          </a:prstGeom>
          <a:solidFill>
            <a:srgbClr val="FFFF00"/>
          </a:solidFill>
        </p:spPr>
        <p:txBody>
          <a:bodyPr wrap="none">
            <a:spAutoFit/>
          </a:bodyPr>
          <a:lstStyle/>
          <a:p>
            <a:r>
              <a:rPr lang="zh-CN" altLang="en-US" sz="3200" b="1" dirty="0"/>
              <a:t>知识</a:t>
            </a:r>
            <a:r>
              <a:rPr lang="zh-CN" altLang="en-US" sz="3200" b="1" dirty="0" smtClean="0"/>
              <a:t>点梳理</a:t>
            </a:r>
            <a:endParaRPr lang="zh-CN" altLang="en-US" sz="3200" b="1" dirty="0"/>
          </a:p>
        </p:txBody>
      </p:sp>
      <p:sp>
        <p:nvSpPr>
          <p:cNvPr id="5" name="矩形 4"/>
          <p:cNvSpPr/>
          <p:nvPr/>
        </p:nvSpPr>
        <p:spPr>
          <a:xfrm>
            <a:off x="1785682" y="4515966"/>
            <a:ext cx="5862502" cy="553998"/>
          </a:xfrm>
          <a:prstGeom prst="rect">
            <a:avLst/>
          </a:prstGeom>
        </p:spPr>
        <p:txBody>
          <a:bodyPr wrap="none">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smtClean="0">
                <a:solidFill>
                  <a:srgbClr val="FF0000"/>
                </a:solidFill>
                <a:latin typeface="Times New Roman" panose="02020603050405020304" pitchFamily="65" charset="-122"/>
                <a:ea typeface="宋体" panose="02010600030101010101" pitchFamily="2" charset="-122"/>
              </a:rPr>
              <a:t>注意熟练掌握各派各时期观点并注意内容区分</a:t>
            </a:r>
            <a:r>
              <a:rPr lang="zh-CN" altLang="en-US" sz="2000" b="1" kern="0" dirty="0" smtClean="0">
                <a:solidFill>
                  <a:srgbClr val="000000"/>
                </a:solidFill>
                <a:latin typeface="Times New Roman" panose="02020603050405020304" pitchFamily="65" charset="-122"/>
                <a:ea typeface="宋体" panose="02010600030101010101" pitchFamily="2" charset="-122"/>
              </a:rPr>
              <a:t>）</a:t>
            </a:r>
            <a:endParaRPr lang="zh-CN" altLang="en-US" sz="2000" b="1" dirty="0"/>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516" y="701807"/>
            <a:ext cx="8571969" cy="2769989"/>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 </a:t>
            </a:r>
            <a:r>
              <a:rPr lang="zh-CN" altLang="en-US" sz="2400" b="1" kern="0" dirty="0" smtClean="0">
                <a:solidFill>
                  <a:srgbClr val="000000"/>
                </a:solidFill>
                <a:latin typeface="Times New Roman" panose="02020603050405020304" pitchFamily="65" charset="-122"/>
                <a:ea typeface="宋体" panose="02010600030101010101" pitchFamily="2" charset="-122"/>
              </a:rPr>
              <a:t>      (</a:t>
            </a:r>
            <a:r>
              <a:rPr lang="zh-CN" altLang="en-US" sz="2400" b="1" kern="0" dirty="0">
                <a:solidFill>
                  <a:srgbClr val="000000"/>
                </a:solidFill>
                <a:latin typeface="Times New Roman" panose="02020603050405020304" pitchFamily="65" charset="-122"/>
                <a:ea typeface="宋体" panose="02010600030101010101" pitchFamily="2" charset="-122"/>
              </a:rPr>
              <a:t>2019江苏单科,6)清末,江苏某师范学校的校歌唱道:“经义治事,安定(</a:t>
            </a:r>
            <a:r>
              <a:rPr lang="zh-CN" altLang="en-US" sz="2400" b="1" kern="0" dirty="0" smtClean="0">
                <a:solidFill>
                  <a:srgbClr val="000000"/>
                </a:solidFill>
                <a:latin typeface="Times New Roman" panose="02020603050405020304" pitchFamily="65" charset="-122"/>
                <a:ea typeface="宋体" panose="02010600030101010101" pitchFamily="2" charset="-122"/>
              </a:rPr>
              <a:t>北宋教育家</a:t>
            </a:r>
            <a:r>
              <a:rPr lang="zh-CN" altLang="en-US" sz="2400" b="1" kern="0" dirty="0">
                <a:solidFill>
                  <a:srgbClr val="000000"/>
                </a:solidFill>
                <a:latin typeface="Times New Roman" panose="02020603050405020304" pitchFamily="65" charset="-122"/>
                <a:ea typeface="宋体" panose="02010600030101010101" pitchFamily="2" charset="-122"/>
              </a:rPr>
              <a:t>胡安定)遗风,体用贵兼通。旧学沉沦,新知潮涌,两端执乎中。”</a:t>
            </a:r>
            <a:r>
              <a:rPr lang="zh-CN" altLang="en-US" sz="2400" b="1" kern="0" dirty="0" smtClean="0">
                <a:solidFill>
                  <a:srgbClr val="000000"/>
                </a:solidFill>
                <a:latin typeface="Times New Roman" panose="02020603050405020304" pitchFamily="65" charset="-122"/>
                <a:ea typeface="宋体" panose="02010600030101010101" pitchFamily="2" charset="-122"/>
              </a:rPr>
              <a:t>歌词体现</a:t>
            </a:r>
            <a:r>
              <a:rPr lang="zh-CN" altLang="en-US" sz="2400" b="1" kern="0" dirty="0">
                <a:solidFill>
                  <a:srgbClr val="000000"/>
                </a:solidFill>
                <a:latin typeface="Times New Roman" panose="02020603050405020304" pitchFamily="65" charset="-122"/>
                <a:ea typeface="宋体" panose="02010600030101010101" pitchFamily="2" charset="-122"/>
              </a:rPr>
              <a:t>的理念是</a:t>
            </a:r>
            <a:r>
              <a:rPr lang="zh-CN" altLang="en-US" sz="2400" b="1" kern="0" spc="428" dirty="0">
                <a:solidFill>
                  <a:srgbClr val="000000"/>
                </a:solidFill>
                <a:latin typeface="Times New Roman" panose="02020603050405020304" pitchFamily="65" charset="-122"/>
                <a:ea typeface="宋体" panose="02010600030101010101" pitchFamily="2" charset="-122"/>
              </a:rPr>
              <a:t> </a:t>
            </a:r>
            <a:r>
              <a:rPr lang="zh-CN" altLang="en-US" sz="2400" b="1" kern="0" dirty="0">
                <a:solidFill>
                  <a:srgbClr val="000000"/>
                </a:solidFill>
                <a:latin typeface="Times New Roman" panose="02020603050405020304" pitchFamily="65" charset="-122"/>
                <a:ea typeface="宋体" panose="02010600030101010101" pitchFamily="2" charset="-122"/>
              </a:rPr>
              <a:t>(　</a:t>
            </a:r>
            <a:r>
              <a:rPr lang="en-US" altLang="zh-CN" sz="2400" b="1" kern="0" dirty="0">
                <a:solidFill>
                  <a:srgbClr val="FF0000"/>
                </a:solidFill>
                <a:latin typeface="Times New Roman" panose="02020603050405020304" pitchFamily="65" charset="-122"/>
                <a:ea typeface="宋体" panose="02010600030101010101" pitchFamily="2" charset="-122"/>
              </a:rPr>
              <a:t>D</a:t>
            </a:r>
            <a:r>
              <a:rPr lang="zh-CN" altLang="en-US" sz="2400" b="1" kern="0" dirty="0">
                <a:solidFill>
                  <a:srgbClr val="000000"/>
                </a:solidFill>
                <a:latin typeface="Times New Roman" panose="02020603050405020304" pitchFamily="65" charset="-122"/>
                <a:ea typeface="宋体" panose="02010600030101010101" pitchFamily="2" charset="-122"/>
              </a:rPr>
              <a:t>　)</a:t>
            </a:r>
            <a:endParaRPr lang="zh-CN" altLang="en-US" sz="2400" b="1" dirty="0"/>
          </a:p>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A.全面复兴旧学　　B.排斥西方新学</a:t>
            </a:r>
            <a:endParaRPr lang="zh-CN" altLang="en-US" sz="2400" b="1" dirty="0"/>
          </a:p>
          <a:p>
            <a:pPr eaLnBrk="0" latinLnBrk="1" hangingPunct="0">
              <a:lnSpc>
                <a:spcPct val="150000"/>
              </a:lnSpc>
              <a:spcBef>
                <a:spcPts val="0"/>
              </a:spcBef>
            </a:pPr>
            <a:r>
              <a:rPr lang="zh-CN" altLang="en-US" sz="2400" b="1" kern="0" dirty="0">
                <a:solidFill>
                  <a:srgbClr val="000000"/>
                </a:solidFill>
                <a:latin typeface="Times New Roman" panose="02020603050405020304" pitchFamily="65" charset="-122"/>
                <a:ea typeface="宋体" panose="02010600030101010101" pitchFamily="2" charset="-122"/>
              </a:rPr>
              <a:t>C.新学消解旧学　　D.崇尚中体西用</a:t>
            </a:r>
            <a:endParaRPr lang="zh-CN" altLang="en-US" sz="2400" b="1" dirty="0"/>
          </a:p>
        </p:txBody>
      </p:sp>
      <p:sp>
        <p:nvSpPr>
          <p:cNvPr id="3" name="矩形 2"/>
          <p:cNvSpPr/>
          <p:nvPr/>
        </p:nvSpPr>
        <p:spPr>
          <a:xfrm>
            <a:off x="5953041" y="1965114"/>
            <a:ext cx="598744" cy="379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982" tIns="34491" rIns="68982" bIns="34491" rtlCol="0" anchor="ctr"/>
          <a:lstStyle/>
          <a:p>
            <a:pPr algn="ctr"/>
            <a:endParaRPr lang="zh-CN" altLang="en-US"/>
          </a:p>
        </p:txBody>
      </p:sp>
      <p:sp>
        <p:nvSpPr>
          <p:cNvPr id="4" name="矩形 3"/>
          <p:cNvSpPr/>
          <p:nvPr/>
        </p:nvSpPr>
        <p:spPr>
          <a:xfrm>
            <a:off x="7884368" y="4011910"/>
            <a:ext cx="1192164" cy="1077218"/>
          </a:xfrm>
          <a:prstGeom prst="rect">
            <a:avLst/>
          </a:prstGeom>
          <a:noFill/>
        </p:spPr>
        <p:txBody>
          <a:bodyPr wrap="square" lIns="91440" tIns="45720" rIns="91440" bIns="45720">
            <a:spAutoFit/>
          </a:bodyPr>
          <a:lstStyle/>
          <a:p>
            <a:pPr algn="ctr"/>
            <a:r>
              <a:rPr lang="zh-CN" alt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真题演练</a:t>
            </a:r>
            <a:endParaRPr lang="zh-CN" alt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8496944" cy="3862019"/>
          </a:xfrm>
          <a:prstGeom prst="rect">
            <a:avLst/>
          </a:prstGeom>
        </p:spPr>
        <p:txBody>
          <a:bodyPr wrap="square">
            <a:spAutoFit/>
          </a:bodyPr>
          <a:lstStyle/>
          <a:p>
            <a:pPr>
              <a:lnSpc>
                <a:spcPts val="3300"/>
              </a:lnSpc>
            </a:pPr>
            <a:r>
              <a:rPr lang="en-US" altLang="zh-CN" sz="2400" b="1" dirty="0"/>
              <a:t>(2020.1·</a:t>
            </a:r>
            <a:r>
              <a:rPr lang="zh-CN" altLang="en-US" sz="2400" b="1" dirty="0"/>
              <a:t>浙江高考</a:t>
            </a:r>
            <a:r>
              <a:rPr lang="en-US" altLang="zh-CN" sz="2400" b="1" dirty="0"/>
              <a:t>·8)</a:t>
            </a:r>
            <a:r>
              <a:rPr lang="zh-CN" altLang="en-US" sz="2400" b="1" dirty="0"/>
              <a:t>洋务派巨擘左宗棠主持重刻</a:t>
            </a:r>
            <a:r>
              <a:rPr lang="en-US" altLang="zh-CN" sz="2400" b="1" dirty="0"/>
              <a:t>《</a:t>
            </a:r>
            <a:r>
              <a:rPr lang="zh-CN" altLang="en-US" sz="2400" b="1" dirty="0"/>
              <a:t>海国图志</a:t>
            </a:r>
            <a:r>
              <a:rPr lang="en-US" altLang="zh-CN" sz="2400" b="1" dirty="0"/>
              <a:t>》</a:t>
            </a:r>
            <a:r>
              <a:rPr lang="zh-CN" altLang="en-US" sz="2400" b="1" dirty="0"/>
              <a:t>，在该书序中慨言：百余年来，中国“水陆战备少弛”，英吉利“蹈我之瑕，构兵思逞”，“廿余载，事局如故”，“然同、光间福建设局造轮船，陇中用华匠制枪炮”，“此魏子所谓师其长技以制之也。”这一认识反映了</a:t>
            </a:r>
            <a:r>
              <a:rPr lang="en-US" altLang="zh-CN" sz="2400" b="1" dirty="0"/>
              <a:t>(</a:t>
            </a:r>
            <a:r>
              <a:rPr lang="zh-CN" altLang="en-US" sz="2400" b="1" dirty="0"/>
              <a:t>　　</a:t>
            </a:r>
            <a:r>
              <a:rPr lang="en-US" altLang="zh-CN" sz="2400" b="1" dirty="0" smtClean="0"/>
              <a:t>)</a:t>
            </a:r>
            <a:endParaRPr lang="en-US" altLang="zh-CN" sz="2400" b="1" dirty="0"/>
          </a:p>
          <a:p>
            <a:pPr>
              <a:lnSpc>
                <a:spcPts val="3300"/>
              </a:lnSpc>
            </a:pPr>
            <a:r>
              <a:rPr lang="en-US" altLang="zh-CN" sz="2400" b="1" dirty="0"/>
              <a:t>A</a:t>
            </a:r>
            <a:r>
              <a:rPr lang="zh-CN" altLang="en-US" sz="2400" b="1" dirty="0"/>
              <a:t>．左宗棠、魏源顺乎世界之潮流迈出变法第一步</a:t>
            </a:r>
            <a:endParaRPr lang="zh-CN" altLang="en-US" sz="2400" b="1" dirty="0"/>
          </a:p>
          <a:p>
            <a:pPr>
              <a:lnSpc>
                <a:spcPts val="3300"/>
              </a:lnSpc>
            </a:pPr>
            <a:r>
              <a:rPr lang="en-US" altLang="zh-CN" sz="2400" b="1" dirty="0"/>
              <a:t>B</a:t>
            </a:r>
            <a:r>
              <a:rPr lang="zh-CN" altLang="en-US" sz="2400" b="1" dirty="0"/>
              <a:t>．“师夷长技以制之”是洋务派自强之道的思想先导</a:t>
            </a:r>
            <a:endParaRPr lang="zh-CN" altLang="en-US" sz="2400" b="1" dirty="0"/>
          </a:p>
          <a:p>
            <a:pPr>
              <a:lnSpc>
                <a:spcPts val="3300"/>
              </a:lnSpc>
            </a:pPr>
            <a:r>
              <a:rPr lang="en-US" altLang="zh-CN" sz="2400" b="1" dirty="0"/>
              <a:t>C</a:t>
            </a:r>
            <a:r>
              <a:rPr lang="zh-CN" altLang="en-US" sz="2400" b="1" dirty="0"/>
              <a:t>．中国人学习西方经历了由器物层次到制度层次的变化</a:t>
            </a:r>
            <a:endParaRPr lang="zh-CN" altLang="en-US" sz="2400" b="1" dirty="0"/>
          </a:p>
          <a:p>
            <a:pPr>
              <a:lnSpc>
                <a:spcPts val="3300"/>
              </a:lnSpc>
            </a:pPr>
            <a:r>
              <a:rPr lang="en-US" altLang="zh-CN" sz="2400" b="1" dirty="0"/>
              <a:t>D</a:t>
            </a:r>
            <a:r>
              <a:rPr lang="zh-CN" altLang="en-US" sz="2400" b="1" dirty="0"/>
              <a:t>．以“中体西用”寻求变革，解决中国向何处去的问题</a:t>
            </a:r>
            <a:endParaRPr lang="zh-CN" altLang="en-US" sz="2400" b="1" dirty="0"/>
          </a:p>
        </p:txBody>
      </p:sp>
      <p:sp>
        <p:nvSpPr>
          <p:cNvPr id="3" name="矩形 2"/>
          <p:cNvSpPr/>
          <p:nvPr/>
        </p:nvSpPr>
        <p:spPr>
          <a:xfrm>
            <a:off x="5392589" y="1779662"/>
            <a:ext cx="814143" cy="584775"/>
          </a:xfrm>
          <a:prstGeom prst="rect">
            <a:avLst/>
          </a:prstGeom>
        </p:spPr>
        <p:txBody>
          <a:bodyPr wrap="square">
            <a:spAutoFit/>
          </a:bodyPr>
          <a:lstStyle/>
          <a:p>
            <a:r>
              <a:rPr lang="en-US" altLang="zh-CN" sz="3200" b="1" dirty="0">
                <a:solidFill>
                  <a:srgbClr val="FF0000"/>
                </a:solidFill>
              </a:rPr>
              <a:t>B</a:t>
            </a:r>
            <a:endParaRPr lang="zh-CN" altLang="en-US" sz="3200" dirty="0"/>
          </a:p>
        </p:txBody>
      </p:sp>
      <p:sp>
        <p:nvSpPr>
          <p:cNvPr id="4" name="矩形 3"/>
          <p:cNvSpPr/>
          <p:nvPr/>
        </p:nvSpPr>
        <p:spPr>
          <a:xfrm>
            <a:off x="7884368" y="4011910"/>
            <a:ext cx="1192164" cy="1077218"/>
          </a:xfrm>
          <a:prstGeom prst="rect">
            <a:avLst/>
          </a:prstGeom>
          <a:noFill/>
        </p:spPr>
        <p:txBody>
          <a:bodyPr wrap="square" lIns="91440" tIns="45720" rIns="91440" bIns="45720">
            <a:spAutoFit/>
          </a:bodyPr>
          <a:lstStyle/>
          <a:p>
            <a:pPr algn="ctr"/>
            <a:r>
              <a:rPr lang="zh-CN" alt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真题演练</a:t>
            </a:r>
            <a:endParaRPr lang="zh-CN" alt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F8935AA-09F9-4C1A-89F2-CB34E0111C49}" type="slidenum">
              <a:rPr lang="zh-CN" altLang="en-US" smtClean="0"/>
            </a:fld>
            <a:endParaRPr lang="zh-CN" altLang="en-US"/>
          </a:p>
        </p:txBody>
      </p:sp>
      <p:sp>
        <p:nvSpPr>
          <p:cNvPr id="3" name="矩形 2"/>
          <p:cNvSpPr/>
          <p:nvPr/>
        </p:nvSpPr>
        <p:spPr>
          <a:xfrm>
            <a:off x="2549192" y="411510"/>
            <a:ext cx="2749471" cy="707886"/>
          </a:xfrm>
          <a:prstGeom prst="rect">
            <a:avLst/>
          </a:prstGeom>
          <a:solidFill>
            <a:srgbClr val="FFFF00"/>
          </a:solidFill>
        </p:spPr>
        <p:txBody>
          <a:bodyPr wrap="none">
            <a:spAutoFit/>
          </a:bodyPr>
          <a:lstStyle/>
          <a:p>
            <a:r>
              <a:rPr lang="zh-CN" altLang="en-US" sz="4000" dirty="0"/>
              <a:t>知识</a:t>
            </a:r>
            <a:r>
              <a:rPr lang="zh-CN" altLang="en-US" sz="4000" dirty="0" smtClean="0"/>
              <a:t>点梳理</a:t>
            </a:r>
            <a:endParaRPr lang="zh-CN" altLang="en-US" sz="4000" dirty="0"/>
          </a:p>
        </p:txBody>
      </p:sp>
      <p:sp>
        <p:nvSpPr>
          <p:cNvPr id="4" name="矩形 3"/>
          <p:cNvSpPr/>
          <p:nvPr/>
        </p:nvSpPr>
        <p:spPr>
          <a:xfrm>
            <a:off x="2483768" y="3435846"/>
            <a:ext cx="2880320" cy="707886"/>
          </a:xfrm>
          <a:prstGeom prst="rect">
            <a:avLst/>
          </a:prstGeom>
          <a:solidFill>
            <a:srgbClr val="FFFF00"/>
          </a:solidFill>
        </p:spPr>
        <p:txBody>
          <a:bodyPr wrap="square">
            <a:spAutoFit/>
          </a:bodyPr>
          <a:lstStyle/>
          <a:p>
            <a:r>
              <a:rPr lang="zh-CN" altLang="en-US" sz="4000" dirty="0"/>
              <a:t>知识</a:t>
            </a:r>
            <a:r>
              <a:rPr lang="zh-CN" altLang="en-US" sz="4000" dirty="0" smtClean="0"/>
              <a:t>点整合</a:t>
            </a:r>
            <a:endParaRPr lang="zh-CN" altLang="en-US" sz="4000" dirty="0"/>
          </a:p>
        </p:txBody>
      </p:sp>
      <p:sp>
        <p:nvSpPr>
          <p:cNvPr id="5" name="右箭头 4"/>
          <p:cNvSpPr/>
          <p:nvPr/>
        </p:nvSpPr>
        <p:spPr>
          <a:xfrm rot="5400000">
            <a:off x="3451112" y="1768674"/>
            <a:ext cx="1203885" cy="83431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23296" y="5860"/>
            <a:ext cx="6372200" cy="646331"/>
          </a:xfrm>
          <a:prstGeom prst="rect">
            <a:avLst/>
          </a:prstGeom>
          <a:solidFill>
            <a:srgbClr val="FFFF00"/>
          </a:solidFill>
        </p:spPr>
        <p:txBody>
          <a:bodyPr wrap="square" lIns="0" tIns="0" rIns="0" bIns="0" rtlCol="0">
            <a:spAutoFit/>
          </a:bodyPr>
          <a:lstStyle/>
          <a:p>
            <a:pPr eaLnBrk="0" latinLnBrk="1" hangingPunct="0">
              <a:lnSpc>
                <a:spcPct val="150000"/>
              </a:lnSpc>
              <a:spcBef>
                <a:spcPts val="0"/>
              </a:spcBef>
            </a:pPr>
            <a:r>
              <a:rPr lang="en-US" altLang="zh-CN" sz="2800" b="1" kern="0" dirty="0" smtClean="0">
                <a:solidFill>
                  <a:srgbClr val="0000FF"/>
                </a:solidFill>
                <a:latin typeface="Times New Roman" panose="02020603050405020304" pitchFamily="65" charset="-122"/>
                <a:ea typeface="宋体" panose="02010600030101010101" pitchFamily="2" charset="-122"/>
              </a:rPr>
              <a:t>1</a:t>
            </a:r>
            <a:r>
              <a:rPr lang="zh-CN" altLang="en-US" sz="2800" b="1" kern="0" dirty="0" smtClean="0">
                <a:solidFill>
                  <a:srgbClr val="0000FF"/>
                </a:solidFill>
                <a:latin typeface="Times New Roman" panose="02020603050405020304" pitchFamily="65" charset="-122"/>
                <a:ea typeface="宋体" panose="02010600030101010101" pitchFamily="2" charset="-122"/>
              </a:rPr>
              <a:t>、近代文明冲击带来中国的变革和转型</a:t>
            </a:r>
            <a:endParaRPr lang="zh-CN" altLang="en-US" sz="2800" b="1" dirty="0">
              <a:solidFill>
                <a:srgbClr val="0000FF"/>
              </a:solidFill>
            </a:endParaRPr>
          </a:p>
        </p:txBody>
      </p:sp>
      <p:pic>
        <p:nvPicPr>
          <p:cNvPr id="3" name="Picture 12"/>
          <p:cNvPicPr>
            <a:picLocks noChangeAspect="1" noChangeArrowheads="1"/>
          </p:cNvPicPr>
          <p:nvPr/>
        </p:nvPicPr>
        <p:blipFill>
          <a:blip r:embed="rId1"/>
          <a:srcRect/>
          <a:stretch>
            <a:fillRect/>
          </a:stretch>
        </p:blipFill>
        <p:spPr bwMode="auto">
          <a:xfrm>
            <a:off x="0" y="33490"/>
            <a:ext cx="2376265" cy="676563"/>
          </a:xfrm>
          <a:prstGeom prst="rect">
            <a:avLst/>
          </a:prstGeom>
          <a:noFill/>
          <a:ln w="9525">
            <a:noFill/>
            <a:miter lim="800000"/>
            <a:headEnd/>
            <a:tailEnd/>
          </a:ln>
          <a:effectLst/>
        </p:spPr>
      </p:pic>
      <p:sp>
        <p:nvSpPr>
          <p:cNvPr id="5" name="TextBox 2"/>
          <p:cNvSpPr txBox="1"/>
          <p:nvPr/>
        </p:nvSpPr>
        <p:spPr>
          <a:xfrm>
            <a:off x="323527" y="843558"/>
            <a:ext cx="8571969" cy="3693319"/>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1.政治上</a:t>
            </a:r>
            <a:endParaRPr lang="zh-CN" altLang="en-US" b="1" dirty="0"/>
          </a:p>
          <a:p>
            <a:pPr eaLnBrk="0" latinLnBrk="1" hangingPunct="0">
              <a:lnSpc>
                <a:spcPct val="150000"/>
              </a:lnSpc>
              <a:spcBef>
                <a:spcPts val="0"/>
              </a:spcBef>
            </a:pPr>
            <a:r>
              <a:rPr lang="zh-CN" altLang="en-US" sz="2000" b="1" kern="0" dirty="0" smtClean="0">
                <a:solidFill>
                  <a:srgbClr val="000000"/>
                </a:solidFill>
                <a:latin typeface="Times New Roman" panose="02020603050405020304" pitchFamily="65" charset="-122"/>
                <a:ea typeface="宋体" panose="02010600030101010101" pitchFamily="2" charset="-122"/>
              </a:rPr>
              <a:t>(1</a:t>
            </a:r>
            <a:r>
              <a:rPr lang="zh-CN" altLang="en-US" sz="2000" b="1" kern="0" dirty="0">
                <a:solidFill>
                  <a:srgbClr val="000000"/>
                </a:solidFill>
                <a:latin typeface="Times New Roman" panose="02020603050405020304" pitchFamily="65" charset="-122"/>
                <a:ea typeface="宋体" panose="02010600030101010101" pitchFamily="2" charset="-122"/>
              </a:rPr>
              <a:t>)鸦片战争以后,中国的领土、司法、关税和贸易</a:t>
            </a:r>
            <a:r>
              <a:rPr lang="zh-CN" altLang="en-US" sz="2000" b="1" kern="0" dirty="0">
                <a:solidFill>
                  <a:srgbClr val="0000FF"/>
                </a:solidFill>
                <a:latin typeface="Times New Roman" panose="02020603050405020304" pitchFamily="65" charset="-122"/>
                <a:ea typeface="宋体" panose="02010600030101010101" pitchFamily="2" charset="-122"/>
              </a:rPr>
              <a:t>主权遭到严重</a:t>
            </a:r>
            <a:r>
              <a:rPr lang="zh-CN" altLang="en-US" sz="2000" b="1" kern="0" dirty="0" smtClean="0">
                <a:solidFill>
                  <a:srgbClr val="0000FF"/>
                </a:solidFill>
                <a:latin typeface="Times New Roman" panose="02020603050405020304" pitchFamily="65" charset="-122"/>
                <a:ea typeface="宋体" panose="02010600030101010101" pitchFamily="2" charset="-122"/>
              </a:rPr>
              <a:t>破坏，</a:t>
            </a:r>
            <a:r>
              <a:rPr lang="zh-CN" altLang="en-US" sz="2000" b="1" kern="0" dirty="0" smtClean="0">
                <a:solidFill>
                  <a:srgbClr val="000000"/>
                </a:solidFill>
                <a:latin typeface="Times New Roman" panose="02020603050405020304" pitchFamily="65" charset="-122"/>
                <a:ea typeface="宋体" panose="02010600030101010101" pitchFamily="2" charset="-122"/>
              </a:rPr>
              <a:t>逐渐</a:t>
            </a:r>
            <a:r>
              <a:rPr lang="zh-CN" altLang="en-US" sz="2000" b="1" kern="0" dirty="0">
                <a:solidFill>
                  <a:srgbClr val="000000"/>
                </a:solidFill>
                <a:latin typeface="Times New Roman" panose="02020603050405020304" pitchFamily="65" charset="-122"/>
                <a:ea typeface="宋体" panose="02010600030101010101" pitchFamily="2" charset="-122"/>
              </a:rPr>
              <a:t>由一个独立自主的主权国家沦为</a:t>
            </a:r>
            <a:r>
              <a:rPr lang="zh-CN" altLang="en-US" sz="2000" b="1" kern="0" dirty="0">
                <a:solidFill>
                  <a:srgbClr val="0000FF"/>
                </a:solidFill>
                <a:latin typeface="Times New Roman" panose="02020603050405020304" pitchFamily="65" charset="-122"/>
                <a:ea typeface="宋体" panose="02010600030101010101" pitchFamily="2" charset="-122"/>
              </a:rPr>
              <a:t>半殖民地半封建</a:t>
            </a:r>
            <a:r>
              <a:rPr lang="zh-CN" altLang="en-US" sz="2000" b="1" kern="0" dirty="0">
                <a:solidFill>
                  <a:srgbClr val="000000"/>
                </a:solidFill>
                <a:latin typeface="Times New Roman" panose="02020603050405020304" pitchFamily="65" charset="-122"/>
                <a:ea typeface="宋体" panose="02010600030101010101" pitchFamily="2" charset="-122"/>
              </a:rPr>
              <a:t>国家。</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(2)中国社会的</a:t>
            </a:r>
            <a:r>
              <a:rPr lang="zh-CN" altLang="en-US" sz="2000" b="1" kern="0" dirty="0">
                <a:solidFill>
                  <a:srgbClr val="0000FF"/>
                </a:solidFill>
                <a:latin typeface="Times New Roman" panose="02020603050405020304" pitchFamily="65" charset="-122"/>
                <a:ea typeface="宋体" panose="02010600030101010101" pitchFamily="2" charset="-122"/>
              </a:rPr>
              <a:t>主要矛盾、革命任务、革命性质都发生了变化</a:t>
            </a:r>
            <a:r>
              <a:rPr lang="zh-CN" altLang="en-US" sz="2000" b="1" kern="0" dirty="0">
                <a:solidFill>
                  <a:srgbClr val="000000"/>
                </a:solidFill>
                <a:latin typeface="Times New Roman" panose="02020603050405020304" pitchFamily="65" charset="-122"/>
                <a:ea typeface="宋体" panose="02010600030101010101" pitchFamily="2" charset="-122"/>
              </a:rPr>
              <a:t>。鸦片战争后,</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外国资本主义同中华民族的矛盾、本国封建主义同人民大众的矛盾成为中</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国社会的主要矛盾,中国历史从此进入旧民主主义革命时期。</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(3)第二次鸦片战争后,</a:t>
            </a:r>
            <a:r>
              <a:rPr lang="zh-CN" altLang="en-US" sz="2000" b="1" kern="0" dirty="0" smtClean="0">
                <a:solidFill>
                  <a:srgbClr val="000000"/>
                </a:solidFill>
                <a:latin typeface="Times New Roman" panose="02020603050405020304" pitchFamily="65" charset="-122"/>
                <a:ea typeface="宋体" panose="02010600030101010101" pitchFamily="2" charset="-122"/>
              </a:rPr>
              <a:t>地主与农民的</a:t>
            </a:r>
            <a:r>
              <a:rPr lang="zh-CN" altLang="en-US" sz="2000" b="1" kern="0" dirty="0">
                <a:solidFill>
                  <a:srgbClr val="0000FF"/>
                </a:solidFill>
                <a:latin typeface="Times New Roman" panose="02020603050405020304" pitchFamily="65" charset="-122"/>
                <a:ea typeface="宋体" panose="02010600030101010101" pitchFamily="2" charset="-122"/>
              </a:rPr>
              <a:t>阶级</a:t>
            </a:r>
            <a:r>
              <a:rPr lang="zh-CN" altLang="en-US" sz="2000" b="1" kern="0" dirty="0" smtClean="0">
                <a:solidFill>
                  <a:srgbClr val="0000FF"/>
                </a:solidFill>
                <a:latin typeface="Times New Roman" panose="02020603050405020304" pitchFamily="65" charset="-122"/>
                <a:ea typeface="宋体" panose="02010600030101010101" pitchFamily="2" charset="-122"/>
              </a:rPr>
              <a:t>矛盾</a:t>
            </a:r>
            <a:r>
              <a:rPr lang="zh-CN" altLang="en-US" sz="2000" b="1" kern="0" dirty="0">
                <a:solidFill>
                  <a:srgbClr val="0000FF"/>
                </a:solidFill>
                <a:latin typeface="Times New Roman" panose="02020603050405020304" pitchFamily="65" charset="-122"/>
                <a:ea typeface="宋体" panose="02010600030101010101" pitchFamily="2" charset="-122"/>
              </a:rPr>
              <a:t>更加尖锐</a:t>
            </a:r>
            <a:r>
              <a:rPr lang="zh-CN" altLang="en-US"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社会结构</a:t>
            </a:r>
            <a:r>
              <a:rPr lang="zh-CN" altLang="en-US" sz="2000" b="1" kern="0" dirty="0" smtClean="0">
                <a:solidFill>
                  <a:srgbClr val="0000FF"/>
                </a:solidFill>
                <a:latin typeface="Times New Roman" panose="02020603050405020304" pitchFamily="65" charset="-122"/>
                <a:ea typeface="宋体" panose="02010600030101010101" pitchFamily="2" charset="-122"/>
              </a:rPr>
              <a:t>发生了</a:t>
            </a:r>
            <a:r>
              <a:rPr lang="zh-CN" altLang="en-US" sz="2000" b="1" kern="0" dirty="0">
                <a:solidFill>
                  <a:srgbClr val="0000FF"/>
                </a:solidFill>
                <a:latin typeface="Times New Roman" panose="02020603050405020304" pitchFamily="65" charset="-122"/>
                <a:ea typeface="宋体" panose="02010600030101010101" pitchFamily="2" charset="-122"/>
              </a:rPr>
              <a:t>变化</a:t>
            </a:r>
            <a:r>
              <a:rPr lang="zh-CN" altLang="en-US" sz="2000" b="1" kern="0" dirty="0">
                <a:solidFill>
                  <a:srgbClr val="000000"/>
                </a:solidFill>
                <a:latin typeface="Times New Roman" panose="02020603050405020304" pitchFamily="65" charset="-122"/>
                <a:ea typeface="宋体" panose="02010600030101010101" pitchFamily="2" charset="-122"/>
              </a:rPr>
              <a:t>,中国无产阶级、资产阶级先后产生。</a:t>
            </a:r>
            <a:endParaRPr lang="zh-CN" altLang="en-US" b="1" dirty="0"/>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8189" y="676723"/>
            <a:ext cx="8571969" cy="3231654"/>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latin typeface="Times New Roman" panose="02020603050405020304" pitchFamily="65" charset="-122"/>
                <a:ea typeface="宋体" panose="02010600030101010101" pitchFamily="2" charset="-122"/>
              </a:rPr>
              <a:t>2.经济上</a:t>
            </a:r>
            <a:endParaRPr lang="zh-CN" altLang="en-US" b="1" dirty="0"/>
          </a:p>
          <a:p>
            <a:pPr eaLnBrk="0" latinLnBrk="1" hangingPunct="0">
              <a:lnSpc>
                <a:spcPct val="150000"/>
              </a:lnSpc>
              <a:spcBef>
                <a:spcPts val="0"/>
              </a:spcBef>
            </a:pPr>
            <a:r>
              <a:rPr lang="zh-CN" altLang="en-US" sz="2000" b="1" kern="0" dirty="0">
                <a:latin typeface="Times New Roman" panose="02020603050405020304" pitchFamily="65" charset="-122"/>
                <a:ea typeface="宋体" panose="02010600030101010101" pitchFamily="2" charset="-122"/>
              </a:rPr>
              <a:t>(1)鸦片战争后,随着列强向中国倾销商品和对中国丝、茶等农副产品的收</a:t>
            </a:r>
            <a:br>
              <a:rPr b="1" dirty="0"/>
            </a:br>
            <a:r>
              <a:rPr lang="zh-CN" altLang="en-US" sz="2000" b="1" kern="0" dirty="0">
                <a:latin typeface="Times New Roman" panose="02020603050405020304" pitchFamily="65" charset="-122"/>
                <a:ea typeface="宋体" panose="02010600030101010101" pitchFamily="2" charset="-122"/>
              </a:rPr>
              <a:t>购,中国逐渐</a:t>
            </a:r>
            <a:r>
              <a:rPr lang="zh-CN" altLang="en-US" sz="2000" b="1" kern="0" dirty="0">
                <a:solidFill>
                  <a:srgbClr val="0000FF"/>
                </a:solidFill>
                <a:latin typeface="Times New Roman" panose="02020603050405020304" pitchFamily="65" charset="-122"/>
                <a:ea typeface="宋体" panose="02010600030101010101" pitchFamily="2" charset="-122"/>
              </a:rPr>
              <a:t>被卷入资本主义世界市场</a:t>
            </a:r>
            <a:r>
              <a:rPr lang="zh-CN" altLang="en-US" sz="2000" b="1" kern="0" dirty="0">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自然经济逐渐解体</a:t>
            </a:r>
            <a:r>
              <a:rPr lang="zh-CN" altLang="en-US" sz="2000" b="1" kern="0" dirty="0">
                <a:latin typeface="Times New Roman" panose="02020603050405020304" pitchFamily="65" charset="-122"/>
                <a:ea typeface="宋体" panose="02010600030101010101" pitchFamily="2" charset="-122"/>
              </a:rPr>
              <a:t>,开始进入半殖民</a:t>
            </a:r>
            <a:br>
              <a:rPr b="1" dirty="0"/>
            </a:br>
            <a:r>
              <a:rPr lang="zh-CN" altLang="en-US" sz="2000" b="1" kern="0" dirty="0">
                <a:latin typeface="Times New Roman" panose="02020603050405020304" pitchFamily="65" charset="-122"/>
                <a:ea typeface="宋体" panose="02010600030101010101" pitchFamily="2" charset="-122"/>
              </a:rPr>
              <a:t>地半封建社会;外国资本主义的入侵,客观上促进了</a:t>
            </a:r>
            <a:r>
              <a:rPr lang="zh-CN" altLang="en-US" sz="2000" b="1" kern="0" dirty="0">
                <a:solidFill>
                  <a:srgbClr val="0000FF"/>
                </a:solidFill>
                <a:latin typeface="Times New Roman" panose="02020603050405020304" pitchFamily="65" charset="-122"/>
                <a:ea typeface="宋体" panose="02010600030101010101" pitchFamily="2" charset="-122"/>
              </a:rPr>
              <a:t>中国商品经济的发展</a:t>
            </a:r>
            <a:r>
              <a:rPr lang="zh-CN" altLang="en-US" sz="2000" b="1" kern="0" dirty="0">
                <a:latin typeface="Times New Roman" panose="02020603050405020304" pitchFamily="65" charset="-122"/>
                <a:ea typeface="宋体" panose="02010600030101010101" pitchFamily="2" charset="-122"/>
              </a:rPr>
              <a:t>。</a:t>
            </a:r>
            <a:endParaRPr lang="zh-CN" altLang="en-US" b="1" dirty="0"/>
          </a:p>
          <a:p>
            <a:pPr eaLnBrk="0" latinLnBrk="1" hangingPunct="0">
              <a:lnSpc>
                <a:spcPct val="150000"/>
              </a:lnSpc>
              <a:spcBef>
                <a:spcPts val="0"/>
              </a:spcBef>
            </a:pPr>
            <a:r>
              <a:rPr lang="zh-CN" altLang="en-US" sz="2000" b="1" kern="0" dirty="0">
                <a:latin typeface="Times New Roman" panose="02020603050405020304" pitchFamily="65" charset="-122"/>
                <a:ea typeface="宋体" panose="02010600030101010101" pitchFamily="2" charset="-122"/>
              </a:rPr>
              <a:t>(2)第二次鸦片战争后,地主阶级中的洋务派打着“自强”“求富”的旗号,</a:t>
            </a:r>
            <a:br>
              <a:rPr b="1" dirty="0"/>
            </a:br>
            <a:r>
              <a:rPr lang="zh-CN" altLang="en-US" sz="2000" b="1" kern="0" dirty="0">
                <a:latin typeface="Times New Roman" panose="02020603050405020304" pitchFamily="65" charset="-122"/>
                <a:ea typeface="宋体" panose="02010600030101010101" pitchFamily="2" charset="-122"/>
              </a:rPr>
              <a:t>发起了“师夷长技以自强”的</a:t>
            </a:r>
            <a:r>
              <a:rPr lang="zh-CN" altLang="en-US" sz="2000" b="1" kern="0" dirty="0">
                <a:solidFill>
                  <a:srgbClr val="0000FF"/>
                </a:solidFill>
                <a:latin typeface="Times New Roman" panose="02020603050405020304" pitchFamily="65" charset="-122"/>
                <a:ea typeface="宋体" panose="02010600030101010101" pitchFamily="2" charset="-122"/>
              </a:rPr>
              <a:t>洋务运动,开启了中国近代化的进程</a:t>
            </a:r>
            <a:r>
              <a:rPr lang="zh-CN" altLang="en-US" sz="2000" b="1" kern="0" dirty="0">
                <a:latin typeface="Times New Roman" panose="02020603050405020304" pitchFamily="65" charset="-122"/>
                <a:ea typeface="宋体" panose="02010600030101010101" pitchFamily="2" charset="-122"/>
              </a:rPr>
              <a:t>,客观上抵</a:t>
            </a:r>
            <a:br>
              <a:rPr b="1" dirty="0"/>
            </a:br>
            <a:r>
              <a:rPr lang="zh-CN" altLang="en-US" sz="2000" b="1" kern="0" dirty="0">
                <a:latin typeface="Times New Roman" panose="02020603050405020304" pitchFamily="65" charset="-122"/>
                <a:ea typeface="宋体" panose="02010600030101010101" pitchFamily="2" charset="-122"/>
              </a:rPr>
              <a:t>制了外国资本主义的侵略,刺激了</a:t>
            </a:r>
            <a:r>
              <a:rPr lang="zh-CN" altLang="en-US" sz="2000" b="1" kern="0" dirty="0">
                <a:solidFill>
                  <a:srgbClr val="0000FF"/>
                </a:solidFill>
                <a:latin typeface="Times New Roman" panose="02020603050405020304" pitchFamily="65" charset="-122"/>
                <a:ea typeface="宋体" panose="02010600030101010101" pitchFamily="2" charset="-122"/>
              </a:rPr>
              <a:t>中国民族资本主义的产生</a:t>
            </a:r>
            <a:r>
              <a:rPr lang="zh-CN" altLang="en-US" sz="2000" b="1" kern="0" dirty="0">
                <a:latin typeface="Times New Roman" panose="02020603050405020304" pitchFamily="65" charset="-122"/>
                <a:ea typeface="宋体" panose="02010600030101010101" pitchFamily="2" charset="-122"/>
              </a:rPr>
              <a:t>。</a:t>
            </a:r>
            <a:endParaRPr lang="zh-CN" altLang="en-US" b="1" dirty="0"/>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189" y="676723"/>
            <a:ext cx="8571969" cy="1846659"/>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3.思想上:封建传统观念受到冲击,对“夷夏”关系有了新的认识。一部分知</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识分子开始注目世界,寻求强国御侮之道,</a:t>
            </a:r>
            <a:r>
              <a:rPr lang="zh-CN" altLang="en-US" sz="2000" b="1" kern="0" dirty="0">
                <a:solidFill>
                  <a:srgbClr val="0000FF"/>
                </a:solidFill>
                <a:latin typeface="Times New Roman" panose="02020603050405020304" pitchFamily="65" charset="-122"/>
                <a:ea typeface="宋体" panose="02010600030101010101" pitchFamily="2" charset="-122"/>
              </a:rPr>
              <a:t>新思潮萌发</a:t>
            </a:r>
            <a:r>
              <a:rPr lang="zh-CN" altLang="en-US" sz="2000" b="1" kern="0" dirty="0">
                <a:solidFill>
                  <a:srgbClr val="000000"/>
                </a:solidFill>
                <a:latin typeface="Times New Roman" panose="02020603050405020304" pitchFamily="65" charset="-122"/>
                <a:ea typeface="宋体" panose="02010600030101010101" pitchFamily="2" charset="-122"/>
              </a:rPr>
              <a:t>,冲击了封建思想。洋</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务派提出了“中体西用”的思想,发展和实践了林则徐、魏源的“师夷长技</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以制夷”的思想。</a:t>
            </a:r>
            <a:endParaRPr lang="zh-CN" altLang="en-US" b="1" dirty="0"/>
          </a:p>
        </p:txBody>
      </p:sp>
      <p:sp>
        <p:nvSpPr>
          <p:cNvPr id="4" name="TextBox 2"/>
          <p:cNvSpPr txBox="1"/>
          <p:nvPr/>
        </p:nvSpPr>
        <p:spPr>
          <a:xfrm>
            <a:off x="408189" y="2501259"/>
            <a:ext cx="8571969" cy="1326582"/>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latin typeface="Times New Roman" panose="02020603050405020304" pitchFamily="65" charset="-122"/>
                <a:ea typeface="宋体" panose="02010600030101010101" pitchFamily="2" charset="-122"/>
              </a:rPr>
              <a:t>4.社会生活与习俗方面:鸦片战争后,洋布、洋装、西餐、西式住宅逐渐传入</a:t>
            </a:r>
            <a:br>
              <a:rPr b="1" dirty="0"/>
            </a:br>
            <a:r>
              <a:rPr lang="zh-CN" altLang="en-US" sz="2000" b="1" kern="0" dirty="0">
                <a:latin typeface="Times New Roman" panose="02020603050405020304" pitchFamily="65" charset="-122"/>
                <a:ea typeface="宋体" panose="02010600030101010101" pitchFamily="2" charset="-122"/>
              </a:rPr>
              <a:t>中国,西方的风俗习惯、婚姻观念等传入中国,冲击着中国传统的社会生活及</a:t>
            </a:r>
            <a:br>
              <a:rPr b="1" dirty="0"/>
            </a:br>
            <a:r>
              <a:rPr lang="zh-CN" altLang="en-US" sz="2000" b="1" kern="0" dirty="0">
                <a:latin typeface="Times New Roman" panose="02020603050405020304" pitchFamily="65" charset="-122"/>
                <a:ea typeface="宋体" panose="02010600030101010101" pitchFamily="2" charset="-122"/>
              </a:rPr>
              <a:t>习俗,客观上促进了</a:t>
            </a:r>
            <a:r>
              <a:rPr lang="zh-CN" altLang="en-US" sz="2000" b="1" kern="0" dirty="0">
                <a:solidFill>
                  <a:srgbClr val="0000FF"/>
                </a:solidFill>
                <a:latin typeface="Times New Roman" panose="02020603050405020304" pitchFamily="65" charset="-122"/>
                <a:ea typeface="宋体" panose="02010600030101010101" pitchFamily="2" charset="-122"/>
              </a:rPr>
              <a:t>中国社会生活的近代化</a:t>
            </a:r>
            <a:r>
              <a:rPr lang="zh-CN" altLang="en-US" sz="2000" b="1" kern="0" dirty="0">
                <a:latin typeface="Times New Roman" panose="02020603050405020304" pitchFamily="65" charset="-122"/>
                <a:ea typeface="宋体" panose="02010600030101010101" pitchFamily="2" charset="-122"/>
              </a:rPr>
              <a:t>。</a:t>
            </a:r>
            <a:endParaRPr lang="zh-CN" altLang="en-US" b="1" dirty="0"/>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直接连接符 147461"/>
          <p:cNvSpPr>
            <a:spLocks noChangeShapeType="1"/>
          </p:cNvSpPr>
          <p:nvPr/>
        </p:nvSpPr>
        <p:spPr bwMode="auto">
          <a:xfrm>
            <a:off x="144116" y="2631799"/>
            <a:ext cx="8338931" cy="62120"/>
          </a:xfrm>
          <a:prstGeom prst="line">
            <a:avLst/>
          </a:prstGeom>
          <a:noFill/>
          <a:ln w="76200">
            <a:solidFill>
              <a:schemeClr val="tx2"/>
            </a:solidFill>
            <a:round/>
            <a:tailEnd type="triangle" w="med" len="med"/>
          </a:ln>
        </p:spPr>
        <p:txBody>
          <a:bodyPr lIns="68580" tIns="34290" rIns="68580" bIns="34290"/>
          <a:lstStyle/>
          <a:p>
            <a:endParaRPr lang="zh-CN" altLang="en-US"/>
          </a:p>
        </p:txBody>
      </p:sp>
      <p:sp>
        <p:nvSpPr>
          <p:cNvPr id="31" name="直接连接符 30"/>
          <p:cNvSpPr>
            <a:spLocks noChangeShapeType="1"/>
          </p:cNvSpPr>
          <p:nvPr/>
        </p:nvSpPr>
        <p:spPr bwMode="auto">
          <a:xfrm>
            <a:off x="3916987" y="2127918"/>
            <a:ext cx="0" cy="720058"/>
          </a:xfrm>
          <a:prstGeom prst="line">
            <a:avLst/>
          </a:prstGeom>
          <a:noFill/>
          <a:ln w="76200">
            <a:solidFill>
              <a:schemeClr val="tx2"/>
            </a:solidFill>
            <a:round/>
          </a:ln>
        </p:spPr>
        <p:txBody>
          <a:bodyPr lIns="68580" tIns="34290" rIns="68580" bIns="34290"/>
          <a:lstStyle/>
          <a:p>
            <a:endParaRPr lang="zh-CN" altLang="en-US"/>
          </a:p>
        </p:txBody>
      </p:sp>
      <p:sp>
        <p:nvSpPr>
          <p:cNvPr id="37" name="矩形 36"/>
          <p:cNvSpPr>
            <a:spLocks noRot="1" noChangeArrowheads="1"/>
          </p:cNvSpPr>
          <p:nvPr/>
        </p:nvSpPr>
        <p:spPr bwMode="auto">
          <a:xfrm>
            <a:off x="3633778" y="1683091"/>
            <a:ext cx="868332"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latin typeface="黑体" panose="02010609060101010101" pitchFamily="49" charset="-122"/>
                <a:ea typeface="黑体" panose="02010609060101010101" pitchFamily="49" charset="-122"/>
              </a:rPr>
              <a:t>1840</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69" name="矩形 68"/>
          <p:cNvSpPr>
            <a:spLocks noRot="1" noChangeArrowheads="1"/>
          </p:cNvSpPr>
          <p:nvPr/>
        </p:nvSpPr>
        <p:spPr bwMode="auto">
          <a:xfrm>
            <a:off x="4624068" y="653612"/>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必修一</a:t>
            </a:r>
            <a:endParaRPr lang="zh-CN" altLang="en-US" sz="2400" b="1" dirty="0">
              <a:solidFill>
                <a:srgbClr val="0000FF"/>
              </a:solidFill>
              <a:ea typeface="黑体" panose="02010609060101010101" pitchFamily="49" charset="-122"/>
            </a:endParaRPr>
          </a:p>
        </p:txBody>
      </p:sp>
      <p:sp>
        <p:nvSpPr>
          <p:cNvPr id="68" name="矩形 67"/>
          <p:cNvSpPr>
            <a:spLocks noRot="1" noChangeArrowheads="1"/>
          </p:cNvSpPr>
          <p:nvPr/>
        </p:nvSpPr>
        <p:spPr bwMode="auto">
          <a:xfrm>
            <a:off x="4502110" y="2154851"/>
            <a:ext cx="1512168"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zh-CN" altLang="en-US" sz="1800" b="1" dirty="0" smtClean="0">
                <a:solidFill>
                  <a:srgbClr val="FF0000"/>
                </a:solidFill>
                <a:latin typeface="黑体" panose="02010609060101010101" pitchFamily="49" charset="-122"/>
                <a:ea typeface="黑体" panose="02010609060101010101" pitchFamily="49" charset="-122"/>
              </a:rPr>
              <a:t>中国近代史</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5" name="直接连接符 74"/>
          <p:cNvSpPr>
            <a:spLocks noChangeShapeType="1"/>
          </p:cNvSpPr>
          <p:nvPr/>
        </p:nvSpPr>
        <p:spPr bwMode="auto">
          <a:xfrm>
            <a:off x="6490350" y="2133408"/>
            <a:ext cx="0" cy="729024"/>
          </a:xfrm>
          <a:prstGeom prst="line">
            <a:avLst/>
          </a:prstGeom>
          <a:noFill/>
          <a:ln w="76200">
            <a:solidFill>
              <a:schemeClr val="tx2"/>
            </a:solidFill>
            <a:round/>
          </a:ln>
        </p:spPr>
        <p:txBody>
          <a:bodyPr lIns="68580" tIns="34290" rIns="68580" bIns="34290"/>
          <a:lstStyle/>
          <a:p>
            <a:endParaRPr lang="zh-CN" altLang="en-US"/>
          </a:p>
        </p:txBody>
      </p:sp>
      <p:sp>
        <p:nvSpPr>
          <p:cNvPr id="76" name="矩形 75"/>
          <p:cNvSpPr>
            <a:spLocks noRot="1" noChangeArrowheads="1"/>
          </p:cNvSpPr>
          <p:nvPr/>
        </p:nvSpPr>
        <p:spPr bwMode="auto">
          <a:xfrm>
            <a:off x="4606859" y="1108102"/>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必修二</a:t>
            </a:r>
            <a:endParaRPr lang="zh-CN" altLang="en-US" sz="2400" b="1" dirty="0">
              <a:solidFill>
                <a:srgbClr val="0000FF"/>
              </a:solidFill>
              <a:ea typeface="黑体" panose="02010609060101010101" pitchFamily="49" charset="-122"/>
            </a:endParaRPr>
          </a:p>
        </p:txBody>
      </p:sp>
      <p:sp>
        <p:nvSpPr>
          <p:cNvPr id="77" name="矩形 76"/>
          <p:cNvSpPr>
            <a:spLocks noRot="1" noChangeArrowheads="1"/>
          </p:cNvSpPr>
          <p:nvPr/>
        </p:nvSpPr>
        <p:spPr bwMode="auto">
          <a:xfrm>
            <a:off x="4606859" y="1565302"/>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必修三</a:t>
            </a:r>
            <a:endParaRPr lang="zh-CN" altLang="en-US" sz="2400" b="1" dirty="0">
              <a:solidFill>
                <a:srgbClr val="0000FF"/>
              </a:solidFill>
              <a:ea typeface="黑体" panose="02010609060101010101" pitchFamily="49" charset="-122"/>
            </a:endParaRPr>
          </a:p>
        </p:txBody>
      </p:sp>
      <p:sp>
        <p:nvSpPr>
          <p:cNvPr id="2" name="矩形 1"/>
          <p:cNvSpPr/>
          <p:nvPr/>
        </p:nvSpPr>
        <p:spPr>
          <a:xfrm>
            <a:off x="391313" y="369916"/>
            <a:ext cx="699229"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中</a:t>
            </a:r>
            <a:endParaRPr lang="en-US" altLang="zh-C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国</a:t>
            </a:r>
            <a:endParaRPr lang="en-US" altLang="zh-C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史</a:t>
            </a:r>
            <a:endParaRPr lang="zh-CN"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矩形 33"/>
          <p:cNvSpPr>
            <a:spLocks noRot="1" noChangeArrowheads="1"/>
          </p:cNvSpPr>
          <p:nvPr/>
        </p:nvSpPr>
        <p:spPr bwMode="auto">
          <a:xfrm>
            <a:off x="5889959" y="1683091"/>
            <a:ext cx="868332"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latin typeface="黑体" panose="02010609060101010101" pitchFamily="49" charset="-122"/>
                <a:ea typeface="黑体" panose="02010609060101010101" pitchFamily="49" charset="-122"/>
              </a:rPr>
              <a:t>1949</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42" name="矩形 41"/>
          <p:cNvSpPr>
            <a:spLocks noRot="1" noChangeArrowheads="1"/>
          </p:cNvSpPr>
          <p:nvPr/>
        </p:nvSpPr>
        <p:spPr bwMode="auto">
          <a:xfrm>
            <a:off x="899592" y="20447"/>
            <a:ext cx="8064896" cy="513980"/>
          </a:xfrm>
          <a:prstGeom prst="rect">
            <a:avLst/>
          </a:prstGeom>
          <a:solidFill>
            <a:srgbClr val="CCFF99"/>
          </a:solidFill>
          <a:ln w="9525">
            <a:noFill/>
            <a:miter lim="800000"/>
          </a:ln>
        </p:spPr>
        <p:txBody>
          <a:bodyPr lIns="68580" tIns="34290" rIns="68580" bIns="34290" anchor="ctr"/>
          <a:lstStyle/>
          <a:p>
            <a:r>
              <a:rPr lang="zh-CN" altLang="en-US" sz="2400" b="1" dirty="0" smtClean="0">
                <a:solidFill>
                  <a:srgbClr val="0000FF"/>
                </a:solidFill>
                <a:ea typeface="黑体" panose="02010609060101010101" pitchFamily="49" charset="-122"/>
              </a:rPr>
              <a:t>二轮复习建议：按照通史体例，整合</a:t>
            </a:r>
            <a:r>
              <a:rPr lang="zh-CN" altLang="en-US" sz="2400" b="1" dirty="0">
                <a:solidFill>
                  <a:srgbClr val="0000FF"/>
                </a:solidFill>
                <a:ea typeface="黑体" panose="02010609060101010101" pitchFamily="49" charset="-122"/>
              </a:rPr>
              <a:t>知识</a:t>
            </a:r>
            <a:r>
              <a:rPr lang="zh-CN" altLang="en-US" sz="2400" b="1" dirty="0" smtClean="0">
                <a:solidFill>
                  <a:srgbClr val="0000FF"/>
                </a:solidFill>
                <a:ea typeface="黑体" panose="02010609060101010101" pitchFamily="49" charset="-122"/>
              </a:rPr>
              <a:t>，古今中外贯通。</a:t>
            </a:r>
            <a:endParaRPr lang="zh-CN" altLang="en-US" sz="2400" b="1" dirty="0">
              <a:solidFill>
                <a:srgbClr val="0000FF"/>
              </a:solidFill>
              <a:ea typeface="黑体" panose="02010609060101010101" pitchFamily="49" charset="-122"/>
            </a:endParaRPr>
          </a:p>
        </p:txBody>
      </p:sp>
      <p:sp>
        <p:nvSpPr>
          <p:cNvPr id="4" name="左大括号 3"/>
          <p:cNvSpPr/>
          <p:nvPr/>
        </p:nvSpPr>
        <p:spPr>
          <a:xfrm rot="5400000">
            <a:off x="4281326" y="1925976"/>
            <a:ext cx="396595" cy="101505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矩形 23"/>
          <p:cNvSpPr>
            <a:spLocks noRot="1" noChangeArrowheads="1"/>
          </p:cNvSpPr>
          <p:nvPr/>
        </p:nvSpPr>
        <p:spPr bwMode="auto">
          <a:xfrm>
            <a:off x="3167345" y="2019194"/>
            <a:ext cx="3026454" cy="457200"/>
          </a:xfrm>
          <a:prstGeom prst="rect">
            <a:avLst/>
          </a:prstGeom>
          <a:solidFill>
            <a:schemeClr val="bg1"/>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鸦片战争至甲午战争</a:t>
            </a:r>
            <a:endParaRPr lang="zh-CN" altLang="en-US" sz="2400" b="1" dirty="0">
              <a:solidFill>
                <a:srgbClr val="0000FF"/>
              </a:solidFill>
              <a:ea typeface="黑体" panose="02010609060101010101" pitchFamily="49" charset="-122"/>
            </a:endParaRPr>
          </a:p>
        </p:txBody>
      </p:sp>
      <p:sp>
        <p:nvSpPr>
          <p:cNvPr id="25" name="矩形 24"/>
          <p:cNvSpPr/>
          <p:nvPr/>
        </p:nvSpPr>
        <p:spPr>
          <a:xfrm>
            <a:off x="391312" y="2858982"/>
            <a:ext cx="699230"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世</a:t>
            </a:r>
            <a:endParaRPr lang="en-US" altLang="zh-C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界</a:t>
            </a:r>
            <a:endParaRPr lang="en-US" altLang="zh-CN"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史</a:t>
            </a:r>
            <a:endParaRPr lang="zh-CN"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矩形 4"/>
          <p:cNvSpPr/>
          <p:nvPr/>
        </p:nvSpPr>
        <p:spPr>
          <a:xfrm>
            <a:off x="1200019" y="3399043"/>
            <a:ext cx="3430747" cy="523220"/>
          </a:xfrm>
          <a:prstGeom prst="rect">
            <a:avLst/>
          </a:prstGeom>
          <a:solidFill>
            <a:srgbClr val="FF0000"/>
          </a:solidFill>
        </p:spPr>
        <p:txBody>
          <a:bodyPr wrap="none">
            <a:spAutoFit/>
          </a:bodyPr>
          <a:lstStyle/>
          <a:p>
            <a:r>
              <a:rPr lang="zh-CN" altLang="en-US" sz="2800" b="1" dirty="0" smtClean="0">
                <a:solidFill>
                  <a:srgbClr val="FFFF00"/>
                </a:solidFill>
                <a:latin typeface="黑体" panose="02010609060101010101" pitchFamily="49" charset="-122"/>
                <a:ea typeface="黑体" panose="02010609060101010101" pitchFamily="49" charset="-122"/>
              </a:rPr>
              <a:t>近代工业文明冲击下</a:t>
            </a:r>
            <a:endParaRPr lang="en-US" altLang="zh-CN" sz="2800" b="1" dirty="0">
              <a:solidFill>
                <a:srgbClr val="FFFF00"/>
              </a:solidFill>
              <a:latin typeface="黑体" panose="02010609060101010101" pitchFamily="49" charset="-122"/>
              <a:ea typeface="黑体" panose="02010609060101010101" pitchFamily="49" charset="-122"/>
            </a:endParaRPr>
          </a:p>
        </p:txBody>
      </p:sp>
      <p:sp>
        <p:nvSpPr>
          <p:cNvPr id="21" name="矩形 20"/>
          <p:cNvSpPr>
            <a:spLocks noRot="1" noChangeArrowheads="1"/>
          </p:cNvSpPr>
          <p:nvPr/>
        </p:nvSpPr>
        <p:spPr bwMode="auto">
          <a:xfrm>
            <a:off x="4689033" y="2693919"/>
            <a:ext cx="868332"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latin typeface="黑体" panose="02010609060101010101" pitchFamily="49" charset="-122"/>
                <a:ea typeface="黑体" panose="02010609060101010101" pitchFamily="49" charset="-122"/>
              </a:rPr>
              <a:t>1895</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20" name="矩形 19"/>
          <p:cNvSpPr>
            <a:spLocks noRot="1" noChangeArrowheads="1"/>
          </p:cNvSpPr>
          <p:nvPr/>
        </p:nvSpPr>
        <p:spPr bwMode="auto">
          <a:xfrm>
            <a:off x="1163557" y="3947054"/>
            <a:ext cx="3467209" cy="457200"/>
          </a:xfrm>
          <a:prstGeom prst="rect">
            <a:avLst/>
          </a:prstGeom>
          <a:solidFill>
            <a:schemeClr val="bg1"/>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英国完成工业革命</a:t>
            </a:r>
            <a:endParaRPr lang="zh-CN" altLang="en-US" sz="2400" b="1" dirty="0">
              <a:solidFill>
                <a:srgbClr val="0000FF"/>
              </a:solidFill>
              <a:ea typeface="黑体" panose="02010609060101010101" pitchFamily="49" charset="-122"/>
            </a:endParaRPr>
          </a:p>
        </p:txBody>
      </p:sp>
      <p:sp>
        <p:nvSpPr>
          <p:cNvPr id="6" name="矩形 5"/>
          <p:cNvSpPr/>
          <p:nvPr/>
        </p:nvSpPr>
        <p:spPr>
          <a:xfrm>
            <a:off x="3914502" y="2411025"/>
            <a:ext cx="3539335" cy="523220"/>
          </a:xfrm>
          <a:prstGeom prst="rect">
            <a:avLst/>
          </a:prstGeom>
          <a:solidFill>
            <a:srgbClr val="FF0000"/>
          </a:solidFill>
        </p:spPr>
        <p:txBody>
          <a:bodyPr wrap="square">
            <a:spAutoFit/>
          </a:bodyPr>
          <a:lstStyle/>
          <a:p>
            <a:r>
              <a:rPr lang="zh-CN" altLang="en-US" sz="2800" b="1" dirty="0" smtClean="0">
                <a:solidFill>
                  <a:srgbClr val="FFFF00"/>
                </a:solidFill>
                <a:latin typeface="黑体" panose="02010609060101010101" pitchFamily="49" charset="-122"/>
                <a:ea typeface="黑体" panose="02010609060101010101" pitchFamily="49" charset="-122"/>
              </a:rPr>
              <a:t>中国的变革</a:t>
            </a:r>
            <a:r>
              <a:rPr lang="zh-CN" altLang="en-US" sz="2800" b="1" dirty="0">
                <a:solidFill>
                  <a:srgbClr val="FFFF00"/>
                </a:solidFill>
                <a:latin typeface="黑体" panose="02010609060101010101" pitchFamily="49" charset="-122"/>
                <a:ea typeface="黑体" panose="02010609060101010101" pitchFamily="49" charset="-122"/>
              </a:rPr>
              <a:t>与转型</a:t>
            </a:r>
            <a:endParaRPr lang="en-US" altLang="zh-CN" sz="2800" b="1" dirty="0">
              <a:solidFill>
                <a:srgbClr val="FFFF00"/>
              </a:solidFill>
              <a:latin typeface="黑体" panose="02010609060101010101" pitchFamily="49" charset="-122"/>
              <a:ea typeface="黑体" panose="02010609060101010101" pitchFamily="49" charset="-122"/>
            </a:endParaRPr>
          </a:p>
        </p:txBody>
      </p:sp>
      <p:sp>
        <p:nvSpPr>
          <p:cNvPr id="7" name="右箭头 6"/>
          <p:cNvSpPr/>
          <p:nvPr/>
        </p:nvSpPr>
        <p:spPr>
          <a:xfrm rot="20265552">
            <a:off x="2842335" y="2917815"/>
            <a:ext cx="1116873" cy="5184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5" grpId="0" animBg="1"/>
      <p:bldP spid="20"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673119"/>
            <a:ext cx="8568952" cy="4154984"/>
          </a:xfrm>
          <a:prstGeom prst="rect">
            <a:avLst/>
          </a:prstGeom>
          <a:noFill/>
        </p:spPr>
        <p:txBody>
          <a:bodyPr wrap="square" lIns="0" tIns="0" rIns="0" bIns="0" rtlCol="0">
            <a:spAutoFit/>
          </a:bodyPr>
          <a:lstStyle/>
          <a:p>
            <a:pPr eaLnBrk="0" latinLnBrk="1" hangingPunct="0">
              <a:lnSpc>
                <a:spcPct val="150000"/>
              </a:lnSpc>
              <a:spcBef>
                <a:spcPts val="0"/>
              </a:spcBef>
            </a:pPr>
            <a:r>
              <a:rPr lang="en-US" altLang="zh-CN" sz="2000" b="1" kern="0" dirty="0" smtClean="0">
                <a:solidFill>
                  <a:srgbClr val="000000"/>
                </a:solidFill>
                <a:latin typeface="Times New Roman" panose="02020603050405020304" pitchFamily="65" charset="-122"/>
                <a:ea typeface="宋体" panose="02010600030101010101" pitchFamily="2" charset="-122"/>
              </a:rPr>
              <a:t>1</a:t>
            </a:r>
            <a:r>
              <a:rPr lang="zh-CN" altLang="en-US" sz="2000" b="1" kern="0" dirty="0" smtClean="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中国向近代社会转型,不是中国自身历史发展的结果,是</a:t>
            </a:r>
            <a:r>
              <a:rPr lang="zh-CN" altLang="en-US" sz="2000" b="1" kern="0" dirty="0">
                <a:solidFill>
                  <a:srgbClr val="FF0000"/>
                </a:solidFill>
                <a:latin typeface="Times New Roman" panose="02020603050405020304" pitchFamily="65" charset="-122"/>
                <a:ea typeface="宋体" panose="02010600030101010101" pitchFamily="2" charset="-122"/>
              </a:rPr>
              <a:t>在外力的冲击下被</a:t>
            </a:r>
            <a:br>
              <a:rPr b="1" dirty="0">
                <a:solidFill>
                  <a:srgbClr val="FF0000"/>
                </a:solidFill>
              </a:rPr>
            </a:br>
            <a:r>
              <a:rPr lang="zh-CN" altLang="en-US" sz="2000" b="1" kern="0" dirty="0">
                <a:solidFill>
                  <a:srgbClr val="FF0000"/>
                </a:solidFill>
                <a:latin typeface="Times New Roman" panose="02020603050405020304" pitchFamily="65" charset="-122"/>
                <a:ea typeface="宋体" panose="02010600030101010101" pitchFamily="2" charset="-122"/>
              </a:rPr>
              <a:t>动开始的</a:t>
            </a:r>
            <a:r>
              <a:rPr lang="zh-CN" altLang="en-US" sz="2000" b="1" kern="0" dirty="0">
                <a:solidFill>
                  <a:srgbClr val="000000"/>
                </a:solidFill>
                <a:latin typeface="Times New Roman" panose="02020603050405020304" pitchFamily="65" charset="-122"/>
                <a:ea typeface="宋体" panose="02010600030101010101" pitchFamily="2" charset="-122"/>
              </a:rPr>
              <a:t>;中国近代</a:t>
            </a:r>
            <a:r>
              <a:rPr lang="zh-CN" altLang="en-US" sz="2000" b="1" kern="0" dirty="0">
                <a:solidFill>
                  <a:srgbClr val="FF0000"/>
                </a:solidFill>
                <a:latin typeface="Times New Roman" panose="02020603050405020304" pitchFamily="65" charset="-122"/>
                <a:ea typeface="宋体" panose="02010600030101010101" pitchFamily="2" charset="-122"/>
              </a:rPr>
              <a:t>半殖民地半封建社会的国情</a:t>
            </a:r>
            <a:r>
              <a:rPr lang="zh-CN" altLang="en-US" sz="2000" b="1" kern="0" dirty="0">
                <a:solidFill>
                  <a:srgbClr val="000000"/>
                </a:solidFill>
                <a:latin typeface="Times New Roman" panose="02020603050405020304" pitchFamily="65" charset="-122"/>
                <a:ea typeface="宋体" panose="02010600030101010101" pitchFamily="2" charset="-122"/>
              </a:rPr>
              <a:t>,不利于近代化的推进和发</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展;近代中国</a:t>
            </a:r>
            <a:r>
              <a:rPr lang="zh-CN" altLang="en-US" sz="2000" b="1" kern="0" dirty="0">
                <a:solidFill>
                  <a:srgbClr val="FF0000"/>
                </a:solidFill>
                <a:latin typeface="Times New Roman" panose="02020603050405020304" pitchFamily="65" charset="-122"/>
                <a:ea typeface="宋体" panose="02010600030101010101" pitchFamily="2" charset="-122"/>
              </a:rPr>
              <a:t>经济的发展推动社会转型</a:t>
            </a:r>
            <a:r>
              <a:rPr lang="zh-CN" altLang="en-US" sz="2000" b="1" kern="0" dirty="0">
                <a:solidFill>
                  <a:srgbClr val="000000"/>
                </a:solidFill>
                <a:latin typeface="Times New Roman" panose="02020603050405020304" pitchFamily="65" charset="-122"/>
                <a:ea typeface="宋体" panose="02010600030101010101" pitchFamily="2" charset="-122"/>
              </a:rPr>
              <a:t>;外力压迫下的</a:t>
            </a:r>
            <a:r>
              <a:rPr lang="zh-CN" altLang="en-US" sz="2000" b="1" kern="0" dirty="0">
                <a:solidFill>
                  <a:srgbClr val="FF0000"/>
                </a:solidFill>
                <a:latin typeface="Times New Roman" panose="02020603050405020304" pitchFamily="65" charset="-122"/>
                <a:ea typeface="宋体" panose="02010600030101010101" pitchFamily="2" charset="-122"/>
              </a:rPr>
              <a:t>民族觉醒促进社会转</a:t>
            </a:r>
            <a:br>
              <a:rPr b="1" dirty="0">
                <a:solidFill>
                  <a:srgbClr val="FF0000"/>
                </a:solidFill>
              </a:rPr>
            </a:br>
            <a:r>
              <a:rPr lang="zh-CN" altLang="en-US" sz="2000" b="1" kern="0" dirty="0">
                <a:solidFill>
                  <a:srgbClr val="FF0000"/>
                </a:solidFill>
                <a:latin typeface="Times New Roman" panose="02020603050405020304" pitchFamily="65" charset="-122"/>
                <a:ea typeface="宋体" panose="02010600030101010101" pitchFamily="2" charset="-122"/>
              </a:rPr>
              <a:t>型</a:t>
            </a:r>
            <a:r>
              <a:rPr lang="zh-CN" altLang="en-US"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FF0000"/>
                </a:solidFill>
                <a:latin typeface="Times New Roman" panose="02020603050405020304" pitchFamily="65" charset="-122"/>
                <a:ea typeface="宋体" panose="02010600030101010101" pitchFamily="2" charset="-122"/>
              </a:rPr>
              <a:t>政治</a:t>
            </a:r>
            <a:r>
              <a:rPr lang="zh-CN" altLang="en-US" sz="2000" b="1" kern="0" dirty="0">
                <a:solidFill>
                  <a:srgbClr val="000000"/>
                </a:solidFill>
                <a:latin typeface="Times New Roman" panose="02020603050405020304" pitchFamily="65" charset="-122"/>
                <a:ea typeface="宋体" panose="02010600030101010101" pitchFamily="2" charset="-122"/>
              </a:rPr>
              <a:t>障碍的扫除</a:t>
            </a:r>
            <a:r>
              <a:rPr lang="zh-CN" altLang="en-US" sz="2000" b="1" kern="0" dirty="0">
                <a:solidFill>
                  <a:srgbClr val="FF0000"/>
                </a:solidFill>
                <a:latin typeface="Times New Roman" panose="02020603050405020304" pitchFamily="65" charset="-122"/>
                <a:ea typeface="宋体" panose="02010600030101010101" pitchFamily="2" charset="-122"/>
              </a:rPr>
              <a:t>保障</a:t>
            </a:r>
            <a:r>
              <a:rPr lang="zh-CN" altLang="en-US" sz="2000" b="1" kern="0" dirty="0">
                <a:solidFill>
                  <a:srgbClr val="000000"/>
                </a:solidFill>
                <a:latin typeface="Times New Roman" panose="02020603050405020304" pitchFamily="65" charset="-122"/>
                <a:ea typeface="宋体" panose="02010600030101010101" pitchFamily="2" charset="-122"/>
              </a:rPr>
              <a:t>社会转型</a:t>
            </a:r>
            <a:r>
              <a:rPr lang="zh-CN" altLang="en-US" sz="2000" b="1" kern="0" dirty="0" smtClean="0">
                <a:solidFill>
                  <a:srgbClr val="000000"/>
                </a:solidFill>
                <a:latin typeface="Times New Roman" panose="02020603050405020304" pitchFamily="65" charset="-122"/>
                <a:ea typeface="宋体" panose="02010600030101010101" pitchFamily="2" charset="-122"/>
              </a:rPr>
              <a:t>。</a:t>
            </a:r>
            <a:endParaRPr lang="en-US" altLang="zh-CN" sz="20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endParaRPr lang="en-US" altLang="zh-CN" sz="20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en-US" altLang="zh-CN" sz="2000" b="1" kern="0" dirty="0" smtClean="0">
                <a:solidFill>
                  <a:srgbClr val="000000"/>
                </a:solidFill>
                <a:latin typeface="Times New Roman" panose="02020603050405020304" pitchFamily="65" charset="-122"/>
                <a:ea typeface="宋体" panose="02010600030101010101" pitchFamily="2" charset="-122"/>
              </a:rPr>
              <a:t>2.</a:t>
            </a:r>
            <a:r>
              <a:rPr lang="zh-CN" altLang="en-US" sz="2000" b="1" kern="0" dirty="0">
                <a:solidFill>
                  <a:srgbClr val="000000"/>
                </a:solidFill>
                <a:latin typeface="Times New Roman" panose="02020603050405020304" pitchFamily="65" charset="-122"/>
                <a:ea typeface="宋体" panose="02010600030101010101" pitchFamily="2" charset="-122"/>
              </a:rPr>
              <a:t>两次鸦片战争期间</a:t>
            </a:r>
            <a:r>
              <a:rPr lang="en-US" altLang="zh-CN"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中国在政治、经济、思想、社会等诸多领域发生巨变</a:t>
            </a:r>
            <a:r>
              <a:rPr lang="en-US" altLang="zh-CN" sz="2000" b="1" kern="0" dirty="0">
                <a:solidFill>
                  <a:srgbClr val="000000"/>
                </a:solidFill>
                <a:latin typeface="Times New Roman" panose="02020603050405020304" pitchFamily="65" charset="-122"/>
                <a:ea typeface="宋体" panose="02010600030101010101" pitchFamily="2" charset="-122"/>
              </a:rPr>
              <a:t>,</a:t>
            </a:r>
            <a:br>
              <a:rPr lang="en-US" altLang="zh-CN" sz="2000" b="1" kern="0" dirty="0">
                <a:solidFill>
                  <a:srgbClr val="000000"/>
                </a:solidFill>
                <a:latin typeface="Times New Roman" panose="02020603050405020304" pitchFamily="65" charset="-122"/>
                <a:ea typeface="宋体" panose="02010600030101010101" pitchFamily="2" charset="-122"/>
              </a:rPr>
            </a:br>
            <a:r>
              <a:rPr lang="zh-CN" altLang="en-US" sz="2000" b="1" kern="0" dirty="0">
                <a:solidFill>
                  <a:srgbClr val="000000"/>
                </a:solidFill>
                <a:latin typeface="Times New Roman" panose="02020603050405020304" pitchFamily="65" charset="-122"/>
                <a:ea typeface="宋体" panose="02010600030101010101" pitchFamily="2" charset="-122"/>
              </a:rPr>
              <a:t>被有些人认为是数千年未有之巨变。但</a:t>
            </a:r>
            <a:r>
              <a:rPr lang="zh-CN" altLang="en-US" sz="2000" b="1" kern="0" dirty="0">
                <a:solidFill>
                  <a:srgbClr val="FF0000"/>
                </a:solidFill>
                <a:latin typeface="Times New Roman" panose="02020603050405020304" pitchFamily="65" charset="-122"/>
                <a:ea typeface="宋体" panose="02010600030101010101" pitchFamily="2" charset="-122"/>
              </a:rPr>
              <a:t>变化局限于一定范围</a:t>
            </a:r>
            <a:r>
              <a:rPr lang="en-US" altLang="zh-CN"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广大内地人民</a:t>
            </a:r>
            <a:br>
              <a:rPr lang="zh-CN" altLang="en-US" sz="2000" b="1" kern="0" dirty="0">
                <a:solidFill>
                  <a:srgbClr val="000000"/>
                </a:solidFill>
                <a:latin typeface="Times New Roman" panose="02020603050405020304" pitchFamily="65" charset="-122"/>
                <a:ea typeface="宋体" panose="02010600030101010101" pitchFamily="2" charset="-122"/>
              </a:rPr>
            </a:br>
            <a:r>
              <a:rPr lang="zh-CN" altLang="en-US" sz="2000" b="1" kern="0" dirty="0">
                <a:solidFill>
                  <a:srgbClr val="000000"/>
                </a:solidFill>
                <a:latin typeface="Times New Roman" panose="02020603050405020304" pitchFamily="65" charset="-122"/>
                <a:ea typeface="宋体" panose="02010600030101010101" pitchFamily="2" charset="-122"/>
              </a:rPr>
              <a:t>的生活所受影响并不太大</a:t>
            </a:r>
            <a:r>
              <a:rPr lang="en-US" altLang="zh-CN"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列强的侵略势力也主要</a:t>
            </a:r>
            <a:r>
              <a:rPr lang="zh-CN" altLang="en-US" sz="2000" b="1" kern="0" dirty="0">
                <a:solidFill>
                  <a:srgbClr val="FF0000"/>
                </a:solidFill>
                <a:latin typeface="Times New Roman" panose="02020603050405020304" pitchFamily="65" charset="-122"/>
                <a:ea typeface="宋体" panose="02010600030101010101" pitchFamily="2" charset="-122"/>
              </a:rPr>
              <a:t>集中在沿海地区</a:t>
            </a:r>
            <a:r>
              <a:rPr lang="en-US" altLang="zh-CN"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自给自足</a:t>
            </a:r>
            <a:br>
              <a:rPr lang="zh-CN" altLang="en-US" sz="2000" b="1" kern="0" dirty="0">
                <a:solidFill>
                  <a:srgbClr val="000000"/>
                </a:solidFill>
                <a:latin typeface="Times New Roman" panose="02020603050405020304" pitchFamily="65" charset="-122"/>
                <a:ea typeface="宋体" panose="02010600030101010101" pitchFamily="2" charset="-122"/>
              </a:rPr>
            </a:br>
            <a:r>
              <a:rPr lang="zh-CN" altLang="en-US" sz="2000" b="1" kern="0" dirty="0">
                <a:solidFill>
                  <a:srgbClr val="000000"/>
                </a:solidFill>
                <a:latin typeface="Times New Roman" panose="02020603050405020304" pitchFamily="65" charset="-122"/>
                <a:ea typeface="宋体" panose="02010600030101010101" pitchFamily="2" charset="-122"/>
              </a:rPr>
              <a:t>的</a:t>
            </a:r>
            <a:r>
              <a:rPr lang="zh-CN" altLang="en-US" sz="2000" b="1" kern="0" dirty="0">
                <a:solidFill>
                  <a:srgbClr val="FF0000"/>
                </a:solidFill>
                <a:latin typeface="Times New Roman" panose="02020603050405020304" pitchFamily="65" charset="-122"/>
                <a:ea typeface="宋体" panose="02010600030101010101" pitchFamily="2" charset="-122"/>
              </a:rPr>
              <a:t>小农经济仍占主导</a:t>
            </a:r>
            <a:r>
              <a:rPr lang="zh-CN" altLang="en-US" sz="2000" b="1" kern="0" dirty="0">
                <a:solidFill>
                  <a:srgbClr val="000000"/>
                </a:solidFill>
                <a:latin typeface="Times New Roman" panose="02020603050405020304" pitchFamily="65" charset="-122"/>
                <a:ea typeface="宋体" panose="02010600030101010101" pitchFamily="2" charset="-122"/>
              </a:rPr>
              <a:t>地位</a:t>
            </a:r>
            <a:r>
              <a:rPr lang="en-US" altLang="zh-CN"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中国还在农业文明的道路上徘徊</a:t>
            </a:r>
            <a:r>
              <a:rPr lang="zh-CN" altLang="en-US" sz="2000" b="1" kern="0" dirty="0" smtClean="0">
                <a:solidFill>
                  <a:srgbClr val="000000"/>
                </a:solidFill>
                <a:latin typeface="Times New Roman" panose="02020603050405020304" pitchFamily="65" charset="-122"/>
                <a:ea typeface="宋体" panose="02010600030101010101" pitchFamily="2" charset="-122"/>
              </a:rPr>
              <a:t>。</a:t>
            </a:r>
            <a:endParaRPr lang="zh-CN" altLang="en-US" sz="2000" b="1" kern="0" dirty="0">
              <a:solidFill>
                <a:srgbClr val="000000"/>
              </a:solidFill>
              <a:latin typeface="Times New Roman" panose="02020603050405020304" pitchFamily="65" charset="-122"/>
              <a:ea typeface="宋体" panose="02010600030101010101" pitchFamily="2" charset="-122"/>
            </a:endParaRPr>
          </a:p>
        </p:txBody>
      </p:sp>
      <p:sp>
        <p:nvSpPr>
          <p:cNvPr id="4" name="矩形 3"/>
          <p:cNvSpPr/>
          <p:nvPr/>
        </p:nvSpPr>
        <p:spPr>
          <a:xfrm>
            <a:off x="2699792" y="16810"/>
            <a:ext cx="6264696" cy="646331"/>
          </a:xfrm>
          <a:prstGeom prst="rect">
            <a:avLst/>
          </a:prstGeom>
          <a:solidFill>
            <a:srgbClr val="FFFF00"/>
          </a:solidFill>
        </p:spPr>
        <p:txBody>
          <a:bodyPr wrap="square">
            <a:spAutoFit/>
          </a:bodyPr>
          <a:lstStyle/>
          <a:p>
            <a:pPr eaLnBrk="0" latinLnBrk="1" hangingPunct="0">
              <a:lnSpc>
                <a:spcPct val="150000"/>
              </a:lnSpc>
            </a:pPr>
            <a:r>
              <a:rPr lang="en-US" altLang="zh-CN" sz="2400" b="1" kern="0" dirty="0" smtClean="0">
                <a:solidFill>
                  <a:srgbClr val="0000FF"/>
                </a:solidFill>
                <a:latin typeface="Times New Roman" panose="02020603050405020304" pitchFamily="65" charset="-122"/>
                <a:ea typeface="宋体" panose="02010600030101010101" pitchFamily="2" charset="-122"/>
              </a:rPr>
              <a:t>2</a:t>
            </a:r>
            <a:r>
              <a:rPr lang="zh-CN" altLang="en-US" sz="2400" b="1" kern="0" dirty="0" smtClean="0">
                <a:solidFill>
                  <a:srgbClr val="0000FF"/>
                </a:solidFill>
                <a:latin typeface="Times New Roman" panose="02020603050405020304" pitchFamily="65" charset="-122"/>
                <a:ea typeface="宋体" panose="02010600030101010101" pitchFamily="2" charset="-122"/>
              </a:rPr>
              <a:t>、近代</a:t>
            </a:r>
            <a:r>
              <a:rPr lang="zh-CN" altLang="en-US" sz="2400" b="1" kern="0" dirty="0">
                <a:solidFill>
                  <a:srgbClr val="0000FF"/>
                </a:solidFill>
                <a:latin typeface="Times New Roman" panose="02020603050405020304" pitchFamily="65" charset="-122"/>
                <a:ea typeface="宋体" panose="02010600030101010101" pitchFamily="2" charset="-122"/>
              </a:rPr>
              <a:t>中国社会转型与近代化起步</a:t>
            </a:r>
            <a:r>
              <a:rPr lang="zh-CN" altLang="en-US" sz="2400" b="1" kern="0" dirty="0" smtClean="0">
                <a:solidFill>
                  <a:srgbClr val="0000FF"/>
                </a:solidFill>
                <a:latin typeface="Times New Roman" panose="02020603050405020304" pitchFamily="65" charset="-122"/>
                <a:ea typeface="宋体" panose="02010600030101010101" pitchFamily="2" charset="-122"/>
              </a:rPr>
              <a:t>的特点</a:t>
            </a:r>
            <a:endParaRPr lang="zh-CN" altLang="en-US" sz="2400" b="1" dirty="0">
              <a:solidFill>
                <a:srgbClr val="0000FF"/>
              </a:solidFill>
            </a:endParaRPr>
          </a:p>
        </p:txBody>
      </p:sp>
      <p:pic>
        <p:nvPicPr>
          <p:cNvPr id="5" name="Picture 12"/>
          <p:cNvPicPr>
            <a:picLocks noChangeAspect="1" noChangeArrowheads="1"/>
          </p:cNvPicPr>
          <p:nvPr/>
        </p:nvPicPr>
        <p:blipFill>
          <a:blip r:embed="rId1"/>
          <a:srcRect/>
          <a:stretch>
            <a:fillRect/>
          </a:stretch>
        </p:blipFill>
        <p:spPr bwMode="auto">
          <a:xfrm>
            <a:off x="0" y="33491"/>
            <a:ext cx="2376265" cy="522036"/>
          </a:xfrm>
          <a:prstGeom prst="rect">
            <a:avLst/>
          </a:prstGeom>
          <a:noFill/>
          <a:ln w="9525">
            <a:noFill/>
            <a:miter lim="800000"/>
            <a:headEnd/>
            <a:tailEnd/>
          </a:ln>
          <a:effectLst/>
        </p:spPr>
      </p:pic>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9951" y="987574"/>
            <a:ext cx="8571969" cy="3231654"/>
          </a:xfrm>
          <a:prstGeom prst="rect">
            <a:avLst/>
          </a:prstGeom>
          <a:noFill/>
          <a:ln>
            <a:solidFill>
              <a:schemeClr val="bg1"/>
            </a:solidFill>
          </a:ln>
        </p:spPr>
        <p:txBody>
          <a:bodyPr wrap="square" lIns="0" tIns="0" rIns="0" bIns="0" rtlCol="0">
            <a:spAutoFit/>
          </a:bodyPr>
          <a:lstStyle/>
          <a:p>
            <a:pPr eaLnBrk="0" latinLnBrk="1" hangingPunct="0">
              <a:lnSpc>
                <a:spcPct val="150000"/>
              </a:lnSpc>
              <a:spcBef>
                <a:spcPts val="0"/>
              </a:spcBef>
            </a:pPr>
            <a:r>
              <a:rPr lang="zh-CN" altLang="en-US" sz="2000" b="1" kern="0" dirty="0" smtClean="0">
                <a:solidFill>
                  <a:srgbClr val="0000FF"/>
                </a:solidFill>
                <a:latin typeface="Times New Roman" panose="02020603050405020304" pitchFamily="65" charset="-122"/>
                <a:ea typeface="宋体" panose="02010600030101010101" pitchFamily="2" charset="-122"/>
              </a:rPr>
              <a:t>不同</a:t>
            </a:r>
            <a:r>
              <a:rPr lang="zh-CN" altLang="en-US" sz="2000" b="1" kern="0" dirty="0">
                <a:solidFill>
                  <a:srgbClr val="0000FF"/>
                </a:solidFill>
                <a:latin typeface="Times New Roman" panose="02020603050405020304" pitchFamily="65" charset="-122"/>
                <a:ea typeface="宋体" panose="02010600030101010101" pitchFamily="2" charset="-122"/>
              </a:rPr>
              <a:t>史观角度审视近代中国经济结构的</a:t>
            </a:r>
            <a:r>
              <a:rPr lang="zh-CN" altLang="en-US" sz="2000" b="1" kern="0" dirty="0" smtClean="0">
                <a:solidFill>
                  <a:srgbClr val="0000FF"/>
                </a:solidFill>
                <a:latin typeface="Times New Roman" panose="02020603050405020304" pitchFamily="65" charset="-122"/>
                <a:ea typeface="宋体" panose="02010600030101010101" pitchFamily="2" charset="-122"/>
              </a:rPr>
              <a:t>变动</a:t>
            </a:r>
            <a:endParaRPr lang="en-US" altLang="zh-CN" sz="2000" b="1" kern="0" dirty="0" smtClean="0">
              <a:solidFill>
                <a:srgbClr val="0000FF"/>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2000" b="1" kern="0" dirty="0" smtClean="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1)从</a:t>
            </a:r>
            <a:r>
              <a:rPr lang="zh-CN" altLang="en-US" sz="2000" b="1" kern="0" dirty="0">
                <a:solidFill>
                  <a:srgbClr val="FF0000"/>
                </a:solidFill>
                <a:latin typeface="Times New Roman" panose="02020603050405020304" pitchFamily="65" charset="-122"/>
                <a:ea typeface="宋体" panose="02010600030101010101" pitchFamily="2" charset="-122"/>
              </a:rPr>
              <a:t>全球史观</a:t>
            </a:r>
            <a:r>
              <a:rPr lang="zh-CN" altLang="en-US" sz="2000" b="1" kern="0" dirty="0">
                <a:solidFill>
                  <a:srgbClr val="000000"/>
                </a:solidFill>
                <a:latin typeface="Times New Roman" panose="02020603050405020304" pitchFamily="65" charset="-122"/>
                <a:ea typeface="宋体" panose="02010600030101010101" pitchFamily="2" charset="-122"/>
              </a:rPr>
              <a:t>看,中国自然经济瓦解、经济结构变化是中国被迫卷入资本主</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义世界市场、开始融入全球化的结果和体现。</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(2)从</a:t>
            </a:r>
            <a:r>
              <a:rPr lang="zh-CN" altLang="en-US" sz="2000" b="1" kern="0" dirty="0">
                <a:solidFill>
                  <a:srgbClr val="FF0000"/>
                </a:solidFill>
                <a:latin typeface="Times New Roman" panose="02020603050405020304" pitchFamily="65" charset="-122"/>
                <a:ea typeface="宋体" panose="02010600030101010101" pitchFamily="2" charset="-122"/>
              </a:rPr>
              <a:t>文明史观</a:t>
            </a:r>
            <a:r>
              <a:rPr lang="zh-CN" altLang="en-US" sz="2000" b="1" kern="0" dirty="0">
                <a:solidFill>
                  <a:srgbClr val="000000"/>
                </a:solidFill>
                <a:latin typeface="Times New Roman" panose="02020603050405020304" pitchFamily="65" charset="-122"/>
                <a:ea typeface="宋体" panose="02010600030101010101" pitchFamily="2" charset="-122"/>
              </a:rPr>
              <a:t>看,它是西方工业资本主义文明与中国传统农耕文明交流、碰</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撞、渗透、融合的产物。</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(3)</a:t>
            </a:r>
            <a:r>
              <a:rPr lang="zh-CN" altLang="en-US" sz="2000" b="1" kern="0" dirty="0" smtClean="0">
                <a:solidFill>
                  <a:srgbClr val="000000"/>
                </a:solidFill>
                <a:latin typeface="Times New Roman" panose="02020603050405020304" pitchFamily="65" charset="-122"/>
                <a:ea typeface="宋体" panose="02010600030101010101" pitchFamily="2" charset="-122"/>
              </a:rPr>
              <a:t>从</a:t>
            </a:r>
            <a:r>
              <a:rPr lang="zh-CN" altLang="en-US" sz="2000" b="1" kern="0" dirty="0" smtClean="0">
                <a:solidFill>
                  <a:srgbClr val="FF0000"/>
                </a:solidFill>
                <a:latin typeface="Times New Roman" panose="02020603050405020304" pitchFamily="65" charset="-122"/>
                <a:ea typeface="宋体" panose="02010600030101010101" pitchFamily="2" charset="-122"/>
              </a:rPr>
              <a:t>现代化</a:t>
            </a:r>
            <a:r>
              <a:rPr lang="zh-CN" altLang="en-US" sz="2000" b="1" kern="0" dirty="0">
                <a:solidFill>
                  <a:srgbClr val="FF0000"/>
                </a:solidFill>
                <a:latin typeface="Times New Roman" panose="02020603050405020304" pitchFamily="65" charset="-122"/>
                <a:ea typeface="宋体" panose="02010600030101010101" pitchFamily="2" charset="-122"/>
              </a:rPr>
              <a:t>史观</a:t>
            </a:r>
            <a:r>
              <a:rPr lang="zh-CN" altLang="en-US" sz="2000" b="1" kern="0" dirty="0">
                <a:solidFill>
                  <a:srgbClr val="000000"/>
                </a:solidFill>
                <a:latin typeface="Times New Roman" panose="02020603050405020304" pitchFamily="65" charset="-122"/>
                <a:ea typeface="宋体" panose="02010600030101010101" pitchFamily="2" charset="-122"/>
              </a:rPr>
              <a:t>看,晚清经济结构变动是近代中国经济向市场化、工业化、</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城市化转型的开始。</a:t>
            </a:r>
            <a:endParaRPr lang="zh-CN" altLang="en-US" b="1" dirty="0"/>
          </a:p>
        </p:txBody>
      </p:sp>
      <p:pic>
        <p:nvPicPr>
          <p:cNvPr id="3" name="Picture 12"/>
          <p:cNvPicPr>
            <a:picLocks noChangeAspect="1" noChangeArrowheads="1"/>
          </p:cNvPicPr>
          <p:nvPr/>
        </p:nvPicPr>
        <p:blipFill>
          <a:blip r:embed="rId1"/>
          <a:srcRect/>
          <a:stretch>
            <a:fillRect/>
          </a:stretch>
        </p:blipFill>
        <p:spPr bwMode="auto">
          <a:xfrm>
            <a:off x="29922" y="10871"/>
            <a:ext cx="2309830" cy="602844"/>
          </a:xfrm>
          <a:prstGeom prst="rect">
            <a:avLst/>
          </a:prstGeom>
          <a:noFill/>
          <a:ln w="9525">
            <a:noFill/>
            <a:miter lim="800000"/>
            <a:headEnd/>
            <a:tailEnd/>
          </a:ln>
          <a:effectLst/>
        </p:spPr>
      </p:pic>
      <p:sp>
        <p:nvSpPr>
          <p:cNvPr id="4" name="矩形 3"/>
          <p:cNvSpPr/>
          <p:nvPr/>
        </p:nvSpPr>
        <p:spPr>
          <a:xfrm>
            <a:off x="2699792" y="47284"/>
            <a:ext cx="5032147" cy="646331"/>
          </a:xfrm>
          <a:prstGeom prst="rect">
            <a:avLst/>
          </a:prstGeom>
          <a:solidFill>
            <a:srgbClr val="FFFF00"/>
          </a:solidFill>
        </p:spPr>
        <p:txBody>
          <a:bodyPr wrap="none">
            <a:spAutoFit/>
          </a:bodyPr>
          <a:lstStyle/>
          <a:p>
            <a:r>
              <a:rPr lang="en-US" altLang="zh-CN" sz="3600" kern="0" dirty="0" smtClean="0">
                <a:solidFill>
                  <a:srgbClr val="000000"/>
                </a:solidFill>
                <a:latin typeface="Times New Roman" panose="02020603050405020304" pitchFamily="65" charset="-122"/>
                <a:ea typeface="宋体" panose="02010600030101010101" pitchFamily="2" charset="-122"/>
              </a:rPr>
              <a:t>3</a:t>
            </a:r>
            <a:r>
              <a:rPr lang="zh-CN" altLang="en-US" sz="3600" kern="0" dirty="0" smtClean="0">
                <a:solidFill>
                  <a:srgbClr val="000000"/>
                </a:solidFill>
                <a:latin typeface="Times New Roman" panose="02020603050405020304" pitchFamily="65" charset="-122"/>
                <a:ea typeface="宋体" panose="02010600030101010101" pitchFamily="2" charset="-122"/>
              </a:rPr>
              <a:t>、用不同</a:t>
            </a:r>
            <a:r>
              <a:rPr lang="zh-CN" altLang="en-US" sz="3600" kern="0" dirty="0">
                <a:solidFill>
                  <a:srgbClr val="000000"/>
                </a:solidFill>
                <a:latin typeface="Times New Roman" panose="02020603050405020304" pitchFamily="65" charset="-122"/>
                <a:ea typeface="宋体" panose="02010600030101010101" pitchFamily="2" charset="-122"/>
              </a:rPr>
              <a:t>史</a:t>
            </a:r>
            <a:r>
              <a:rPr lang="zh-CN" altLang="en-US" sz="3600" kern="0" dirty="0" smtClean="0">
                <a:solidFill>
                  <a:srgbClr val="000000"/>
                </a:solidFill>
                <a:latin typeface="Times New Roman" panose="02020603050405020304" pitchFamily="65" charset="-122"/>
                <a:ea typeface="宋体" panose="02010600030101010101" pitchFamily="2" charset="-122"/>
              </a:rPr>
              <a:t>观审视问题</a:t>
            </a:r>
            <a:endParaRPr lang="zh-CN" altLang="en-US" sz="3600" dirty="0"/>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528" y="411510"/>
            <a:ext cx="8571969" cy="4195683"/>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  </a:t>
            </a:r>
            <a:r>
              <a:rPr lang="zh-CN" altLang="en-US" sz="2000" b="1" kern="0" dirty="0">
                <a:solidFill>
                  <a:srgbClr val="0000FF"/>
                </a:solidFill>
                <a:latin typeface="Times New Roman" panose="02020603050405020304" pitchFamily="65" charset="-122"/>
                <a:ea typeface="宋体" panose="02010600030101010101" pitchFamily="2" charset="-122"/>
              </a:rPr>
              <a:t>用多种史观评价洋务派的“中体西用”主张</a:t>
            </a:r>
            <a:endParaRPr lang="zh-CN" altLang="en-US" b="1" dirty="0">
              <a:solidFill>
                <a:srgbClr val="0000FF"/>
              </a:solidFill>
            </a:endParaRPr>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(1)从</a:t>
            </a:r>
            <a:r>
              <a:rPr lang="zh-CN" altLang="en-US" sz="2000" b="1" kern="0" dirty="0">
                <a:solidFill>
                  <a:srgbClr val="FF0000"/>
                </a:solidFill>
                <a:latin typeface="Times New Roman" panose="02020603050405020304" pitchFamily="65" charset="-122"/>
                <a:ea typeface="宋体" panose="02010600030101010101" pitchFamily="2" charset="-122"/>
              </a:rPr>
              <a:t>革命史观</a:t>
            </a:r>
            <a:r>
              <a:rPr lang="zh-CN" altLang="en-US" sz="2000" b="1" kern="0" dirty="0">
                <a:solidFill>
                  <a:srgbClr val="000000"/>
                </a:solidFill>
                <a:latin typeface="Times New Roman" panose="02020603050405020304" pitchFamily="65" charset="-122"/>
                <a:ea typeface="宋体" panose="02010600030101010101" pitchFamily="2" charset="-122"/>
              </a:rPr>
              <a:t>看,洋务派处于地主阶级的立场,主张“中体西用”的目的在</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于维护封建君主专制制度和纲常名教。</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(2)从</a:t>
            </a:r>
            <a:r>
              <a:rPr lang="zh-CN" altLang="en-US" sz="2000" b="1" kern="0" dirty="0">
                <a:solidFill>
                  <a:srgbClr val="FF0000"/>
                </a:solidFill>
                <a:latin typeface="Times New Roman" panose="02020603050405020304" pitchFamily="65" charset="-122"/>
                <a:ea typeface="宋体" panose="02010600030101010101" pitchFamily="2" charset="-122"/>
              </a:rPr>
              <a:t>现代化史观</a:t>
            </a:r>
            <a:r>
              <a:rPr lang="zh-CN" altLang="en-US" sz="2000" b="1" kern="0" dirty="0">
                <a:solidFill>
                  <a:srgbClr val="000000"/>
                </a:solidFill>
                <a:latin typeface="Times New Roman" panose="02020603050405020304" pitchFamily="65" charset="-122"/>
                <a:ea typeface="宋体" panose="02010600030101010101" pitchFamily="2" charset="-122"/>
              </a:rPr>
              <a:t>看,它打出的“自强”和“求富”的旗号,冲击了重农抑商</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的陈腐观念,对中国的工业现代化、国防和军队现代化、教育现代化和外交</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现代化起了一定的推动作用。</a:t>
            </a:r>
            <a:endParaRPr lang="zh-CN" altLang="en-US"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(3)从</a:t>
            </a:r>
            <a:r>
              <a:rPr lang="zh-CN" altLang="en-US" sz="2000" b="1" kern="0" dirty="0">
                <a:solidFill>
                  <a:srgbClr val="FF0000"/>
                </a:solidFill>
                <a:latin typeface="Times New Roman" panose="02020603050405020304" pitchFamily="65" charset="-122"/>
                <a:ea typeface="宋体" panose="02010600030101010101" pitchFamily="2" charset="-122"/>
              </a:rPr>
              <a:t>全球史观</a:t>
            </a:r>
            <a:r>
              <a:rPr lang="zh-CN" altLang="en-US" sz="2000" b="1" kern="0" dirty="0">
                <a:solidFill>
                  <a:srgbClr val="000000"/>
                </a:solidFill>
                <a:latin typeface="Times New Roman" panose="02020603050405020304" pitchFamily="65" charset="-122"/>
                <a:ea typeface="宋体" panose="02010600030101010101" pitchFamily="2" charset="-122"/>
              </a:rPr>
              <a:t>看,它反映了新兴的资本主义生产方式和思想观念对相对落后</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的国家和地区旧制度、旧思想的冲击,是西方工业文明在世界范围内扩展的</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具体表现。</a:t>
            </a:r>
            <a:endParaRPr lang="zh-CN" altLang="en-US" b="1" dirty="0"/>
          </a:p>
        </p:txBody>
      </p:sp>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5690" y="195486"/>
            <a:ext cx="8980177" cy="4680520"/>
          </a:xfrm>
          <a:prstGeom prst="rect">
            <a:avLst/>
          </a:prstGeom>
          <a:ln>
            <a:solidFill>
              <a:schemeClr val="accent1"/>
            </a:solidFill>
          </a:ln>
        </p:spPr>
        <p:txBody>
          <a:bodyPr>
            <a:noAutofit/>
          </a:bodyPr>
          <a:lstStyle>
            <a:lvl1pPr marL="306070" indent="-306070" algn="l" defTabSz="815340" rtl="0" eaLnBrk="0" fontAlgn="base" hangingPunct="0">
              <a:spcBef>
                <a:spcPct val="20000"/>
              </a:spcBef>
              <a:spcAft>
                <a:spcPct val="0"/>
              </a:spcAft>
              <a:buFont typeface="Arial" panose="020B0604020202020204" pitchFamily="34" charset="0"/>
              <a:buChar char="•"/>
              <a:defRPr sz="2100" kern="1200">
                <a:solidFill>
                  <a:schemeClr val="tx1"/>
                </a:solidFill>
                <a:latin typeface="华文细黑" panose="02010600040101010101" pitchFamily="2" charset="-122"/>
                <a:ea typeface="华文细黑" panose="02010600040101010101" pitchFamily="2" charset="-122"/>
                <a:cs typeface="+mn-cs"/>
              </a:defRPr>
            </a:lvl1pPr>
            <a:lvl2pPr marL="663575" indent="-255270" algn="l" defTabSz="815340" rtl="0" eaLnBrk="0" fontAlgn="base" hangingPunct="0">
              <a:spcBef>
                <a:spcPct val="20000"/>
              </a:spcBef>
              <a:spcAft>
                <a:spcPct val="0"/>
              </a:spcAft>
              <a:buFont typeface="Arial" panose="020B0604020202020204" pitchFamily="34" charset="0"/>
              <a:buChar char="–"/>
              <a:defRPr kern="1200">
                <a:solidFill>
                  <a:schemeClr val="tx1"/>
                </a:solidFill>
                <a:latin typeface="华文细黑" panose="02010600040101010101" pitchFamily="2" charset="-122"/>
                <a:ea typeface="华文细黑" panose="02010600040101010101" pitchFamily="2" charset="-122"/>
                <a:cs typeface="+mn-cs"/>
              </a:defRPr>
            </a:lvl2pPr>
            <a:lvl3pPr marL="1020445" indent="-204470" algn="l" defTabSz="815340" rtl="0" eaLnBrk="0" fontAlgn="base" hangingPunct="0">
              <a:spcBef>
                <a:spcPct val="20000"/>
              </a:spcBef>
              <a:spcAft>
                <a:spcPct val="0"/>
              </a:spcAft>
              <a:buFont typeface="Arial" panose="020B0604020202020204" pitchFamily="34" charset="0"/>
              <a:buChar char="•"/>
              <a:defRPr sz="2100" kern="1200">
                <a:solidFill>
                  <a:schemeClr val="tx1"/>
                </a:solidFill>
                <a:latin typeface="华文细黑" panose="02010600040101010101" pitchFamily="2" charset="-122"/>
                <a:ea typeface="华文细黑" panose="02010600040101010101" pitchFamily="2" charset="-122"/>
                <a:cs typeface="+mn-cs"/>
              </a:defRPr>
            </a:lvl3pPr>
            <a:lvl4pPr marL="1428115" indent="-204470" algn="l" defTabSz="815340" rtl="0" eaLnBrk="0" fontAlgn="base" hangingPunct="0">
              <a:spcBef>
                <a:spcPct val="20000"/>
              </a:spcBef>
              <a:spcAft>
                <a:spcPct val="0"/>
              </a:spcAft>
              <a:buFont typeface="Arial" panose="020B0604020202020204" pitchFamily="34" charset="0"/>
              <a:buChar char="–"/>
              <a:defRPr sz="1400" kern="1200">
                <a:solidFill>
                  <a:schemeClr val="tx1"/>
                </a:solidFill>
                <a:latin typeface="华文细黑" panose="02010600040101010101" pitchFamily="2" charset="-122"/>
                <a:ea typeface="华文细黑" panose="02010600040101010101" pitchFamily="2" charset="-122"/>
                <a:cs typeface="+mn-cs"/>
              </a:defRPr>
            </a:lvl4pPr>
            <a:lvl5pPr marL="1836420" indent="-204470" algn="l" defTabSz="815340" rtl="0" eaLnBrk="0" fontAlgn="base" hangingPunct="0">
              <a:spcBef>
                <a:spcPct val="20000"/>
              </a:spcBef>
              <a:spcAft>
                <a:spcPct val="0"/>
              </a:spcAft>
              <a:buFont typeface="Arial" panose="020B0604020202020204" pitchFamily="34" charset="0"/>
              <a:buChar char="»"/>
              <a:defRPr sz="1400" kern="1200">
                <a:solidFill>
                  <a:schemeClr val="tx1"/>
                </a:solidFill>
                <a:latin typeface="华文细黑" panose="02010600040101010101" pitchFamily="2" charset="-122"/>
                <a:ea typeface="华文细黑" panose="02010600040101010101" pitchFamily="2" charset="-122"/>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zh-CN" sz="2400" b="1" dirty="0" smtClean="0">
                <a:solidFill>
                  <a:srgbClr val="FF0000"/>
                </a:solidFill>
              </a:rPr>
              <a:t>现代化史观</a:t>
            </a:r>
            <a:endParaRPr lang="zh-CN" altLang="zh-CN" sz="2400" b="1" dirty="0" smtClean="0">
              <a:solidFill>
                <a:srgbClr val="FF0000"/>
              </a:solidFill>
            </a:endParaRPr>
          </a:p>
          <a:p>
            <a:pPr marL="0" indent="0">
              <a:buFont typeface="Arial" panose="020B0604020202020204" pitchFamily="34" charset="0"/>
              <a:buNone/>
            </a:pPr>
            <a:r>
              <a:rPr lang="en-US" altLang="zh-CN" sz="2400" b="1" dirty="0" smtClean="0"/>
              <a:t>     </a:t>
            </a:r>
            <a:r>
              <a:rPr lang="zh-CN" altLang="zh-CN" sz="2400" b="1" dirty="0" smtClean="0"/>
              <a:t>通常也称近代化。它是指由传统社会向现代社会变迁的过程，包括</a:t>
            </a:r>
            <a:r>
              <a:rPr lang="zh-CN" altLang="en-US" sz="2400" b="1" dirty="0" smtClean="0"/>
              <a:t>：</a:t>
            </a:r>
            <a:endParaRPr lang="en-US" altLang="zh-CN" sz="2400" b="1" dirty="0" smtClean="0"/>
          </a:p>
          <a:p>
            <a:pPr marL="0" indent="0">
              <a:buFont typeface="Arial" panose="020B0604020202020204" pitchFamily="34" charset="0"/>
              <a:buNone/>
            </a:pPr>
            <a:r>
              <a:rPr lang="en-US" altLang="zh-CN" sz="2400" b="1" dirty="0" smtClean="0"/>
              <a:t>    </a:t>
            </a:r>
            <a:r>
              <a:rPr lang="zh-CN" altLang="zh-CN" sz="2400" b="1" dirty="0" smtClean="0"/>
              <a:t>①</a:t>
            </a:r>
            <a:r>
              <a:rPr lang="zh-CN" altLang="zh-CN" sz="2400" b="1" dirty="0" smtClean="0">
                <a:solidFill>
                  <a:srgbClr val="FF0000"/>
                </a:solidFill>
              </a:rPr>
              <a:t>政治现代化</a:t>
            </a:r>
            <a:r>
              <a:rPr lang="zh-CN" altLang="zh-CN" sz="2400" b="1" dirty="0" smtClean="0"/>
              <a:t>主要指</a:t>
            </a:r>
            <a:r>
              <a:rPr lang="zh-CN" altLang="zh-CN" sz="2400" b="1" dirty="0" smtClean="0">
                <a:solidFill>
                  <a:srgbClr val="0000FF"/>
                </a:solidFill>
              </a:rPr>
              <a:t>民主化</a:t>
            </a:r>
            <a:r>
              <a:rPr lang="zh-CN" altLang="zh-CN" sz="2400" b="1" dirty="0" smtClean="0"/>
              <a:t>和</a:t>
            </a:r>
            <a:r>
              <a:rPr lang="zh-CN" altLang="zh-CN" sz="2400" b="1" dirty="0" smtClean="0">
                <a:solidFill>
                  <a:srgbClr val="0000FF"/>
                </a:solidFill>
              </a:rPr>
              <a:t>法制化</a:t>
            </a:r>
            <a:r>
              <a:rPr lang="zh-CN" altLang="zh-CN" sz="2400" b="1" dirty="0" smtClean="0"/>
              <a:t>进程，即从人治到法治、从专制政治到民主政治等内容。</a:t>
            </a:r>
            <a:endParaRPr lang="en-US" altLang="zh-CN" sz="2400" b="1" dirty="0" smtClean="0"/>
          </a:p>
          <a:p>
            <a:pPr marL="0" indent="0">
              <a:buFont typeface="Arial" panose="020B0604020202020204" pitchFamily="34" charset="0"/>
              <a:buNone/>
            </a:pPr>
            <a:r>
              <a:rPr lang="en-US" altLang="zh-CN" sz="2400" b="1" dirty="0" smtClean="0"/>
              <a:t>    </a:t>
            </a:r>
            <a:r>
              <a:rPr lang="zh-CN" altLang="zh-CN" sz="2400" b="1" dirty="0" smtClean="0"/>
              <a:t>②</a:t>
            </a:r>
            <a:r>
              <a:rPr lang="zh-CN" altLang="zh-CN" sz="2400" b="1" dirty="0" smtClean="0">
                <a:solidFill>
                  <a:srgbClr val="FF0000"/>
                </a:solidFill>
              </a:rPr>
              <a:t>经济现代化</a:t>
            </a:r>
            <a:r>
              <a:rPr lang="zh-CN" altLang="zh-CN" sz="2400" b="1" dirty="0" smtClean="0"/>
              <a:t>主要指</a:t>
            </a:r>
            <a:r>
              <a:rPr lang="zh-CN" altLang="zh-CN" sz="2400" b="1" dirty="0" smtClean="0">
                <a:solidFill>
                  <a:srgbClr val="0000FF"/>
                </a:solidFill>
              </a:rPr>
              <a:t>工业化</a:t>
            </a:r>
            <a:r>
              <a:rPr lang="zh-CN" altLang="zh-CN" sz="2400" b="1" dirty="0" smtClean="0"/>
              <a:t>和</a:t>
            </a:r>
            <a:r>
              <a:rPr lang="zh-CN" altLang="zh-CN" sz="2400" b="1" dirty="0" smtClean="0">
                <a:solidFill>
                  <a:srgbClr val="0000FF"/>
                </a:solidFill>
              </a:rPr>
              <a:t>市场化</a:t>
            </a:r>
            <a:r>
              <a:rPr lang="zh-CN" altLang="zh-CN" sz="2400" b="1" dirty="0" smtClean="0"/>
              <a:t>进程，即从传统农业到现代工业、从自然经济到市场经济等内容。</a:t>
            </a:r>
            <a:endParaRPr lang="en-US" altLang="zh-CN" sz="2400" b="1" dirty="0" smtClean="0"/>
          </a:p>
          <a:p>
            <a:pPr marL="0" indent="0">
              <a:buFont typeface="Arial" panose="020B0604020202020204" pitchFamily="34" charset="0"/>
              <a:buNone/>
            </a:pPr>
            <a:r>
              <a:rPr lang="en-US" altLang="zh-CN" sz="2400" b="1" dirty="0" smtClean="0"/>
              <a:t>    </a:t>
            </a:r>
            <a:r>
              <a:rPr lang="zh-CN" altLang="zh-CN" sz="2400" b="1" dirty="0" smtClean="0"/>
              <a:t>③</a:t>
            </a:r>
            <a:r>
              <a:rPr lang="zh-CN" altLang="zh-CN" sz="2400" b="1" dirty="0" smtClean="0">
                <a:solidFill>
                  <a:srgbClr val="FF0000"/>
                </a:solidFill>
              </a:rPr>
              <a:t>思想文化现代化</a:t>
            </a:r>
            <a:r>
              <a:rPr lang="zh-CN" altLang="zh-CN" sz="2400" b="1" dirty="0" smtClean="0"/>
              <a:t>主要是指</a:t>
            </a:r>
            <a:r>
              <a:rPr lang="zh-CN" altLang="zh-CN" sz="2400" b="1" dirty="0" smtClean="0">
                <a:solidFill>
                  <a:srgbClr val="0000FF"/>
                </a:solidFill>
              </a:rPr>
              <a:t>科学化</a:t>
            </a:r>
            <a:r>
              <a:rPr lang="zh-CN" altLang="zh-CN" sz="2400" b="1" dirty="0" smtClean="0"/>
              <a:t>和</a:t>
            </a:r>
            <a:r>
              <a:rPr lang="zh-CN" altLang="zh-CN" sz="2400" b="1" dirty="0" smtClean="0">
                <a:solidFill>
                  <a:srgbClr val="0000FF"/>
                </a:solidFill>
              </a:rPr>
              <a:t>大众化</a:t>
            </a:r>
            <a:r>
              <a:rPr lang="zh-CN" altLang="zh-CN" sz="2400" b="1" dirty="0" smtClean="0"/>
              <a:t>进程。</a:t>
            </a:r>
            <a:endParaRPr lang="en-US" altLang="zh-CN" sz="2400" b="1" dirty="0" smtClean="0"/>
          </a:p>
          <a:p>
            <a:pPr marL="0" indent="0">
              <a:buFont typeface="Arial" panose="020B0604020202020204" pitchFamily="34" charset="0"/>
              <a:buNone/>
            </a:pPr>
            <a:r>
              <a:rPr lang="en-US" altLang="zh-CN" sz="2400" b="1" dirty="0" smtClean="0"/>
              <a:t>    </a:t>
            </a:r>
            <a:r>
              <a:rPr lang="zh-CN" altLang="zh-CN" sz="2400" b="1" dirty="0" smtClean="0"/>
              <a:t>④</a:t>
            </a:r>
            <a:r>
              <a:rPr lang="zh-CN" altLang="zh-CN" sz="2400" b="1" dirty="0" smtClean="0">
                <a:solidFill>
                  <a:srgbClr val="FF0000"/>
                </a:solidFill>
              </a:rPr>
              <a:t>社会生活现代化</a:t>
            </a:r>
            <a:r>
              <a:rPr lang="zh-CN" altLang="zh-CN" sz="2400" b="1" dirty="0" smtClean="0"/>
              <a:t>除物质生活的改善和提高外，主要是指</a:t>
            </a:r>
            <a:r>
              <a:rPr lang="zh-CN" altLang="zh-CN" sz="2400" b="1" dirty="0" smtClean="0">
                <a:solidFill>
                  <a:srgbClr val="0000FF"/>
                </a:solidFill>
              </a:rPr>
              <a:t>城市化</a:t>
            </a:r>
            <a:r>
              <a:rPr lang="zh-CN" altLang="zh-CN" sz="2400" b="1" dirty="0" smtClean="0"/>
              <a:t>和</a:t>
            </a:r>
            <a:r>
              <a:rPr lang="zh-CN" altLang="zh-CN" sz="2400" b="1" dirty="0" smtClean="0">
                <a:solidFill>
                  <a:srgbClr val="0000FF"/>
                </a:solidFill>
              </a:rPr>
              <a:t>社会组织整合化</a:t>
            </a:r>
            <a:r>
              <a:rPr lang="zh-CN" altLang="zh-CN" sz="2400" b="1" dirty="0" smtClean="0"/>
              <a:t>等。</a:t>
            </a:r>
            <a:endParaRPr lang="en-US" altLang="zh-CN" sz="2400" b="1" dirty="0" smtClean="0"/>
          </a:p>
          <a:p>
            <a:pPr marL="0" indent="0">
              <a:buFont typeface="Arial" panose="020B0604020202020204" pitchFamily="34" charset="0"/>
              <a:buNone/>
            </a:pPr>
            <a:r>
              <a:rPr lang="en-US" altLang="zh-CN" sz="2400" b="1" dirty="0" smtClean="0">
                <a:solidFill>
                  <a:srgbClr val="FF0000"/>
                </a:solidFill>
              </a:rPr>
              <a:t>               </a:t>
            </a:r>
            <a:r>
              <a:rPr lang="zh-CN" altLang="zh-CN" sz="2400" b="1" u="sng" dirty="0" smtClean="0">
                <a:solidFill>
                  <a:srgbClr val="FF0000"/>
                </a:solidFill>
              </a:rPr>
              <a:t>其核心是经济的</a:t>
            </a:r>
            <a:r>
              <a:rPr lang="zh-CN" altLang="zh-CN" sz="2400" b="1" u="sng" dirty="0" smtClean="0">
                <a:solidFill>
                  <a:srgbClr val="FF0000"/>
                </a:solidFill>
                <a:effectLst>
                  <a:outerShdw blurRad="38100" dist="38100" dir="2700000" algn="tl">
                    <a:srgbClr val="000000">
                      <a:alpha val="43137"/>
                    </a:srgbClr>
                  </a:outerShdw>
                </a:effectLst>
              </a:rPr>
              <a:t>工业化</a:t>
            </a:r>
            <a:r>
              <a:rPr lang="zh-CN" altLang="zh-CN" sz="2400" b="1" u="sng" dirty="0" smtClean="0">
                <a:solidFill>
                  <a:srgbClr val="FF0000"/>
                </a:solidFill>
              </a:rPr>
              <a:t>和政治的</a:t>
            </a:r>
            <a:r>
              <a:rPr lang="zh-CN" altLang="zh-CN" sz="2400" b="1" u="sng" dirty="0" smtClean="0">
                <a:solidFill>
                  <a:srgbClr val="FF0000"/>
                </a:solidFill>
                <a:effectLst>
                  <a:outerShdw blurRad="38100" dist="38100" dir="2700000" algn="tl">
                    <a:srgbClr val="000000">
                      <a:alpha val="43137"/>
                    </a:srgbClr>
                  </a:outerShdw>
                </a:effectLst>
              </a:rPr>
              <a:t>民主化</a:t>
            </a:r>
            <a:r>
              <a:rPr lang="zh-CN" altLang="zh-CN" sz="2400" b="1" u="sng" dirty="0" smtClean="0">
                <a:solidFill>
                  <a:srgbClr val="FF0000"/>
                </a:solidFill>
              </a:rPr>
              <a:t>。</a:t>
            </a:r>
            <a:endParaRPr lang="zh-CN" altLang="zh-CN" sz="2400" b="1" u="sng" dirty="0" smtClean="0">
              <a:solidFill>
                <a:srgbClr val="FF0000"/>
              </a:solidFill>
            </a:endParaRPr>
          </a:p>
          <a:p>
            <a:endParaRPr lang="zh-CN" altLang="en-US" sz="2400" b="1" dirty="0"/>
          </a:p>
        </p:txBody>
      </p: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520" y="123478"/>
            <a:ext cx="8701755" cy="5447645"/>
          </a:xfrm>
          <a:prstGeom prst="rect">
            <a:avLst/>
          </a:prstGeom>
          <a:noFill/>
        </p:spPr>
        <p:txBody>
          <a:bodyPr wrap="square" lIns="0" tIns="0" rIns="0" bIns="0" rtlCol="0">
            <a:spAutoFit/>
          </a:bodyPr>
          <a:lstStyle/>
          <a:p>
            <a:pPr eaLnBrk="0" latinLnBrk="1" hangingPunct="0">
              <a:lnSpc>
                <a:spcPct val="150000"/>
              </a:lnSpc>
            </a:pPr>
            <a:r>
              <a:rPr lang="zh-CN" altLang="en-US" sz="2000" b="1" kern="0" dirty="0">
                <a:solidFill>
                  <a:srgbClr val="0000FF"/>
                </a:solidFill>
                <a:latin typeface="Times New Roman" panose="02020603050405020304" pitchFamily="65" charset="-122"/>
                <a:ea typeface="宋体" panose="02010600030101010101" pitchFamily="2" charset="-122"/>
              </a:rPr>
              <a:t> </a:t>
            </a:r>
            <a:r>
              <a:rPr lang="zh-CN" altLang="en-US" sz="2000" b="1" kern="0" dirty="0">
                <a:solidFill>
                  <a:srgbClr val="FF0000"/>
                </a:solidFill>
                <a:latin typeface="Times New Roman" panose="02020603050405020304" pitchFamily="65" charset="-122"/>
                <a:ea typeface="宋体" panose="02010600030101010101" pitchFamily="2" charset="-122"/>
              </a:rPr>
              <a:t> 洋务运动对中国近代化的贡献</a:t>
            </a:r>
            <a:endParaRPr lang="zh-CN" altLang="en-US" sz="2000" b="1" kern="0" dirty="0">
              <a:solidFill>
                <a:srgbClr val="FF0000"/>
              </a:solidFill>
              <a:latin typeface="Times New Roman" panose="02020603050405020304" pitchFamily="65" charset="-122"/>
              <a:ea typeface="宋体" panose="02010600030101010101" pitchFamily="2" charset="-122"/>
            </a:endParaRPr>
          </a:p>
          <a:p>
            <a:pPr eaLnBrk="0" latinLnBrk="1" hangingPunct="0">
              <a:lnSpc>
                <a:spcPct val="150000"/>
              </a:lnSpc>
            </a:pPr>
            <a:r>
              <a:rPr lang="en-US" altLang="zh-CN" sz="2000" b="1" kern="0" dirty="0">
                <a:solidFill>
                  <a:srgbClr val="0000FF"/>
                </a:solidFill>
                <a:latin typeface="Times New Roman" panose="02020603050405020304" pitchFamily="65" charset="-122"/>
                <a:ea typeface="宋体" panose="02010600030101010101" pitchFamily="2" charset="-122"/>
              </a:rPr>
              <a:t>(1)</a:t>
            </a:r>
            <a:r>
              <a:rPr lang="zh-CN" altLang="en-US" sz="2000" b="1" kern="0" dirty="0">
                <a:solidFill>
                  <a:srgbClr val="0000FF"/>
                </a:solidFill>
                <a:latin typeface="Times New Roman" panose="02020603050405020304" pitchFamily="65" charset="-122"/>
                <a:ea typeface="宋体" panose="02010600030101010101" pitchFamily="2" charset="-122"/>
              </a:rPr>
              <a:t>思想上</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提出“中体西用”观点</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使中国</a:t>
            </a:r>
            <a:r>
              <a:rPr lang="zh-CN" altLang="en-US" sz="2000" b="1" kern="0" dirty="0">
                <a:solidFill>
                  <a:srgbClr val="FF0000"/>
                </a:solidFill>
                <a:latin typeface="Times New Roman" panose="02020603050405020304" pitchFamily="65" charset="-122"/>
                <a:ea typeface="宋体" panose="02010600030101010101" pitchFamily="2" charset="-122"/>
              </a:rPr>
              <a:t>近代化由思想主张转变为实践</a:t>
            </a:r>
            <a:r>
              <a:rPr lang="zh-CN" altLang="en-US" sz="2000" b="1" kern="0" dirty="0">
                <a:solidFill>
                  <a:srgbClr val="0000FF"/>
                </a:solidFill>
                <a:latin typeface="Times New Roman" panose="02020603050405020304" pitchFamily="65" charset="-122"/>
                <a:ea typeface="宋体" panose="02010600030101010101" pitchFamily="2" charset="-122"/>
              </a:rPr>
              <a:t>活动</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并为资产阶级民主思想的传播创造了条件。</a:t>
            </a:r>
            <a:endParaRPr lang="zh-CN" altLang="en-US" sz="2000" b="1" kern="0" dirty="0">
              <a:solidFill>
                <a:srgbClr val="0000FF"/>
              </a:solidFill>
              <a:latin typeface="Times New Roman" panose="02020603050405020304" pitchFamily="65" charset="-122"/>
              <a:ea typeface="宋体" panose="02010600030101010101" pitchFamily="2" charset="-122"/>
            </a:endParaRPr>
          </a:p>
          <a:p>
            <a:pPr eaLnBrk="0" latinLnBrk="1" hangingPunct="0">
              <a:lnSpc>
                <a:spcPct val="150000"/>
              </a:lnSpc>
            </a:pPr>
            <a:r>
              <a:rPr lang="en-US" altLang="zh-CN" sz="2000" b="1" kern="0" dirty="0">
                <a:solidFill>
                  <a:srgbClr val="0000FF"/>
                </a:solidFill>
                <a:latin typeface="Times New Roman" panose="02020603050405020304" pitchFamily="65" charset="-122"/>
                <a:ea typeface="宋体" panose="02010600030101010101" pitchFamily="2" charset="-122"/>
              </a:rPr>
              <a:t>(2)</a:t>
            </a:r>
            <a:r>
              <a:rPr lang="zh-CN" altLang="en-US" sz="2000" b="1" kern="0" dirty="0">
                <a:solidFill>
                  <a:srgbClr val="0000FF"/>
                </a:solidFill>
                <a:latin typeface="Times New Roman" panose="02020603050405020304" pitchFamily="65" charset="-122"/>
                <a:ea typeface="宋体" panose="02010600030101010101" pitchFamily="2" charset="-122"/>
              </a:rPr>
              <a:t>经济上</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引进</a:t>
            </a:r>
            <a:r>
              <a:rPr lang="zh-CN" altLang="en-US" sz="2000" b="1" kern="0" dirty="0">
                <a:solidFill>
                  <a:srgbClr val="FF0000"/>
                </a:solidFill>
                <a:latin typeface="Times New Roman" panose="02020603050405020304" pitchFamily="65" charset="-122"/>
                <a:ea typeface="宋体" panose="02010600030101010101" pitchFamily="2" charset="-122"/>
              </a:rPr>
              <a:t>机器生产方式</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开启了近代中国</a:t>
            </a:r>
            <a:r>
              <a:rPr lang="zh-CN" altLang="en-US" sz="2000" b="1" kern="0" dirty="0">
                <a:solidFill>
                  <a:srgbClr val="FF0000"/>
                </a:solidFill>
                <a:latin typeface="Times New Roman" panose="02020603050405020304" pitchFamily="65" charset="-122"/>
                <a:ea typeface="宋体" panose="02010600030101010101" pitchFamily="2" charset="-122"/>
              </a:rPr>
              <a:t>工业文明</a:t>
            </a:r>
            <a:r>
              <a:rPr lang="zh-CN" altLang="en-US" sz="2000" b="1" kern="0" dirty="0">
                <a:solidFill>
                  <a:srgbClr val="0000FF"/>
                </a:solidFill>
                <a:latin typeface="Times New Roman" panose="02020603050405020304" pitchFamily="65" charset="-122"/>
                <a:ea typeface="宋体" panose="02010600030101010101" pitchFamily="2" charset="-122"/>
              </a:rPr>
              <a:t>的先河</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为中国近代化的发展提供了物质基础和</a:t>
            </a:r>
            <a:r>
              <a:rPr lang="zh-CN" altLang="en-US" sz="2000" b="1" kern="0" dirty="0">
                <a:solidFill>
                  <a:srgbClr val="FF0000"/>
                </a:solidFill>
                <a:latin typeface="Times New Roman" panose="02020603050405020304" pitchFamily="65" charset="-122"/>
                <a:ea typeface="宋体" panose="02010600030101010101" pitchFamily="2" charset="-122"/>
              </a:rPr>
              <a:t>管理经验</a:t>
            </a:r>
            <a:r>
              <a:rPr lang="zh-CN" altLang="en-US" sz="2000" b="1" kern="0" dirty="0" smtClean="0">
                <a:solidFill>
                  <a:srgbClr val="0000FF"/>
                </a:solidFill>
                <a:latin typeface="Times New Roman" panose="02020603050405020304" pitchFamily="65" charset="-122"/>
                <a:ea typeface="宋体" panose="02010600030101010101" pitchFamily="2" charset="-122"/>
              </a:rPr>
              <a:t>。</a:t>
            </a:r>
            <a:endParaRPr lang="en-US" altLang="zh-CN" sz="2000" b="1" kern="0" dirty="0" smtClean="0">
              <a:solidFill>
                <a:srgbClr val="0000FF"/>
              </a:solidFill>
              <a:latin typeface="Times New Roman" panose="02020603050405020304" pitchFamily="65" charset="-122"/>
              <a:ea typeface="宋体" panose="02010600030101010101" pitchFamily="2" charset="-122"/>
            </a:endParaRPr>
          </a:p>
          <a:p>
            <a:pPr eaLnBrk="0" latinLnBrk="1" hangingPunct="0">
              <a:lnSpc>
                <a:spcPct val="150000"/>
              </a:lnSpc>
            </a:pPr>
            <a:r>
              <a:rPr lang="en-US" altLang="zh-CN" sz="2000" b="1" kern="0" dirty="0">
                <a:solidFill>
                  <a:srgbClr val="0000FF"/>
                </a:solidFill>
                <a:latin typeface="Times New Roman" panose="02020603050405020304" pitchFamily="65" charset="-122"/>
                <a:ea typeface="宋体" panose="02010600030101010101" pitchFamily="2" charset="-122"/>
              </a:rPr>
              <a:t>(3)</a:t>
            </a:r>
            <a:r>
              <a:rPr lang="zh-CN" altLang="en-US" sz="2000" b="1" kern="0" dirty="0">
                <a:solidFill>
                  <a:srgbClr val="0000FF"/>
                </a:solidFill>
                <a:latin typeface="Times New Roman" panose="02020603050405020304" pitchFamily="65" charset="-122"/>
                <a:ea typeface="宋体" panose="02010600030101010101" pitchFamily="2" charset="-122"/>
              </a:rPr>
              <a:t>外交上</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使中国外交开始向</a:t>
            </a:r>
            <a:r>
              <a:rPr lang="zh-CN" altLang="en-US" sz="2000" b="1" kern="0" dirty="0">
                <a:solidFill>
                  <a:srgbClr val="FF0000"/>
                </a:solidFill>
                <a:latin typeface="Times New Roman" panose="02020603050405020304" pitchFamily="65" charset="-122"/>
                <a:ea typeface="宋体" panose="02010600030101010101" pitchFamily="2" charset="-122"/>
              </a:rPr>
              <a:t>近代外交</a:t>
            </a:r>
            <a:r>
              <a:rPr lang="zh-CN" altLang="en-US" sz="2000" b="1" kern="0" dirty="0">
                <a:solidFill>
                  <a:srgbClr val="0000FF"/>
                </a:solidFill>
                <a:latin typeface="Times New Roman" panose="02020603050405020304" pitchFamily="65" charset="-122"/>
                <a:ea typeface="宋体" panose="02010600030101010101" pitchFamily="2" charset="-122"/>
              </a:rPr>
              <a:t>转变</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建立了总理衙门</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加强了清朝</a:t>
            </a:r>
            <a:r>
              <a:rPr lang="zh-CN" altLang="en-US" sz="2000" b="1" kern="0" dirty="0" smtClean="0">
                <a:solidFill>
                  <a:srgbClr val="0000FF"/>
                </a:solidFill>
                <a:latin typeface="Times New Roman" panose="02020603050405020304" pitchFamily="65" charset="-122"/>
                <a:ea typeface="宋体" panose="02010600030101010101" pitchFamily="2" charset="-122"/>
              </a:rPr>
              <a:t>与外国</a:t>
            </a:r>
            <a:r>
              <a:rPr lang="zh-CN" altLang="en-US" sz="2000" b="1" kern="0" dirty="0">
                <a:solidFill>
                  <a:srgbClr val="0000FF"/>
                </a:solidFill>
                <a:latin typeface="Times New Roman" panose="02020603050405020304" pitchFamily="65" charset="-122"/>
                <a:ea typeface="宋体" panose="02010600030101010101" pitchFamily="2" charset="-122"/>
              </a:rPr>
              <a:t>的关系</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开启了外交近代化的历程。</a:t>
            </a:r>
            <a:endParaRPr lang="zh-CN" altLang="en-US" sz="2000" b="1" kern="0" dirty="0">
              <a:solidFill>
                <a:srgbClr val="0000FF"/>
              </a:solidFill>
              <a:latin typeface="Times New Roman" panose="02020603050405020304" pitchFamily="65" charset="-122"/>
              <a:ea typeface="宋体" panose="02010600030101010101" pitchFamily="2" charset="-122"/>
            </a:endParaRPr>
          </a:p>
          <a:p>
            <a:pPr eaLnBrk="0" latinLnBrk="1" hangingPunct="0">
              <a:lnSpc>
                <a:spcPct val="150000"/>
              </a:lnSpc>
            </a:pPr>
            <a:r>
              <a:rPr lang="en-US" altLang="zh-CN" sz="2000" b="1" kern="0" dirty="0">
                <a:solidFill>
                  <a:srgbClr val="0000FF"/>
                </a:solidFill>
                <a:latin typeface="Times New Roman" panose="02020603050405020304" pitchFamily="65" charset="-122"/>
                <a:ea typeface="宋体" panose="02010600030101010101" pitchFamily="2" charset="-122"/>
              </a:rPr>
              <a:t>(4)</a:t>
            </a:r>
            <a:r>
              <a:rPr lang="zh-CN" altLang="en-US" sz="2000" b="1" kern="0" dirty="0">
                <a:solidFill>
                  <a:srgbClr val="0000FF"/>
                </a:solidFill>
                <a:latin typeface="Times New Roman" panose="02020603050405020304" pitchFamily="65" charset="-122"/>
                <a:ea typeface="宋体" panose="02010600030101010101" pitchFamily="2" charset="-122"/>
              </a:rPr>
              <a:t>军事海防上</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创办</a:t>
            </a:r>
            <a:r>
              <a:rPr lang="zh-CN" altLang="en-US" sz="2000" b="1" kern="0" dirty="0">
                <a:solidFill>
                  <a:srgbClr val="FF0000"/>
                </a:solidFill>
                <a:latin typeface="Times New Roman" panose="02020603050405020304" pitchFamily="65" charset="-122"/>
                <a:ea typeface="宋体" panose="02010600030101010101" pitchFamily="2" charset="-122"/>
              </a:rPr>
              <a:t>近代军事工业</a:t>
            </a:r>
            <a:r>
              <a:rPr lang="zh-CN" altLang="en-US" sz="2000" b="1" kern="0" dirty="0">
                <a:solidFill>
                  <a:srgbClr val="0000FF"/>
                </a:solidFill>
                <a:latin typeface="Times New Roman" panose="02020603050405020304" pitchFamily="65" charset="-122"/>
                <a:ea typeface="宋体" panose="02010600030101010101" pitchFamily="2" charset="-122"/>
              </a:rPr>
              <a:t>、创建</a:t>
            </a:r>
            <a:r>
              <a:rPr lang="zh-CN" altLang="en-US" sz="2000" b="1" kern="0" dirty="0">
                <a:solidFill>
                  <a:srgbClr val="FF0000"/>
                </a:solidFill>
                <a:latin typeface="Times New Roman" panose="02020603050405020304" pitchFamily="65" charset="-122"/>
                <a:ea typeface="宋体" panose="02010600030101010101" pitchFamily="2" charset="-122"/>
              </a:rPr>
              <a:t>近代海军</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开始了军事近代化</a:t>
            </a:r>
            <a:r>
              <a:rPr lang="zh-CN" altLang="en-US" sz="2000" b="1" kern="0" dirty="0" smtClean="0">
                <a:solidFill>
                  <a:srgbClr val="0000FF"/>
                </a:solidFill>
                <a:latin typeface="Times New Roman" panose="02020603050405020304" pitchFamily="65" charset="-122"/>
                <a:ea typeface="宋体" panose="02010600030101010101" pitchFamily="2" charset="-122"/>
              </a:rPr>
              <a:t>历程</a:t>
            </a:r>
            <a:r>
              <a:rPr lang="zh-CN" altLang="en-US" sz="2000" b="1" kern="0" dirty="0">
                <a:solidFill>
                  <a:srgbClr val="0000FF"/>
                </a:solidFill>
                <a:latin typeface="Times New Roman" panose="02020603050405020304" pitchFamily="65" charset="-122"/>
                <a:ea typeface="宋体" panose="02010600030101010101" pitchFamily="2" charset="-122"/>
              </a:rPr>
              <a:t>。</a:t>
            </a:r>
            <a:endParaRPr lang="zh-CN" altLang="en-US" sz="2000" b="1" kern="0" dirty="0">
              <a:solidFill>
                <a:srgbClr val="0000FF"/>
              </a:solidFill>
              <a:latin typeface="Times New Roman" panose="02020603050405020304" pitchFamily="65" charset="-122"/>
              <a:ea typeface="宋体" panose="02010600030101010101" pitchFamily="2" charset="-122"/>
            </a:endParaRPr>
          </a:p>
          <a:p>
            <a:pPr eaLnBrk="0" latinLnBrk="1" hangingPunct="0">
              <a:lnSpc>
                <a:spcPct val="150000"/>
              </a:lnSpc>
            </a:pPr>
            <a:r>
              <a:rPr lang="en-US" altLang="zh-CN" sz="2000" b="1" kern="0" dirty="0">
                <a:solidFill>
                  <a:srgbClr val="0000FF"/>
                </a:solidFill>
                <a:latin typeface="Times New Roman" panose="02020603050405020304" pitchFamily="65" charset="-122"/>
                <a:ea typeface="宋体" panose="02010600030101010101" pitchFamily="2" charset="-122"/>
              </a:rPr>
              <a:t>(5)</a:t>
            </a:r>
            <a:r>
              <a:rPr lang="zh-CN" altLang="en-US" sz="2000" b="1" kern="0" dirty="0">
                <a:solidFill>
                  <a:srgbClr val="0000FF"/>
                </a:solidFill>
                <a:latin typeface="Times New Roman" panose="02020603050405020304" pitchFamily="65" charset="-122"/>
                <a:ea typeface="宋体" panose="02010600030101010101" pitchFamily="2" charset="-122"/>
              </a:rPr>
              <a:t>教育上</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创办新式学堂</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派遣留学生</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培养翻译、科技、军事人才</a:t>
            </a:r>
            <a:r>
              <a:rPr lang="en-US" altLang="zh-CN" sz="2000" b="1" kern="0" dirty="0">
                <a:solidFill>
                  <a:srgbClr val="0000FF"/>
                </a:solidFill>
                <a:latin typeface="Times New Roman" panose="02020603050405020304" pitchFamily="65" charset="-122"/>
                <a:ea typeface="宋体" panose="02010600030101010101" pitchFamily="2" charset="-122"/>
              </a:rPr>
              <a:t>,</a:t>
            </a:r>
            <a:r>
              <a:rPr lang="zh-CN" altLang="en-US" sz="2000" b="1" kern="0" dirty="0">
                <a:solidFill>
                  <a:srgbClr val="0000FF"/>
                </a:solidFill>
                <a:latin typeface="Times New Roman" panose="02020603050405020304" pitchFamily="65" charset="-122"/>
                <a:ea typeface="宋体" panose="02010600030101010101" pitchFamily="2" charset="-122"/>
              </a:rPr>
              <a:t>开启</a:t>
            </a:r>
            <a:r>
              <a:rPr lang="zh-CN" altLang="en-US" sz="2000" b="1" kern="0" dirty="0">
                <a:solidFill>
                  <a:srgbClr val="FF0000"/>
                </a:solidFill>
                <a:latin typeface="Times New Roman" panose="02020603050405020304" pitchFamily="65" charset="-122"/>
                <a:ea typeface="宋体" panose="02010600030101010101" pitchFamily="2" charset="-122"/>
              </a:rPr>
              <a:t>教育</a:t>
            </a:r>
            <a:br>
              <a:rPr lang="zh-CN" altLang="en-US" sz="2000" b="1" kern="0" dirty="0">
                <a:solidFill>
                  <a:srgbClr val="0000FF"/>
                </a:solidFill>
                <a:latin typeface="Times New Roman" panose="02020603050405020304" pitchFamily="65" charset="-122"/>
                <a:ea typeface="宋体" panose="02010600030101010101" pitchFamily="2" charset="-122"/>
              </a:rPr>
            </a:br>
            <a:r>
              <a:rPr lang="zh-CN" altLang="en-US" sz="2000" b="1" kern="0" dirty="0">
                <a:solidFill>
                  <a:srgbClr val="0000FF"/>
                </a:solidFill>
                <a:latin typeface="Times New Roman" panose="02020603050405020304" pitchFamily="65" charset="-122"/>
                <a:ea typeface="宋体" panose="02010600030101010101" pitchFamily="2" charset="-122"/>
              </a:rPr>
              <a:t>近代化。</a:t>
            </a:r>
            <a:endParaRPr lang="zh-CN" altLang="en-US" sz="2000" b="1" kern="0" dirty="0">
              <a:solidFill>
                <a:srgbClr val="0000FF"/>
              </a:solidFill>
              <a:latin typeface="Times New Roman" panose="02020603050405020304" pitchFamily="65" charset="-122"/>
              <a:ea typeface="宋体" panose="02010600030101010101" pitchFamily="2" charset="-122"/>
            </a:endParaRPr>
          </a:p>
          <a:p>
            <a:pPr eaLnBrk="0" latinLnBrk="1" hangingPunct="0">
              <a:lnSpc>
                <a:spcPct val="150000"/>
              </a:lnSpc>
            </a:pPr>
            <a:endParaRPr lang="zh-CN" altLang="en-US" sz="2000" b="1" kern="0" dirty="0">
              <a:solidFill>
                <a:srgbClr val="0000FF"/>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endParaRPr lang="zh-CN" altLang="en-US" b="1" dirty="0"/>
          </a:p>
        </p:txBody>
      </p:sp>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5822"/>
          <a:stretch>
            <a:fillRect/>
          </a:stretch>
        </p:blipFill>
        <p:spPr bwMode="auto">
          <a:xfrm>
            <a:off x="725214" y="339502"/>
            <a:ext cx="766321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7668344" y="1832499"/>
            <a:ext cx="458780" cy="584775"/>
          </a:xfrm>
          <a:prstGeom prst="rect">
            <a:avLst/>
          </a:prstGeom>
        </p:spPr>
        <p:txBody>
          <a:bodyPr wrap="none">
            <a:spAutoFit/>
          </a:bodyPr>
          <a:lstStyle/>
          <a:p>
            <a:r>
              <a:rPr lang="en-US" altLang="zh-CN" sz="3200" dirty="0">
                <a:solidFill>
                  <a:srgbClr val="FF0000"/>
                </a:solidFill>
              </a:rPr>
              <a:t>B</a:t>
            </a:r>
            <a:endParaRPr lang="zh-CN" altLang="en-US" sz="3200" dirty="0">
              <a:solidFill>
                <a:srgbClr val="FF000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9482" y="483518"/>
            <a:ext cx="8568952" cy="3416320"/>
          </a:xfrm>
          <a:prstGeom prst="rect">
            <a:avLst/>
          </a:prstGeom>
          <a:ln>
            <a:solidFill>
              <a:schemeClr val="tx1"/>
            </a:solidFill>
          </a:ln>
        </p:spPr>
        <p:txBody>
          <a:bodyPr wrap="square">
            <a:spAutoFit/>
          </a:bodyPr>
          <a:lstStyle/>
          <a:p>
            <a:r>
              <a:rPr lang="zh-CN" altLang="en-US" sz="2400" dirty="0"/>
              <a:t>材料</a:t>
            </a:r>
            <a:r>
              <a:rPr lang="zh-CN" altLang="en-US" sz="2400" dirty="0" smtClean="0"/>
              <a:t>二       近代</a:t>
            </a:r>
            <a:r>
              <a:rPr lang="zh-CN" altLang="en-US" sz="2400" dirty="0"/>
              <a:t>中国大城市主要兴起于沿海和条约口岸。这些地方外资集中，进出口贸易繁忙，政府又开展了自强运动，使得更多的中国商人移居那里，同时，失去生计的农民也来到城市寻找工作。这样，越来越多的沿海和条约口岸成为中国金融、工商业和人口集中之地，如上海、南京、广州、汉口、天津都发展成为相当规模和拥有一定财富的中心城市。 </a:t>
            </a:r>
            <a:endParaRPr lang="zh-CN" altLang="en-US" sz="2400" dirty="0"/>
          </a:p>
          <a:p>
            <a:r>
              <a:rPr lang="en-US" altLang="zh-CN" sz="2400" dirty="0" smtClean="0"/>
              <a:t>                                   ——</a:t>
            </a:r>
            <a:r>
              <a:rPr lang="zh-CN" altLang="en-US" sz="2400" dirty="0"/>
              <a:t>摘编自徐中约</a:t>
            </a:r>
            <a:r>
              <a:rPr lang="en-US" altLang="zh-CN" sz="2400" dirty="0"/>
              <a:t>《</a:t>
            </a:r>
            <a:r>
              <a:rPr lang="zh-CN" altLang="en-US" sz="2400" dirty="0"/>
              <a:t>中国近代史</a:t>
            </a:r>
            <a:r>
              <a:rPr lang="en-US" altLang="zh-CN" sz="2400" dirty="0"/>
              <a:t>》 </a:t>
            </a:r>
            <a:endParaRPr lang="en-US" altLang="zh-CN" sz="2400" dirty="0"/>
          </a:p>
          <a:p>
            <a:r>
              <a:rPr lang="en-US" altLang="zh-CN" sz="2400" dirty="0"/>
              <a:t>(2)</a:t>
            </a:r>
            <a:r>
              <a:rPr lang="zh-CN" altLang="en-US" sz="2400" dirty="0"/>
              <a:t>依据材料二，概括近代中国大城市发展的原因，并指出其时代背景。</a:t>
            </a:r>
            <a:r>
              <a:rPr lang="en-US" altLang="zh-CN" sz="2400" dirty="0"/>
              <a:t>(6</a:t>
            </a:r>
            <a:r>
              <a:rPr lang="zh-CN" altLang="en-US" sz="2400" dirty="0"/>
              <a:t>分</a:t>
            </a:r>
            <a:r>
              <a:rPr lang="en-US" altLang="zh-CN" sz="2400" dirty="0"/>
              <a:t>) </a:t>
            </a:r>
            <a:endParaRPr lang="en-US" altLang="zh-CN" sz="2400" dirty="0"/>
          </a:p>
        </p:txBody>
      </p:sp>
      <p:sp>
        <p:nvSpPr>
          <p:cNvPr id="3" name="矩形 2"/>
          <p:cNvSpPr/>
          <p:nvPr/>
        </p:nvSpPr>
        <p:spPr>
          <a:xfrm>
            <a:off x="448726" y="26209"/>
            <a:ext cx="7776864" cy="369332"/>
          </a:xfrm>
          <a:prstGeom prst="rect">
            <a:avLst/>
          </a:prstGeom>
        </p:spPr>
        <p:txBody>
          <a:bodyPr wrap="square">
            <a:spAutoFit/>
          </a:bodyPr>
          <a:lstStyle/>
          <a:p>
            <a:r>
              <a:rPr lang="en-US" altLang="zh-CN" sz="1800" dirty="0"/>
              <a:t>(2016·</a:t>
            </a:r>
            <a:r>
              <a:rPr lang="zh-CN" altLang="en-US" sz="1800" dirty="0"/>
              <a:t>天津文综</a:t>
            </a:r>
            <a:r>
              <a:rPr lang="en-US" altLang="zh-CN" sz="1800" dirty="0"/>
              <a:t>·14)(22</a:t>
            </a:r>
            <a:r>
              <a:rPr lang="zh-CN" altLang="en-US" sz="1800" dirty="0"/>
              <a:t>分</a:t>
            </a:r>
            <a:r>
              <a:rPr lang="en-US" altLang="zh-CN" sz="1800" dirty="0"/>
              <a:t>)</a:t>
            </a:r>
            <a:r>
              <a:rPr lang="zh-CN" altLang="en-US" sz="1800" dirty="0"/>
              <a:t>阅读材料，回答</a:t>
            </a:r>
            <a:r>
              <a:rPr lang="zh-CN" altLang="en-US" sz="1800" dirty="0" smtClean="0"/>
              <a:t>问题 （</a:t>
            </a:r>
            <a:r>
              <a:rPr lang="zh-CN" altLang="en-US" sz="1800" dirty="0"/>
              <a:t>节选</a:t>
            </a:r>
            <a:r>
              <a:rPr lang="zh-CN" altLang="en-US" sz="1800" dirty="0" smtClean="0"/>
              <a:t>）。</a:t>
            </a:r>
            <a:endParaRPr lang="zh-CN" altLang="en-US" sz="1800" dirty="0"/>
          </a:p>
        </p:txBody>
      </p:sp>
      <p:sp>
        <p:nvSpPr>
          <p:cNvPr id="4" name="矩形 3"/>
          <p:cNvSpPr/>
          <p:nvPr/>
        </p:nvSpPr>
        <p:spPr>
          <a:xfrm>
            <a:off x="473483" y="3776367"/>
            <a:ext cx="8180950" cy="1200329"/>
          </a:xfrm>
          <a:prstGeom prst="rect">
            <a:avLst/>
          </a:prstGeom>
          <a:solidFill>
            <a:srgbClr val="FFFF00"/>
          </a:solidFill>
        </p:spPr>
        <p:txBody>
          <a:bodyPr wrap="square">
            <a:spAutoFit/>
          </a:bodyPr>
          <a:lstStyle/>
          <a:p>
            <a:r>
              <a:rPr lang="zh-CN" altLang="en-US" sz="2400" dirty="0" smtClean="0"/>
              <a:t>原因</a:t>
            </a:r>
            <a:r>
              <a:rPr lang="zh-CN" altLang="en-US" sz="2400" dirty="0"/>
              <a:t>：沿海和条约口岸贸易繁忙；政府的自强运动</a:t>
            </a:r>
            <a:r>
              <a:rPr lang="en-US" altLang="zh-CN" sz="2400" dirty="0"/>
              <a:t>(</a:t>
            </a:r>
            <a:r>
              <a:rPr lang="zh-CN" altLang="en-US" sz="2400" dirty="0"/>
              <a:t>洋务运动</a:t>
            </a:r>
            <a:r>
              <a:rPr lang="en-US" altLang="zh-CN" sz="2400" dirty="0"/>
              <a:t>)</a:t>
            </a:r>
            <a:r>
              <a:rPr lang="zh-CN" altLang="en-US" sz="2400" dirty="0"/>
              <a:t>。</a:t>
            </a:r>
            <a:r>
              <a:rPr lang="en-US" altLang="zh-CN" sz="2400" dirty="0"/>
              <a:t>(4</a:t>
            </a:r>
            <a:r>
              <a:rPr lang="zh-CN" altLang="en-US" sz="2400" dirty="0"/>
              <a:t>分</a:t>
            </a:r>
            <a:r>
              <a:rPr lang="en-US" altLang="zh-CN" sz="2400" dirty="0"/>
              <a:t>) </a:t>
            </a:r>
            <a:endParaRPr lang="en-US" altLang="zh-CN" sz="2400" dirty="0"/>
          </a:p>
          <a:p>
            <a:r>
              <a:rPr lang="zh-CN" altLang="en-US" sz="2400" dirty="0"/>
              <a:t>背景：西方势力侵入，中国开始近代化进程。</a:t>
            </a:r>
            <a:r>
              <a:rPr lang="en-US" altLang="zh-CN" sz="2400" dirty="0"/>
              <a:t>(2</a:t>
            </a:r>
            <a:r>
              <a:rPr lang="zh-CN" altLang="en-US" sz="2400" dirty="0"/>
              <a:t>分</a:t>
            </a:r>
            <a:r>
              <a:rPr lang="en-US" altLang="zh-CN" sz="2400" dirty="0"/>
              <a:t>) </a:t>
            </a:r>
            <a:endParaRPr lang="en-US" altLang="zh-CN" sz="24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直接连接符 147459"/>
          <p:cNvSpPr>
            <a:spLocks noChangeShapeType="1"/>
          </p:cNvSpPr>
          <p:nvPr/>
        </p:nvSpPr>
        <p:spPr bwMode="auto">
          <a:xfrm flipH="1">
            <a:off x="354496" y="151572"/>
            <a:ext cx="28575" cy="4171950"/>
          </a:xfrm>
          <a:prstGeom prst="line">
            <a:avLst/>
          </a:prstGeom>
          <a:noFill/>
          <a:ln w="76200" cmpd="tri">
            <a:solidFill>
              <a:srgbClr val="FF0000"/>
            </a:solidFill>
            <a:round/>
          </a:ln>
        </p:spPr>
        <p:txBody>
          <a:bodyPr lIns="68580" tIns="34290" rIns="68580" bIns="34290"/>
          <a:lstStyle/>
          <a:p>
            <a:endParaRPr lang="zh-CN" altLang="en-US"/>
          </a:p>
        </p:txBody>
      </p:sp>
      <p:sp>
        <p:nvSpPr>
          <p:cNvPr id="27653" name="直接连接符 147461"/>
          <p:cNvSpPr>
            <a:spLocks noChangeShapeType="1"/>
          </p:cNvSpPr>
          <p:nvPr/>
        </p:nvSpPr>
        <p:spPr bwMode="auto">
          <a:xfrm>
            <a:off x="144117" y="2557286"/>
            <a:ext cx="8338931" cy="62120"/>
          </a:xfrm>
          <a:prstGeom prst="line">
            <a:avLst/>
          </a:prstGeom>
          <a:noFill/>
          <a:ln w="76200">
            <a:solidFill>
              <a:schemeClr val="tx2"/>
            </a:solidFill>
            <a:round/>
            <a:tailEnd type="triangle" w="med" len="med"/>
          </a:ln>
        </p:spPr>
        <p:txBody>
          <a:bodyPr lIns="68580" tIns="34290" rIns="68580" bIns="34290"/>
          <a:lstStyle/>
          <a:p>
            <a:endParaRPr lang="zh-CN" altLang="en-US"/>
          </a:p>
        </p:txBody>
      </p:sp>
      <p:sp>
        <p:nvSpPr>
          <p:cNvPr id="25" name="直接连接符 24"/>
          <p:cNvSpPr>
            <a:spLocks noChangeShapeType="1"/>
          </p:cNvSpPr>
          <p:nvPr/>
        </p:nvSpPr>
        <p:spPr bwMode="auto">
          <a:xfrm>
            <a:off x="1065715" y="2406190"/>
            <a:ext cx="0" cy="351000"/>
          </a:xfrm>
          <a:prstGeom prst="line">
            <a:avLst/>
          </a:prstGeom>
          <a:noFill/>
          <a:ln w="76200">
            <a:solidFill>
              <a:schemeClr val="tx2"/>
            </a:solidFill>
            <a:round/>
          </a:ln>
        </p:spPr>
        <p:txBody>
          <a:bodyPr lIns="68580" tIns="34290" rIns="68580" bIns="34290"/>
          <a:lstStyle/>
          <a:p>
            <a:endParaRPr lang="zh-CN" altLang="en-US"/>
          </a:p>
        </p:txBody>
      </p:sp>
      <p:sp>
        <p:nvSpPr>
          <p:cNvPr id="26" name="直接连接符 25"/>
          <p:cNvSpPr>
            <a:spLocks noChangeShapeType="1"/>
          </p:cNvSpPr>
          <p:nvPr/>
        </p:nvSpPr>
        <p:spPr bwMode="auto">
          <a:xfrm>
            <a:off x="2267744" y="2434969"/>
            <a:ext cx="0" cy="351000"/>
          </a:xfrm>
          <a:prstGeom prst="line">
            <a:avLst/>
          </a:prstGeom>
          <a:noFill/>
          <a:ln w="76200">
            <a:solidFill>
              <a:schemeClr val="tx2"/>
            </a:solidFill>
            <a:round/>
          </a:ln>
        </p:spPr>
        <p:txBody>
          <a:bodyPr lIns="68580" tIns="34290" rIns="68580" bIns="34290"/>
          <a:lstStyle/>
          <a:p>
            <a:endParaRPr lang="zh-CN" altLang="en-US"/>
          </a:p>
        </p:txBody>
      </p:sp>
      <p:sp>
        <p:nvSpPr>
          <p:cNvPr id="27" name="直接连接符 26"/>
          <p:cNvSpPr>
            <a:spLocks noChangeShapeType="1"/>
          </p:cNvSpPr>
          <p:nvPr/>
        </p:nvSpPr>
        <p:spPr bwMode="auto">
          <a:xfrm>
            <a:off x="3607748" y="2443906"/>
            <a:ext cx="0" cy="351000"/>
          </a:xfrm>
          <a:prstGeom prst="line">
            <a:avLst/>
          </a:prstGeom>
          <a:noFill/>
          <a:ln w="76200">
            <a:solidFill>
              <a:schemeClr val="tx2"/>
            </a:solidFill>
            <a:round/>
          </a:ln>
        </p:spPr>
        <p:txBody>
          <a:bodyPr lIns="68580" tIns="34290" rIns="68580" bIns="34290"/>
          <a:lstStyle/>
          <a:p>
            <a:endParaRPr lang="zh-CN" altLang="en-US"/>
          </a:p>
        </p:txBody>
      </p:sp>
      <p:sp>
        <p:nvSpPr>
          <p:cNvPr id="31" name="直接连接符 30"/>
          <p:cNvSpPr>
            <a:spLocks noChangeShapeType="1"/>
          </p:cNvSpPr>
          <p:nvPr/>
        </p:nvSpPr>
        <p:spPr bwMode="auto">
          <a:xfrm>
            <a:off x="5004048" y="2434969"/>
            <a:ext cx="0" cy="351000"/>
          </a:xfrm>
          <a:prstGeom prst="line">
            <a:avLst/>
          </a:prstGeom>
          <a:noFill/>
          <a:ln w="76200">
            <a:solidFill>
              <a:schemeClr val="tx2"/>
            </a:solidFill>
            <a:round/>
          </a:ln>
        </p:spPr>
        <p:txBody>
          <a:bodyPr lIns="68580" tIns="34290" rIns="68580" bIns="34290"/>
          <a:lstStyle/>
          <a:p>
            <a:endParaRPr lang="zh-CN" altLang="en-US"/>
          </a:p>
        </p:txBody>
      </p:sp>
      <p:sp>
        <p:nvSpPr>
          <p:cNvPr id="46" name="矩形 45"/>
          <p:cNvSpPr>
            <a:spLocks noRot="1" noChangeArrowheads="1"/>
          </p:cNvSpPr>
          <p:nvPr/>
        </p:nvSpPr>
        <p:spPr bwMode="auto">
          <a:xfrm>
            <a:off x="7325140" y="2156396"/>
            <a:ext cx="753716" cy="308114"/>
          </a:xfrm>
          <a:prstGeom prst="rect">
            <a:avLst/>
          </a:prstGeom>
          <a:solidFill>
            <a:srgbClr val="FFFF00"/>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1895</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9" name="矩形 68"/>
          <p:cNvSpPr>
            <a:spLocks noRot="1" noChangeArrowheads="1"/>
          </p:cNvSpPr>
          <p:nvPr/>
        </p:nvSpPr>
        <p:spPr bwMode="auto">
          <a:xfrm>
            <a:off x="628396" y="1571828"/>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必修一</a:t>
            </a:r>
            <a:endParaRPr lang="zh-CN" altLang="en-US" sz="2400" b="1" dirty="0">
              <a:solidFill>
                <a:srgbClr val="0000FF"/>
              </a:solidFill>
              <a:ea typeface="黑体" panose="02010609060101010101" pitchFamily="49" charset="-122"/>
            </a:endParaRPr>
          </a:p>
        </p:txBody>
      </p:sp>
      <p:sp>
        <p:nvSpPr>
          <p:cNvPr id="74" name="直接连接符 73"/>
          <p:cNvSpPr>
            <a:spLocks noChangeShapeType="1"/>
          </p:cNvSpPr>
          <p:nvPr/>
        </p:nvSpPr>
        <p:spPr bwMode="auto">
          <a:xfrm>
            <a:off x="6300192" y="2458367"/>
            <a:ext cx="0" cy="351000"/>
          </a:xfrm>
          <a:prstGeom prst="line">
            <a:avLst/>
          </a:prstGeom>
          <a:noFill/>
          <a:ln w="76200">
            <a:solidFill>
              <a:schemeClr val="tx2"/>
            </a:solidFill>
            <a:round/>
          </a:ln>
        </p:spPr>
        <p:txBody>
          <a:bodyPr lIns="68580" tIns="34290" rIns="68580" bIns="34290"/>
          <a:lstStyle/>
          <a:p>
            <a:endParaRPr lang="zh-CN" altLang="en-US"/>
          </a:p>
        </p:txBody>
      </p:sp>
      <p:sp>
        <p:nvSpPr>
          <p:cNvPr id="75" name="直接连接符 74"/>
          <p:cNvSpPr>
            <a:spLocks noChangeShapeType="1"/>
          </p:cNvSpPr>
          <p:nvPr/>
        </p:nvSpPr>
        <p:spPr bwMode="auto">
          <a:xfrm>
            <a:off x="7701998" y="2434969"/>
            <a:ext cx="0" cy="351000"/>
          </a:xfrm>
          <a:prstGeom prst="line">
            <a:avLst/>
          </a:prstGeom>
          <a:noFill/>
          <a:ln w="76200">
            <a:solidFill>
              <a:schemeClr val="tx2"/>
            </a:solidFill>
            <a:round/>
          </a:ln>
        </p:spPr>
        <p:txBody>
          <a:bodyPr lIns="68580" tIns="34290" rIns="68580" bIns="34290"/>
          <a:lstStyle/>
          <a:p>
            <a:endParaRPr lang="zh-CN" altLang="en-US"/>
          </a:p>
        </p:txBody>
      </p:sp>
      <p:sp>
        <p:nvSpPr>
          <p:cNvPr id="76" name="矩形 75"/>
          <p:cNvSpPr>
            <a:spLocks noRot="1" noChangeArrowheads="1"/>
          </p:cNvSpPr>
          <p:nvPr/>
        </p:nvSpPr>
        <p:spPr bwMode="auto">
          <a:xfrm>
            <a:off x="430296" y="3016566"/>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必修二</a:t>
            </a:r>
            <a:endParaRPr lang="zh-CN" altLang="en-US" sz="2400" b="1" dirty="0">
              <a:solidFill>
                <a:srgbClr val="0000FF"/>
              </a:solidFill>
              <a:ea typeface="黑体" panose="02010609060101010101" pitchFamily="49" charset="-122"/>
            </a:endParaRPr>
          </a:p>
        </p:txBody>
      </p:sp>
      <p:sp>
        <p:nvSpPr>
          <p:cNvPr id="77" name="矩形 76"/>
          <p:cNvSpPr>
            <a:spLocks noRot="1" noChangeArrowheads="1"/>
          </p:cNvSpPr>
          <p:nvPr/>
        </p:nvSpPr>
        <p:spPr bwMode="auto">
          <a:xfrm>
            <a:off x="400374" y="3770557"/>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必修三</a:t>
            </a:r>
            <a:endParaRPr lang="zh-CN" altLang="en-US" sz="2400" b="1" dirty="0">
              <a:solidFill>
                <a:srgbClr val="0000FF"/>
              </a:solidFill>
              <a:ea typeface="黑体" panose="02010609060101010101" pitchFamily="49" charset="-122"/>
            </a:endParaRPr>
          </a:p>
        </p:txBody>
      </p:sp>
      <p:sp>
        <p:nvSpPr>
          <p:cNvPr id="3" name="矩形 2"/>
          <p:cNvSpPr/>
          <p:nvPr/>
        </p:nvSpPr>
        <p:spPr>
          <a:xfrm>
            <a:off x="2065004" y="1477262"/>
            <a:ext cx="5307223" cy="646331"/>
          </a:xfrm>
          <a:prstGeom prst="rect">
            <a:avLst/>
          </a:prstGeom>
          <a:solidFill>
            <a:schemeClr val="bg1"/>
          </a:solidFill>
          <a:ln>
            <a:solidFill>
              <a:srgbClr val="0070C0"/>
            </a:solidFill>
          </a:ln>
        </p:spPr>
        <p:txBody>
          <a:bodyPr wrap="squar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考点一：民族危机加深</a:t>
            </a:r>
            <a:endParaRPr lang="zh-CN" altLang="en-US" sz="3600" b="1" cap="none" spc="0"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81" name="矩形 80"/>
          <p:cNvSpPr/>
          <p:nvPr/>
        </p:nvSpPr>
        <p:spPr>
          <a:xfrm>
            <a:off x="2082348" y="2988107"/>
            <a:ext cx="6207148" cy="646331"/>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a:t>
            </a:r>
            <a:r>
              <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二：近代民族工业的</a:t>
            </a:r>
            <a:r>
              <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起步</a:t>
            </a:r>
            <a:endPar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85" name="矩形 84"/>
          <p:cNvSpPr/>
          <p:nvPr/>
        </p:nvSpPr>
        <p:spPr>
          <a:xfrm>
            <a:off x="2097903" y="3757390"/>
            <a:ext cx="6207148" cy="646331"/>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a:t>
            </a:r>
            <a:r>
              <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三：近代中国的思想</a:t>
            </a:r>
            <a:r>
              <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解放</a:t>
            </a:r>
            <a:endPar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2" name="矩形 1"/>
          <p:cNvSpPr/>
          <p:nvPr/>
        </p:nvSpPr>
        <p:spPr>
          <a:xfrm>
            <a:off x="144117" y="339502"/>
            <a:ext cx="8927819" cy="769441"/>
          </a:xfrm>
          <a:prstGeom prst="rect">
            <a:avLst/>
          </a:prstGeom>
          <a:solidFill>
            <a:srgbClr val="0000FF"/>
          </a:solidFill>
        </p:spPr>
        <p:txBody>
          <a:bodyPr wrap="square">
            <a:spAutoFit/>
          </a:bodyPr>
          <a:lstStyle/>
          <a:p>
            <a:r>
              <a:rPr lang="zh-CN" altLang="en-US" sz="4400" b="1" dirty="0">
                <a:solidFill>
                  <a:srgbClr val="FFFF00"/>
                </a:solidFill>
                <a:latin typeface="黑体" panose="02010609060101010101" pitchFamily="49" charset="-122"/>
                <a:ea typeface="黑体" panose="02010609060101010101" pitchFamily="49" charset="-122"/>
              </a:rPr>
              <a:t>工业文明冲击下</a:t>
            </a:r>
            <a:r>
              <a:rPr lang="zh-CN" altLang="en-US" sz="44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中国的变革与</a:t>
            </a:r>
            <a:r>
              <a:rPr lang="zh-CN" altLang="en-US" sz="44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转型：</a:t>
            </a:r>
            <a:endParaRPr lang="en-US" altLang="zh-CN" sz="44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2" name="矩形 31"/>
          <p:cNvSpPr>
            <a:spLocks noRot="1" noChangeArrowheads="1"/>
          </p:cNvSpPr>
          <p:nvPr/>
        </p:nvSpPr>
        <p:spPr bwMode="auto">
          <a:xfrm>
            <a:off x="786345" y="2150253"/>
            <a:ext cx="753716" cy="308114"/>
          </a:xfrm>
          <a:prstGeom prst="rect">
            <a:avLst/>
          </a:prstGeom>
          <a:solidFill>
            <a:srgbClr val="FFFF00"/>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1840</a:t>
            </a:r>
            <a:endParaRPr lang="zh-CN" altLang="en-US" sz="1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1600" y="1851670"/>
            <a:ext cx="7128792" cy="1107996"/>
          </a:xfrm>
          <a:prstGeom prst="rect">
            <a:avLst/>
          </a:prstGeom>
          <a:noFill/>
        </p:spPr>
        <p:txBody>
          <a:bodyPr wrap="square" lIns="91440" tIns="45720" rIns="91440" bIns="45720">
            <a:spAutoFit/>
          </a:bodyPr>
          <a:lstStyle/>
          <a:p>
            <a:pPr algn="ctr"/>
            <a:r>
              <a:rPr lang="en-US" altLang="zh-CN"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2020</a:t>
            </a:r>
            <a:r>
              <a:rPr lang="zh-CN" alt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，高考必赢！</a:t>
            </a:r>
            <a:endParaRPr lang="zh-CN" alt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4351" y="411511"/>
            <a:ext cx="8571969" cy="864917"/>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　　鸦片战争至甲午中日战争(1840—1895年)是中国半殖民地半封建社会</a:t>
            </a:r>
            <a:br>
              <a:rPr b="1" dirty="0"/>
            </a:br>
            <a:r>
              <a:rPr lang="zh-CN" altLang="en-US" sz="2000" b="1" kern="0" dirty="0">
                <a:solidFill>
                  <a:srgbClr val="000000"/>
                </a:solidFill>
                <a:latin typeface="Times New Roman" panose="02020603050405020304" pitchFamily="65" charset="-122"/>
                <a:ea typeface="宋体" panose="02010600030101010101" pitchFamily="2" charset="-122"/>
              </a:rPr>
              <a:t>的初步形成时期,中国在屈辱中逐渐向近代化迈进。</a:t>
            </a:r>
            <a:endParaRPr lang="zh-CN" altLang="en-US" b="1" dirty="0"/>
          </a:p>
        </p:txBody>
      </p:sp>
      <p:pic>
        <p:nvPicPr>
          <p:cNvPr id="3" name="Picture 8"/>
          <p:cNvPicPr>
            <a:picLocks noChangeAspect="1" noChangeArrowheads="1"/>
          </p:cNvPicPr>
          <p:nvPr/>
        </p:nvPicPr>
        <p:blipFill>
          <a:blip r:embed="rId1"/>
          <a:srcRect/>
          <a:stretch>
            <a:fillRect/>
          </a:stretch>
        </p:blipFill>
        <p:spPr bwMode="auto">
          <a:xfrm>
            <a:off x="2843991" y="61552"/>
            <a:ext cx="3204000" cy="421965"/>
          </a:xfrm>
          <a:prstGeom prst="rect">
            <a:avLst/>
          </a:prstGeom>
          <a:noFill/>
          <a:ln w="9525">
            <a:noFill/>
            <a:miter lim="800000"/>
            <a:headEnd/>
            <a:tailEnd/>
          </a:ln>
          <a:effectLst/>
        </p:spPr>
      </p:pic>
      <p:graphicFrame>
        <p:nvGraphicFramePr>
          <p:cNvPr id="6" name="表格 2"/>
          <p:cNvGraphicFramePr>
            <a:graphicFrameLocks noGrp="1"/>
          </p:cNvGraphicFramePr>
          <p:nvPr/>
        </p:nvGraphicFramePr>
        <p:xfrm>
          <a:off x="179512" y="1276428"/>
          <a:ext cx="8748284" cy="3802441"/>
        </p:xfrm>
        <a:graphic>
          <a:graphicData uri="http://schemas.openxmlformats.org/drawingml/2006/table">
            <a:tbl>
              <a:tblPr/>
              <a:tblGrid>
                <a:gridCol w="789996"/>
                <a:gridCol w="4346055"/>
                <a:gridCol w="3612233"/>
              </a:tblGrid>
              <a:tr h="395773">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 </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19世纪40年代至60年代</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19世纪60年代90年代中期</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r>
              <a:tr h="1017360">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政治</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列强发动</a:t>
                      </a:r>
                      <a:r>
                        <a:rPr lang="zh-CN" altLang="en-US" sz="1400" b="1" u="sng" kern="0" dirty="0" smtClean="0">
                          <a:solidFill>
                            <a:srgbClr val="E60010"/>
                          </a:solidFill>
                          <a:latin typeface="Times New Roman" panose="02020603050405020304" pitchFamily="65" charset="-122"/>
                          <a:ea typeface="宋体" panose="02010600030101010101" pitchFamily="2" charset="-122"/>
                        </a:rPr>
                        <a:t>两次鸦片战争</a:t>
                      </a:r>
                      <a:r>
                        <a:rPr lang="zh-CN" altLang="en-US" sz="1400" b="1" kern="0" dirty="0" smtClean="0">
                          <a:solidFill>
                            <a:srgbClr val="000000"/>
                          </a:solidFill>
                          <a:latin typeface="Times New Roman" panose="02020603050405020304" pitchFamily="65" charset="-122"/>
                          <a:ea typeface="宋体" panose="02010600030101010101" pitchFamily="2" charset="-122"/>
                        </a:rPr>
                        <a:t>使中国开始并进一步沦为半殖民地半封建社会;</a:t>
                      </a:r>
                      <a:r>
                        <a:rPr lang="zh-CN" altLang="en-US" sz="1400" b="1" kern="0" dirty="0" smtClean="0">
                          <a:solidFill>
                            <a:srgbClr val="E60010"/>
                          </a:solidFill>
                          <a:latin typeface="Times New Roman" panose="02020603050405020304" pitchFamily="65" charset="-122"/>
                          <a:ea typeface="宋体" panose="02010600030101010101" pitchFamily="2" charset="-122"/>
                        </a:rPr>
                        <a:t>太平天国运动</a:t>
                      </a:r>
                      <a:r>
                        <a:rPr lang="zh-CN" altLang="en-US" sz="1400" b="1" kern="0" dirty="0" smtClean="0">
                          <a:solidFill>
                            <a:srgbClr val="000000"/>
                          </a:solidFill>
                          <a:latin typeface="Times New Roman" panose="02020603050405020304" pitchFamily="65" charset="-122"/>
                          <a:ea typeface="宋体" panose="02010600030101010101" pitchFamily="2" charset="-122"/>
                        </a:rPr>
                        <a:t>沉重打击了中外反动势力;清政府开始由“敌对”到采取对外“和好”的政策</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400" b="1" kern="0" dirty="0" smtClean="0">
                          <a:solidFill>
                            <a:srgbClr val="E60010"/>
                          </a:solidFill>
                          <a:latin typeface="Times New Roman" panose="02020603050405020304" pitchFamily="65" charset="-122"/>
                          <a:ea typeface="宋体" panose="02010600030101010101" pitchFamily="2" charset="-122"/>
                        </a:rPr>
                        <a:t>甲午战争和</a:t>
                      </a:r>
                      <a:r>
                        <a:rPr lang="zh-CN" altLang="en-US" sz="1400" b="1" u="sng" kern="0" dirty="0" smtClean="0">
                          <a:solidFill>
                            <a:srgbClr val="E60010"/>
                          </a:solidFill>
                          <a:latin typeface="Times New Roman" panose="02020603050405020304" pitchFamily="65" charset="-122"/>
                          <a:ea typeface="宋体" panose="02010600030101010101" pitchFamily="2" charset="-122"/>
                        </a:rPr>
                        <a:t>《马关条约》</a:t>
                      </a:r>
                      <a:r>
                        <a:rPr lang="zh-CN" altLang="en-US" sz="1400" b="1" kern="0" dirty="0" smtClean="0">
                          <a:solidFill>
                            <a:srgbClr val="000000"/>
                          </a:solidFill>
                          <a:latin typeface="Times New Roman" panose="02020603050405020304" pitchFamily="65" charset="-122"/>
                          <a:ea typeface="宋体" panose="02010600030101010101" pitchFamily="2" charset="-122"/>
                        </a:rPr>
                        <a:t>的签订使中国半殖</a:t>
                      </a:r>
                      <a:br>
                        <a:rPr sz="1400" b="1" dirty="0"/>
                      </a:br>
                      <a:r>
                        <a:rPr lang="zh-CN" altLang="en-US" sz="1400" b="1" kern="0" dirty="0" smtClean="0">
                          <a:solidFill>
                            <a:srgbClr val="000000"/>
                          </a:solidFill>
                          <a:latin typeface="Times New Roman" panose="02020603050405020304" pitchFamily="65" charset="-122"/>
                          <a:ea typeface="宋体" panose="02010600030101010101" pitchFamily="2" charset="-122"/>
                        </a:rPr>
                        <a:t>民地半封建化的程度大大加深了</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r>
              <a:tr h="1328153">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经济</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在工业文明的冲击下,</a:t>
                      </a:r>
                      <a:r>
                        <a:rPr lang="zh-CN" altLang="en-US" sz="1400" b="1" kern="0" dirty="0" smtClean="0">
                          <a:solidFill>
                            <a:srgbClr val="E60010"/>
                          </a:solidFill>
                          <a:latin typeface="Times New Roman" panose="02020603050405020304" pitchFamily="65" charset="-122"/>
                          <a:ea typeface="宋体" panose="02010600030101010101" pitchFamily="2" charset="-122"/>
                        </a:rPr>
                        <a:t>中国的经济结构发生变化</a:t>
                      </a:r>
                      <a:r>
                        <a:rPr lang="zh-CN" altLang="en-US" sz="1400" b="1" kern="0" dirty="0" smtClean="0">
                          <a:solidFill>
                            <a:srgbClr val="000000"/>
                          </a:solidFill>
                          <a:latin typeface="Times New Roman" panose="02020603050405020304" pitchFamily="65" charset="-122"/>
                          <a:ea typeface="宋体" panose="02010600030101010101" pitchFamily="2" charset="-122"/>
                        </a:rPr>
                        <a:t>,自然经济</a:t>
                      </a:r>
                      <a:r>
                        <a:rPr lang="zh-CN" altLang="en-US" sz="1400" b="1" u="sng" kern="0" dirty="0" smtClean="0">
                          <a:solidFill>
                            <a:srgbClr val="000000"/>
                          </a:solidFill>
                          <a:latin typeface="Times New Roman" panose="02020603050405020304" pitchFamily="65" charset="-122"/>
                          <a:ea typeface="宋体" panose="02010600030101010101" pitchFamily="2" charset="-122"/>
                        </a:rPr>
                        <a:t>开始解体</a:t>
                      </a:r>
                      <a:r>
                        <a:rPr lang="zh-CN" altLang="en-US" sz="1400" b="1" kern="0" dirty="0" smtClean="0">
                          <a:solidFill>
                            <a:srgbClr val="000000"/>
                          </a:solidFill>
                          <a:latin typeface="Times New Roman" panose="02020603050405020304" pitchFamily="65" charset="-122"/>
                          <a:ea typeface="宋体" panose="02010600030101010101" pitchFamily="2" charset="-122"/>
                        </a:rPr>
                        <a:t>;中国逐步被纳入资本主义世界市场;中西交往增多,西方生活方式传入中国</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中国的自然经济进一步解体,</a:t>
                      </a:r>
                      <a:r>
                        <a:rPr lang="zh-CN" altLang="en-US" sz="1400" b="1" kern="0" dirty="0" smtClean="0">
                          <a:solidFill>
                            <a:srgbClr val="E60010"/>
                          </a:solidFill>
                          <a:latin typeface="Times New Roman" panose="02020603050405020304" pitchFamily="65" charset="-122"/>
                          <a:ea typeface="宋体" panose="02010600030101010101" pitchFamily="2" charset="-122"/>
                        </a:rPr>
                        <a:t>资本主义经济产生并初步发展</a:t>
                      </a:r>
                      <a:r>
                        <a:rPr lang="zh-CN" altLang="en-US" sz="1400" b="1" kern="0" dirty="0" smtClean="0">
                          <a:solidFill>
                            <a:srgbClr val="000000"/>
                          </a:solidFill>
                          <a:latin typeface="Times New Roman" panose="02020603050405020304" pitchFamily="65" charset="-122"/>
                          <a:ea typeface="宋体" panose="02010600030101010101" pitchFamily="2" charset="-122"/>
                        </a:rPr>
                        <a:t>;</a:t>
                      </a:r>
                      <a:r>
                        <a:rPr lang="zh-CN" altLang="en-US" sz="1400" b="1" u="sng" kern="0" dirty="0" smtClean="0">
                          <a:solidFill>
                            <a:srgbClr val="000000"/>
                          </a:solidFill>
                          <a:latin typeface="Times New Roman" panose="02020603050405020304" pitchFamily="65" charset="-122"/>
                          <a:ea typeface="宋体" panose="02010600030101010101" pitchFamily="2" charset="-122"/>
                        </a:rPr>
                        <a:t>洋务运动</a:t>
                      </a:r>
                      <a:r>
                        <a:rPr lang="zh-CN" altLang="en-US" sz="1400" b="1" kern="0" dirty="0" smtClean="0">
                          <a:solidFill>
                            <a:srgbClr val="000000"/>
                          </a:solidFill>
                          <a:latin typeface="Times New Roman" panose="02020603050405020304" pitchFamily="65" charset="-122"/>
                          <a:ea typeface="宋体" panose="02010600030101010101" pitchFamily="2" charset="-122"/>
                        </a:rPr>
                        <a:t>的开展,标志着中国近代工业化的起步;</a:t>
                      </a:r>
                      <a:r>
                        <a:rPr lang="zh-CN" altLang="en-US" sz="1400" b="1" kern="0" dirty="0" smtClean="0">
                          <a:solidFill>
                            <a:srgbClr val="E60010"/>
                          </a:solidFill>
                          <a:latin typeface="Times New Roman" panose="02020603050405020304" pitchFamily="65" charset="-122"/>
                          <a:ea typeface="宋体" panose="02010600030101010101" pitchFamily="2" charset="-122"/>
                        </a:rPr>
                        <a:t>社会生活</a:t>
                      </a:r>
                      <a:r>
                        <a:rPr lang="zh-CN" altLang="en-US" sz="1400" b="1" kern="0" dirty="0" smtClean="0">
                          <a:solidFill>
                            <a:srgbClr val="000000"/>
                          </a:solidFill>
                          <a:latin typeface="Times New Roman" panose="02020603050405020304" pitchFamily="65" charset="-122"/>
                          <a:ea typeface="宋体" panose="02010600030101010101" pitchFamily="2" charset="-122"/>
                        </a:rPr>
                        <a:t>不断变化,</a:t>
                      </a:r>
                      <a:r>
                        <a:rPr lang="zh-CN" altLang="en-US" sz="1400" b="1" kern="0" dirty="0" smtClean="0">
                          <a:solidFill>
                            <a:srgbClr val="E60010"/>
                          </a:solidFill>
                          <a:latin typeface="Times New Roman" panose="02020603050405020304" pitchFamily="65" charset="-122"/>
                          <a:ea typeface="宋体" panose="02010600030101010101" pitchFamily="2" charset="-122"/>
                        </a:rPr>
                        <a:t>交通</a:t>
                      </a:r>
                      <a:r>
                        <a:rPr lang="zh-CN" altLang="en-US" sz="1400" b="1" kern="0" dirty="0" smtClean="0">
                          <a:solidFill>
                            <a:srgbClr val="000000"/>
                          </a:solidFill>
                          <a:latin typeface="Times New Roman" panose="02020603050405020304" pitchFamily="65" charset="-122"/>
                          <a:ea typeface="宋体" panose="02010600030101010101" pitchFamily="2" charset="-122"/>
                        </a:rPr>
                        <a:t>近代化不断发展,</a:t>
                      </a:r>
                      <a:r>
                        <a:rPr lang="zh-CN" altLang="en-US" sz="1400" b="1" kern="0" dirty="0" smtClean="0">
                          <a:solidFill>
                            <a:srgbClr val="E60010"/>
                          </a:solidFill>
                          <a:latin typeface="Times New Roman" panose="02020603050405020304" pitchFamily="65" charset="-122"/>
                          <a:ea typeface="宋体" panose="02010600030101010101" pitchFamily="2" charset="-122"/>
                        </a:rPr>
                        <a:t>报刊业</a:t>
                      </a:r>
                      <a:r>
                        <a:rPr lang="zh-CN" altLang="en-US" sz="1400" b="1" kern="0" dirty="0" smtClean="0">
                          <a:solidFill>
                            <a:srgbClr val="000000"/>
                          </a:solidFill>
                          <a:latin typeface="Times New Roman" panose="02020603050405020304" pitchFamily="65" charset="-122"/>
                          <a:ea typeface="宋体" panose="02010600030101010101" pitchFamily="2" charset="-122"/>
                        </a:rPr>
                        <a:t>发展迅速</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r>
              <a:tr h="706566">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文化</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“天朝上国”愚昧思想受到冲击,</a:t>
                      </a:r>
                      <a:r>
                        <a:rPr lang="zh-CN" altLang="en-US" sz="1400" b="1" kern="0" dirty="0" smtClean="0">
                          <a:solidFill>
                            <a:srgbClr val="E60010"/>
                          </a:solidFill>
                          <a:latin typeface="Times New Roman" panose="02020603050405020304" pitchFamily="65" charset="-122"/>
                          <a:ea typeface="宋体" panose="02010600030101010101" pitchFamily="2" charset="-122"/>
                        </a:rPr>
                        <a:t>向西方学习</a:t>
                      </a:r>
                      <a:r>
                        <a:rPr lang="zh-CN" altLang="en-US" sz="1400" b="1" kern="0" dirty="0" smtClean="0">
                          <a:solidFill>
                            <a:srgbClr val="000000"/>
                          </a:solidFill>
                          <a:latin typeface="Times New Roman" panose="02020603050405020304" pitchFamily="65" charset="-122"/>
                          <a:ea typeface="宋体" panose="02010600030101010101" pitchFamily="2" charset="-122"/>
                        </a:rPr>
                        <a:t>逐渐成为主流思想（“开眼看世界、中体西用”）此时期学习西方“器物”</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c>
                  <a:txBody>
                    <a:bodyPr/>
                    <a:lstStyle/>
                    <a:p>
                      <a:pPr eaLnBrk="0" latinLnBrk="1" hangingPunct="0">
                        <a:lnSpc>
                          <a:spcPct val="150000"/>
                        </a:lnSpc>
                        <a:spcBef>
                          <a:spcPts val="0"/>
                        </a:spcBef>
                      </a:pPr>
                      <a:r>
                        <a:rPr lang="zh-CN" altLang="en-US" sz="1400" b="1" kern="0" dirty="0" smtClean="0">
                          <a:solidFill>
                            <a:srgbClr val="000000"/>
                          </a:solidFill>
                          <a:latin typeface="Times New Roman" panose="02020603050405020304" pitchFamily="65" charset="-122"/>
                          <a:ea typeface="宋体" panose="02010600030101010101" pitchFamily="2" charset="-122"/>
                        </a:rPr>
                        <a:t>向西方学习进入“</a:t>
                      </a:r>
                      <a:r>
                        <a:rPr lang="zh-CN" altLang="en-US" sz="1400" b="1" u="sng" kern="0" dirty="0" smtClean="0">
                          <a:solidFill>
                            <a:srgbClr val="000000"/>
                          </a:solidFill>
                          <a:latin typeface="Times New Roman" panose="02020603050405020304" pitchFamily="65" charset="-122"/>
                          <a:ea typeface="宋体" panose="02010600030101010101" pitchFamily="2" charset="-122"/>
                        </a:rPr>
                        <a:t>制度</a:t>
                      </a:r>
                      <a:r>
                        <a:rPr lang="zh-CN" altLang="en-US" sz="1400" b="1" kern="0" dirty="0" smtClean="0">
                          <a:solidFill>
                            <a:srgbClr val="000000"/>
                          </a:solidFill>
                          <a:latin typeface="Times New Roman" panose="02020603050405020304" pitchFamily="65" charset="-122"/>
                          <a:ea typeface="宋体" panose="02010600030101010101" pitchFamily="2" charset="-122"/>
                        </a:rPr>
                        <a:t>”阶段,</a:t>
                      </a:r>
                      <a:r>
                        <a:rPr lang="zh-CN" altLang="en-US" sz="1400" b="1" kern="0" dirty="0" smtClean="0">
                          <a:solidFill>
                            <a:srgbClr val="E60010"/>
                          </a:solidFill>
                          <a:latin typeface="Times New Roman" panose="02020603050405020304" pitchFamily="65" charset="-122"/>
                          <a:ea typeface="宋体" panose="02010600030101010101" pitchFamily="2" charset="-122"/>
                        </a:rPr>
                        <a:t>维新派</a:t>
                      </a:r>
                      <a:r>
                        <a:rPr lang="zh-CN" altLang="en-US" sz="1400" b="1" kern="0" dirty="0" smtClean="0">
                          <a:solidFill>
                            <a:srgbClr val="000000"/>
                          </a:solidFill>
                          <a:latin typeface="Times New Roman" panose="02020603050405020304" pitchFamily="65" charset="-122"/>
                          <a:ea typeface="宋体" panose="02010600030101010101" pitchFamily="2" charset="-122"/>
                        </a:rPr>
                        <a:t>倡导维新思想,体现了向西方学习由浅入深的过程</a:t>
                      </a:r>
                      <a:endParaRPr lang="zh-CN" altLang="en-US" sz="1400" b="1" kern="0" dirty="0" smtClean="0">
                        <a:solidFill>
                          <a:srgbClr val="000000"/>
                        </a:solidFill>
                        <a:latin typeface="Times New Roman" panose="02020603050405020304" pitchFamily="65" charset="-122"/>
                        <a:ea typeface="宋体" panose="02010600030101010101" pitchFamily="2" charset="-122"/>
                      </a:endParaRPr>
                    </a:p>
                  </a:txBody>
                  <a:tcPr marL="34560" marR="34560" marT="34378" marB="34378"/>
                </a:tc>
              </a:tr>
            </a:tbl>
          </a:graphicData>
        </a:graphic>
      </p:graphicFrame>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300010" y="4555424"/>
            <a:ext cx="843990" cy="504266"/>
            <a:chOff x="0" y="72008"/>
            <a:chExt cx="843990" cy="504266"/>
          </a:xfrm>
        </p:grpSpPr>
        <p:pic>
          <p:nvPicPr>
            <p:cNvPr id="7" name="Picture 3" descr="C:\Users\lenovo\Desktop\logo.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2008"/>
              <a:ext cx="539552" cy="50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95536" y="244982"/>
              <a:ext cx="448454" cy="307777"/>
            </a:xfrm>
            <a:prstGeom prst="rect">
              <a:avLst/>
            </a:prstGeom>
            <a:noFill/>
          </p:spPr>
          <p:txBody>
            <a:bodyPr wrap="square" lIns="91440" tIns="45720" rIns="91440" bIns="45720">
              <a:spAutoFit/>
            </a:bodyPr>
            <a:lstStyle/>
            <a:p>
              <a:pPr algn="ctr"/>
              <a:r>
                <a:rPr lang="en-US" altLang="zh-CN"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LM</a:t>
              </a:r>
              <a:endParaRPr lang="zh-CN" altLang="en-US"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4809"/>
            <a:ext cx="6172444" cy="488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连接符 5"/>
          <p:cNvCxnSpPr/>
          <p:nvPr/>
        </p:nvCxnSpPr>
        <p:spPr>
          <a:xfrm>
            <a:off x="1259632" y="1707654"/>
            <a:ext cx="47525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87624" y="3723878"/>
            <a:ext cx="47525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87624" y="3939902"/>
            <a:ext cx="47525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87624" y="4555424"/>
            <a:ext cx="47525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575798" y="422218"/>
            <a:ext cx="2263763" cy="4524315"/>
          </a:xfrm>
          <a:prstGeom prst="rect">
            <a:avLst/>
          </a:prstGeom>
        </p:spPr>
        <p:txBody>
          <a:bodyPr wrap="square">
            <a:spAutoFit/>
          </a:bodyPr>
          <a:lstStyle/>
          <a:p>
            <a:r>
              <a:rPr lang="zh-CN" altLang="en-US" sz="2400" b="1" dirty="0" smtClean="0">
                <a:solidFill>
                  <a:srgbClr val="0000FF"/>
                </a:solidFill>
              </a:rPr>
              <a:t>规律总结：从</a:t>
            </a:r>
            <a:r>
              <a:rPr lang="zh-CN" altLang="en-US" sz="2400" b="1" dirty="0">
                <a:solidFill>
                  <a:srgbClr val="0000FF"/>
                </a:solidFill>
              </a:rPr>
              <a:t>分析看，近代史的主干知识基本都有涉及，其中在</a:t>
            </a:r>
            <a:r>
              <a:rPr lang="zh-CN" altLang="en-US" sz="2400" b="1" u="sng" dirty="0">
                <a:solidFill>
                  <a:srgbClr val="E60010"/>
                </a:solidFill>
              </a:rPr>
              <a:t>鸦片战争至甲午战争</a:t>
            </a:r>
            <a:r>
              <a:rPr lang="zh-CN" altLang="en-US" sz="2400" b="1" dirty="0">
                <a:solidFill>
                  <a:srgbClr val="0000FF"/>
                </a:solidFill>
              </a:rPr>
              <a:t>这个时间段，</a:t>
            </a:r>
            <a:r>
              <a:rPr lang="zh-CN" altLang="en-US" sz="2400" b="1" dirty="0">
                <a:solidFill>
                  <a:srgbClr val="E60010"/>
                </a:solidFill>
              </a:rPr>
              <a:t>近代中国经济结构的变动</a:t>
            </a:r>
            <a:r>
              <a:rPr lang="zh-CN" altLang="en-US" sz="2400" b="1" dirty="0">
                <a:solidFill>
                  <a:srgbClr val="0000FF"/>
                </a:solidFill>
              </a:rPr>
              <a:t>和</a:t>
            </a:r>
            <a:r>
              <a:rPr lang="zh-CN" altLang="en-US" sz="2400" b="1" dirty="0">
                <a:solidFill>
                  <a:srgbClr val="E60010"/>
                </a:solidFill>
              </a:rPr>
              <a:t>近代中国思想解放潮流</a:t>
            </a:r>
            <a:r>
              <a:rPr lang="zh-CN" altLang="en-US" sz="2400" b="1" dirty="0">
                <a:solidFill>
                  <a:srgbClr val="0000FF"/>
                </a:solidFill>
              </a:rPr>
              <a:t>是常考点</a:t>
            </a:r>
            <a:r>
              <a:rPr lang="zh-CN" altLang="en-US" sz="2400" b="1" dirty="0" smtClean="0">
                <a:solidFill>
                  <a:srgbClr val="0000FF"/>
                </a:solidFill>
              </a:rPr>
              <a:t>。</a:t>
            </a:r>
            <a:endParaRPr lang="zh-CN" altLang="en-US" sz="2400" b="1" dirty="0">
              <a:solidFill>
                <a:srgbClr val="0000FF"/>
              </a:solidFill>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直接连接符 147459"/>
          <p:cNvSpPr>
            <a:spLocks noChangeShapeType="1"/>
          </p:cNvSpPr>
          <p:nvPr/>
        </p:nvSpPr>
        <p:spPr bwMode="auto">
          <a:xfrm flipH="1">
            <a:off x="354496" y="151572"/>
            <a:ext cx="28575" cy="4171950"/>
          </a:xfrm>
          <a:prstGeom prst="line">
            <a:avLst/>
          </a:prstGeom>
          <a:noFill/>
          <a:ln w="76200" cmpd="tri">
            <a:solidFill>
              <a:srgbClr val="FF0000"/>
            </a:solidFill>
            <a:round/>
          </a:ln>
        </p:spPr>
        <p:txBody>
          <a:bodyPr lIns="68580" tIns="34290" rIns="68580" bIns="34290"/>
          <a:lstStyle/>
          <a:p>
            <a:endParaRPr lang="zh-CN" altLang="en-US"/>
          </a:p>
        </p:txBody>
      </p:sp>
      <p:sp>
        <p:nvSpPr>
          <p:cNvPr id="27653" name="直接连接符 147461"/>
          <p:cNvSpPr>
            <a:spLocks noChangeShapeType="1"/>
          </p:cNvSpPr>
          <p:nvPr/>
        </p:nvSpPr>
        <p:spPr bwMode="auto">
          <a:xfrm>
            <a:off x="144117" y="2557286"/>
            <a:ext cx="8338931" cy="62120"/>
          </a:xfrm>
          <a:prstGeom prst="line">
            <a:avLst/>
          </a:prstGeom>
          <a:noFill/>
          <a:ln w="76200">
            <a:solidFill>
              <a:schemeClr val="tx2"/>
            </a:solidFill>
            <a:round/>
            <a:tailEnd type="triangle" w="med" len="med"/>
          </a:ln>
        </p:spPr>
        <p:txBody>
          <a:bodyPr lIns="68580" tIns="34290" rIns="68580" bIns="34290"/>
          <a:lstStyle/>
          <a:p>
            <a:endParaRPr lang="zh-CN" altLang="en-US"/>
          </a:p>
        </p:txBody>
      </p:sp>
      <p:sp>
        <p:nvSpPr>
          <p:cNvPr id="147464" name="矩形 147463"/>
          <p:cNvSpPr>
            <a:spLocks noRot="1" noChangeArrowheads="1"/>
          </p:cNvSpPr>
          <p:nvPr/>
        </p:nvSpPr>
        <p:spPr bwMode="auto">
          <a:xfrm>
            <a:off x="392597" y="2679993"/>
            <a:ext cx="530087"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19c</a:t>
            </a:r>
            <a:endParaRPr lang="zh-CN" altLang="en-US" sz="18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直接连接符 24"/>
          <p:cNvSpPr>
            <a:spLocks noChangeShapeType="1"/>
          </p:cNvSpPr>
          <p:nvPr/>
        </p:nvSpPr>
        <p:spPr bwMode="auto">
          <a:xfrm>
            <a:off x="1065715" y="2406190"/>
            <a:ext cx="0" cy="351000"/>
          </a:xfrm>
          <a:prstGeom prst="line">
            <a:avLst/>
          </a:prstGeom>
          <a:noFill/>
          <a:ln w="76200">
            <a:solidFill>
              <a:schemeClr val="tx2"/>
            </a:solidFill>
            <a:round/>
          </a:ln>
        </p:spPr>
        <p:txBody>
          <a:bodyPr lIns="68580" tIns="34290" rIns="68580" bIns="34290"/>
          <a:lstStyle/>
          <a:p>
            <a:endParaRPr lang="zh-CN" altLang="en-US"/>
          </a:p>
        </p:txBody>
      </p:sp>
      <p:sp>
        <p:nvSpPr>
          <p:cNvPr id="26" name="直接连接符 25"/>
          <p:cNvSpPr>
            <a:spLocks noChangeShapeType="1"/>
          </p:cNvSpPr>
          <p:nvPr/>
        </p:nvSpPr>
        <p:spPr bwMode="auto">
          <a:xfrm>
            <a:off x="2267744" y="2434969"/>
            <a:ext cx="0" cy="351000"/>
          </a:xfrm>
          <a:prstGeom prst="line">
            <a:avLst/>
          </a:prstGeom>
          <a:noFill/>
          <a:ln w="76200">
            <a:solidFill>
              <a:schemeClr val="tx2"/>
            </a:solidFill>
            <a:round/>
          </a:ln>
        </p:spPr>
        <p:txBody>
          <a:bodyPr lIns="68580" tIns="34290" rIns="68580" bIns="34290"/>
          <a:lstStyle/>
          <a:p>
            <a:endParaRPr lang="zh-CN" altLang="en-US"/>
          </a:p>
        </p:txBody>
      </p:sp>
      <p:sp>
        <p:nvSpPr>
          <p:cNvPr id="27" name="直接连接符 26"/>
          <p:cNvSpPr>
            <a:spLocks noChangeShapeType="1"/>
          </p:cNvSpPr>
          <p:nvPr/>
        </p:nvSpPr>
        <p:spPr bwMode="auto">
          <a:xfrm>
            <a:off x="3574867" y="2454965"/>
            <a:ext cx="0" cy="351000"/>
          </a:xfrm>
          <a:prstGeom prst="line">
            <a:avLst/>
          </a:prstGeom>
          <a:noFill/>
          <a:ln w="76200">
            <a:solidFill>
              <a:schemeClr val="tx2"/>
            </a:solidFill>
            <a:round/>
          </a:ln>
        </p:spPr>
        <p:txBody>
          <a:bodyPr lIns="68580" tIns="34290" rIns="68580" bIns="34290"/>
          <a:lstStyle/>
          <a:p>
            <a:endParaRPr lang="zh-CN" altLang="en-US"/>
          </a:p>
        </p:txBody>
      </p:sp>
      <p:sp>
        <p:nvSpPr>
          <p:cNvPr id="31" name="直接连接符 30"/>
          <p:cNvSpPr>
            <a:spLocks noChangeShapeType="1"/>
          </p:cNvSpPr>
          <p:nvPr/>
        </p:nvSpPr>
        <p:spPr bwMode="auto">
          <a:xfrm>
            <a:off x="4805569" y="2458367"/>
            <a:ext cx="0" cy="351000"/>
          </a:xfrm>
          <a:prstGeom prst="line">
            <a:avLst/>
          </a:prstGeom>
          <a:noFill/>
          <a:ln w="76200">
            <a:solidFill>
              <a:schemeClr val="tx2"/>
            </a:solidFill>
            <a:round/>
          </a:ln>
        </p:spPr>
        <p:txBody>
          <a:bodyPr lIns="68580" tIns="34290" rIns="68580" bIns="34290"/>
          <a:lstStyle/>
          <a:p>
            <a:endParaRPr lang="zh-CN" altLang="en-US"/>
          </a:p>
        </p:txBody>
      </p:sp>
      <p:sp>
        <p:nvSpPr>
          <p:cNvPr id="37" name="矩形 36"/>
          <p:cNvSpPr>
            <a:spLocks noRot="1" noChangeArrowheads="1"/>
          </p:cNvSpPr>
          <p:nvPr/>
        </p:nvSpPr>
        <p:spPr bwMode="auto">
          <a:xfrm>
            <a:off x="8377030" y="2708452"/>
            <a:ext cx="530087" cy="308114"/>
          </a:xfrm>
          <a:prstGeom prst="rect">
            <a:avLst/>
          </a:prstGeom>
          <a:solidFill>
            <a:schemeClr val="bg1"/>
          </a:solidFill>
          <a:ln w="9525">
            <a:noFill/>
            <a:miter lim="800000"/>
          </a:ln>
        </p:spPr>
        <p:txBody>
          <a:bodyPr lIns="68580" tIns="34290" rIns="68580" bIns="34290" anchor="ctr"/>
          <a:lstStyle/>
          <a:p>
            <a:pPr algn="ctr"/>
            <a:r>
              <a:rPr lang="en-US" altLang="zh-CN" sz="1800" b="1" dirty="0">
                <a:solidFill>
                  <a:srgbClr val="000000"/>
                </a:solidFill>
                <a:latin typeface="黑体" panose="02010609060101010101" pitchFamily="49" charset="-122"/>
                <a:ea typeface="黑体" panose="02010609060101010101" pitchFamily="49" charset="-122"/>
              </a:rPr>
              <a:t>20c</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40" name="矩形 39"/>
          <p:cNvSpPr>
            <a:spLocks noRot="1" noChangeArrowheads="1"/>
          </p:cNvSpPr>
          <p:nvPr/>
        </p:nvSpPr>
        <p:spPr bwMode="auto">
          <a:xfrm>
            <a:off x="1761113" y="1620131"/>
            <a:ext cx="6615917" cy="402535"/>
          </a:xfrm>
          <a:prstGeom prst="rect">
            <a:avLst/>
          </a:prstGeom>
          <a:solidFill>
            <a:srgbClr val="FFFF00"/>
          </a:solidFill>
          <a:ln w="9525">
            <a:noFill/>
            <a:miter lim="800000"/>
          </a:ln>
        </p:spPr>
        <p:txBody>
          <a:bodyPr lIns="68580" tIns="34290" rIns="68580" bIns="34290" anchor="ctr"/>
          <a:lstStyle/>
          <a:p>
            <a:r>
              <a:rPr lang="zh-CN" altLang="en-US" sz="1800" b="1" dirty="0" smtClean="0">
                <a:ea typeface="黑体" panose="02010609060101010101" pitchFamily="49" charset="-122"/>
              </a:rPr>
              <a:t>自然经济逐步瓦解</a:t>
            </a:r>
            <a:r>
              <a:rPr lang="zh-CN" altLang="en-US" sz="1800" b="1" dirty="0">
                <a:ea typeface="黑体" panose="02010609060101010101" pitchFamily="49" charset="-122"/>
              </a:rPr>
              <a:t>，</a:t>
            </a:r>
            <a:r>
              <a:rPr lang="zh-CN" altLang="en-US" sz="1800" b="1" dirty="0" smtClean="0">
                <a:ea typeface="黑体" panose="02010609060101010101" pitchFamily="49" charset="-122"/>
              </a:rPr>
              <a:t>洋务运动，民族资本主义的产生和发展 </a:t>
            </a:r>
            <a:endParaRPr lang="zh-CN" altLang="en-US" sz="1800" b="1" dirty="0">
              <a:ea typeface="黑体" panose="02010609060101010101" pitchFamily="49" charset="-122"/>
            </a:endParaRPr>
          </a:p>
        </p:txBody>
      </p:sp>
      <p:sp>
        <p:nvSpPr>
          <p:cNvPr id="43" name="矩形 42"/>
          <p:cNvSpPr>
            <a:spLocks noRot="1" noChangeArrowheads="1"/>
          </p:cNvSpPr>
          <p:nvPr/>
        </p:nvSpPr>
        <p:spPr bwMode="auto">
          <a:xfrm>
            <a:off x="1496070" y="2643810"/>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40s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5" name="矩形 44"/>
          <p:cNvSpPr>
            <a:spLocks noRot="1" noChangeArrowheads="1"/>
          </p:cNvSpPr>
          <p:nvPr/>
        </p:nvSpPr>
        <p:spPr bwMode="auto">
          <a:xfrm>
            <a:off x="7642820" y="2708452"/>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a:solidFill>
                  <a:srgbClr val="FF0000"/>
                </a:solidFill>
                <a:latin typeface="黑体" panose="02010609060101010101" pitchFamily="49" charset="-122"/>
                <a:ea typeface="黑体" panose="02010609060101010101" pitchFamily="49" charset="-122"/>
              </a:rPr>
              <a:t>90s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6" name="矩形 45"/>
          <p:cNvSpPr>
            <a:spLocks noRot="1" noChangeArrowheads="1"/>
          </p:cNvSpPr>
          <p:nvPr/>
        </p:nvSpPr>
        <p:spPr bwMode="auto">
          <a:xfrm>
            <a:off x="7574446" y="2165259"/>
            <a:ext cx="753716"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1895</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7" name="直接连接符 46"/>
          <p:cNvSpPr>
            <a:spLocks noChangeShapeType="1"/>
          </p:cNvSpPr>
          <p:nvPr/>
        </p:nvSpPr>
        <p:spPr bwMode="auto">
          <a:xfrm>
            <a:off x="7907864" y="2421469"/>
            <a:ext cx="0" cy="189000"/>
          </a:xfrm>
          <a:prstGeom prst="line">
            <a:avLst/>
          </a:prstGeom>
          <a:noFill/>
          <a:ln w="76200">
            <a:solidFill>
              <a:srgbClr val="FF0000"/>
            </a:solidFill>
            <a:round/>
          </a:ln>
        </p:spPr>
        <p:txBody>
          <a:bodyPr lIns="68580" tIns="34290" rIns="68580" bIns="34290"/>
          <a:lstStyle/>
          <a:p>
            <a:endParaRPr lang="zh-CN" altLang="en-US"/>
          </a:p>
        </p:txBody>
      </p:sp>
      <p:sp>
        <p:nvSpPr>
          <p:cNvPr id="53" name="矩形 52"/>
          <p:cNvSpPr>
            <a:spLocks noRot="1" noChangeArrowheads="1"/>
          </p:cNvSpPr>
          <p:nvPr/>
        </p:nvSpPr>
        <p:spPr bwMode="auto">
          <a:xfrm>
            <a:off x="2578006" y="2658249"/>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50s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9" name="矩形 68"/>
          <p:cNvSpPr>
            <a:spLocks noRot="1" noChangeArrowheads="1"/>
          </p:cNvSpPr>
          <p:nvPr/>
        </p:nvSpPr>
        <p:spPr bwMode="auto">
          <a:xfrm>
            <a:off x="495871" y="438858"/>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必修一</a:t>
            </a:r>
            <a:endParaRPr lang="zh-CN" altLang="en-US" sz="2400" b="1" dirty="0">
              <a:solidFill>
                <a:srgbClr val="0000FF"/>
              </a:solidFill>
              <a:ea typeface="黑体" panose="02010609060101010101" pitchFamily="49" charset="-122"/>
            </a:endParaRPr>
          </a:p>
        </p:txBody>
      </p:sp>
      <p:sp>
        <p:nvSpPr>
          <p:cNvPr id="71" name="矩形 70"/>
          <p:cNvSpPr>
            <a:spLocks noRot="1" noChangeArrowheads="1"/>
          </p:cNvSpPr>
          <p:nvPr/>
        </p:nvSpPr>
        <p:spPr bwMode="auto">
          <a:xfrm>
            <a:off x="1761113" y="3368022"/>
            <a:ext cx="6567049" cy="402535"/>
          </a:xfrm>
          <a:prstGeom prst="rect">
            <a:avLst/>
          </a:prstGeom>
          <a:solidFill>
            <a:srgbClr val="FFFF00"/>
          </a:solidFill>
          <a:ln w="9525">
            <a:noFill/>
            <a:miter lim="800000"/>
          </a:ln>
        </p:spPr>
        <p:txBody>
          <a:bodyPr lIns="68580" tIns="34290" rIns="68580" bIns="34290" anchor="ctr"/>
          <a:lstStyle/>
          <a:p>
            <a:r>
              <a:rPr lang="zh-CN" altLang="en-US" sz="1800" b="1" dirty="0" smtClean="0">
                <a:ea typeface="黑体" panose="02010609060101010101" pitchFamily="49" charset="-122"/>
              </a:rPr>
              <a:t>“开眼看世界”，“中体西用”，      早期维新思想</a:t>
            </a:r>
            <a:endParaRPr lang="zh-CN" altLang="en-US" sz="1800" b="1" dirty="0">
              <a:ea typeface="黑体" panose="02010609060101010101" pitchFamily="49" charset="-122"/>
            </a:endParaRPr>
          </a:p>
        </p:txBody>
      </p:sp>
      <p:sp>
        <p:nvSpPr>
          <p:cNvPr id="54" name="矩形 53"/>
          <p:cNvSpPr>
            <a:spLocks noRot="1" noChangeArrowheads="1"/>
          </p:cNvSpPr>
          <p:nvPr/>
        </p:nvSpPr>
        <p:spPr bwMode="auto">
          <a:xfrm>
            <a:off x="3821653" y="2651908"/>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60s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8" name="矩形 67"/>
          <p:cNvSpPr>
            <a:spLocks noRot="1" noChangeArrowheads="1"/>
          </p:cNvSpPr>
          <p:nvPr/>
        </p:nvSpPr>
        <p:spPr bwMode="auto">
          <a:xfrm>
            <a:off x="5201477" y="2651908"/>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70s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3" name="矩形 72"/>
          <p:cNvSpPr>
            <a:spLocks noRot="1" noChangeArrowheads="1"/>
          </p:cNvSpPr>
          <p:nvPr/>
        </p:nvSpPr>
        <p:spPr bwMode="auto">
          <a:xfrm>
            <a:off x="6465403" y="2679993"/>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80s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4" name="直接连接符 73"/>
          <p:cNvSpPr>
            <a:spLocks noChangeShapeType="1"/>
          </p:cNvSpPr>
          <p:nvPr/>
        </p:nvSpPr>
        <p:spPr bwMode="auto">
          <a:xfrm>
            <a:off x="6091261" y="2470916"/>
            <a:ext cx="0" cy="351000"/>
          </a:xfrm>
          <a:prstGeom prst="line">
            <a:avLst/>
          </a:prstGeom>
          <a:noFill/>
          <a:ln w="76200">
            <a:solidFill>
              <a:schemeClr val="tx2"/>
            </a:solidFill>
            <a:round/>
          </a:ln>
        </p:spPr>
        <p:txBody>
          <a:bodyPr lIns="68580" tIns="34290" rIns="68580" bIns="34290"/>
          <a:lstStyle/>
          <a:p>
            <a:endParaRPr lang="zh-CN" altLang="en-US"/>
          </a:p>
        </p:txBody>
      </p:sp>
      <p:sp>
        <p:nvSpPr>
          <p:cNvPr id="75" name="直接连接符 74"/>
          <p:cNvSpPr>
            <a:spLocks noChangeShapeType="1"/>
          </p:cNvSpPr>
          <p:nvPr/>
        </p:nvSpPr>
        <p:spPr bwMode="auto">
          <a:xfrm>
            <a:off x="7325140" y="2453439"/>
            <a:ext cx="0" cy="351000"/>
          </a:xfrm>
          <a:prstGeom prst="line">
            <a:avLst/>
          </a:prstGeom>
          <a:noFill/>
          <a:ln w="76200">
            <a:solidFill>
              <a:schemeClr val="tx2"/>
            </a:solidFill>
            <a:round/>
          </a:ln>
        </p:spPr>
        <p:txBody>
          <a:bodyPr lIns="68580" tIns="34290" rIns="68580" bIns="34290"/>
          <a:lstStyle/>
          <a:p>
            <a:endParaRPr lang="zh-CN" altLang="en-US"/>
          </a:p>
        </p:txBody>
      </p:sp>
      <p:sp>
        <p:nvSpPr>
          <p:cNvPr id="76" name="矩形 75"/>
          <p:cNvSpPr>
            <a:spLocks noRot="1" noChangeArrowheads="1"/>
          </p:cNvSpPr>
          <p:nvPr/>
        </p:nvSpPr>
        <p:spPr bwMode="auto">
          <a:xfrm>
            <a:off x="488962" y="1565466"/>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必修二</a:t>
            </a:r>
            <a:endParaRPr lang="zh-CN" altLang="en-US" sz="2400" b="1" dirty="0">
              <a:solidFill>
                <a:srgbClr val="0000FF"/>
              </a:solidFill>
              <a:ea typeface="黑体" panose="02010609060101010101" pitchFamily="49" charset="-122"/>
            </a:endParaRPr>
          </a:p>
        </p:txBody>
      </p:sp>
      <p:sp>
        <p:nvSpPr>
          <p:cNvPr id="77" name="矩形 76"/>
          <p:cNvSpPr>
            <a:spLocks noRot="1" noChangeArrowheads="1"/>
          </p:cNvSpPr>
          <p:nvPr/>
        </p:nvSpPr>
        <p:spPr bwMode="auto">
          <a:xfrm>
            <a:off x="400374" y="3313357"/>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必修三</a:t>
            </a:r>
            <a:endParaRPr lang="zh-CN" altLang="en-US" sz="2400" b="1" dirty="0">
              <a:solidFill>
                <a:srgbClr val="0000FF"/>
              </a:solidFill>
              <a:ea typeface="黑体" panose="02010609060101010101" pitchFamily="49" charset="-122"/>
            </a:endParaRPr>
          </a:p>
        </p:txBody>
      </p:sp>
      <p:sp>
        <p:nvSpPr>
          <p:cNvPr id="78" name="矩形 77"/>
          <p:cNvSpPr>
            <a:spLocks noRot="1" noChangeArrowheads="1"/>
          </p:cNvSpPr>
          <p:nvPr/>
        </p:nvSpPr>
        <p:spPr bwMode="auto">
          <a:xfrm>
            <a:off x="1680256" y="278632"/>
            <a:ext cx="2325583" cy="402535"/>
          </a:xfrm>
          <a:prstGeom prst="rect">
            <a:avLst/>
          </a:prstGeom>
          <a:solidFill>
            <a:srgbClr val="FFFF00"/>
          </a:solidFill>
          <a:ln w="9525">
            <a:noFill/>
            <a:miter lim="800000"/>
          </a:ln>
        </p:spPr>
        <p:txBody>
          <a:bodyPr lIns="68580" tIns="34290" rIns="68580" bIns="34290" anchor="ctr"/>
          <a:lstStyle/>
          <a:p>
            <a:r>
              <a:rPr lang="zh-CN" altLang="en-US" sz="1800" b="1" dirty="0" smtClean="0">
                <a:ea typeface="黑体" panose="02010609060101010101" pitchFamily="49" charset="-122"/>
              </a:rPr>
              <a:t>两次鸦片战争</a:t>
            </a:r>
            <a:endParaRPr lang="zh-CN" altLang="en-US" sz="1800" b="1" dirty="0">
              <a:ea typeface="黑体" panose="02010609060101010101" pitchFamily="49" charset="-122"/>
            </a:endParaRPr>
          </a:p>
        </p:txBody>
      </p:sp>
      <p:sp>
        <p:nvSpPr>
          <p:cNvPr id="79" name="矩形 78"/>
          <p:cNvSpPr>
            <a:spLocks noRot="1" noChangeArrowheads="1"/>
          </p:cNvSpPr>
          <p:nvPr/>
        </p:nvSpPr>
        <p:spPr bwMode="auto">
          <a:xfrm>
            <a:off x="3090201" y="640124"/>
            <a:ext cx="1625815" cy="402535"/>
          </a:xfrm>
          <a:prstGeom prst="rect">
            <a:avLst/>
          </a:prstGeom>
          <a:solidFill>
            <a:srgbClr val="FFFF00"/>
          </a:solidFill>
          <a:ln w="9525">
            <a:noFill/>
            <a:miter lim="800000"/>
          </a:ln>
        </p:spPr>
        <p:txBody>
          <a:bodyPr lIns="68580" tIns="34290" rIns="68580" bIns="34290" anchor="ctr"/>
          <a:lstStyle/>
          <a:p>
            <a:r>
              <a:rPr lang="zh-CN" altLang="en-US" sz="1800" b="1" dirty="0" smtClean="0">
                <a:ea typeface="黑体" panose="02010609060101010101" pitchFamily="49" charset="-122"/>
              </a:rPr>
              <a:t>太平天国运动</a:t>
            </a:r>
            <a:endParaRPr lang="zh-CN" altLang="en-US" sz="1800" b="1" dirty="0">
              <a:ea typeface="黑体" panose="02010609060101010101" pitchFamily="49" charset="-122"/>
            </a:endParaRPr>
          </a:p>
        </p:txBody>
      </p:sp>
      <p:sp>
        <p:nvSpPr>
          <p:cNvPr id="80" name="矩形 79"/>
          <p:cNvSpPr>
            <a:spLocks noRot="1" noChangeArrowheads="1"/>
          </p:cNvSpPr>
          <p:nvPr/>
        </p:nvSpPr>
        <p:spPr bwMode="auto">
          <a:xfrm>
            <a:off x="6233403" y="438858"/>
            <a:ext cx="2249645" cy="402535"/>
          </a:xfrm>
          <a:prstGeom prst="rect">
            <a:avLst/>
          </a:prstGeom>
          <a:solidFill>
            <a:srgbClr val="FFFF00"/>
          </a:solidFill>
          <a:ln w="9525">
            <a:noFill/>
            <a:miter lim="800000"/>
          </a:ln>
        </p:spPr>
        <p:txBody>
          <a:bodyPr lIns="68580" tIns="34290" rIns="68580" bIns="34290" anchor="ctr"/>
          <a:lstStyle/>
          <a:p>
            <a:pPr algn="r"/>
            <a:r>
              <a:rPr lang="zh-CN" altLang="en-US" sz="1800" b="1" dirty="0" smtClean="0">
                <a:ea typeface="黑体" panose="02010609060101010101" pitchFamily="49" charset="-122"/>
              </a:rPr>
              <a:t>甲午战争</a:t>
            </a:r>
            <a:endParaRPr lang="zh-CN" altLang="en-US" sz="1800" b="1" dirty="0">
              <a:ea typeface="黑体" panose="02010609060101010101" pitchFamily="49" charset="-122"/>
            </a:endParaRPr>
          </a:p>
        </p:txBody>
      </p:sp>
      <p:sp>
        <p:nvSpPr>
          <p:cNvPr id="3" name="矩形 2"/>
          <p:cNvSpPr/>
          <p:nvPr/>
        </p:nvSpPr>
        <p:spPr>
          <a:xfrm>
            <a:off x="1928067" y="988713"/>
            <a:ext cx="5307223" cy="646331"/>
          </a:xfrm>
          <a:prstGeom prst="rect">
            <a:avLst/>
          </a:prstGeom>
          <a:solidFill>
            <a:schemeClr val="bg1"/>
          </a:solidFill>
          <a:ln>
            <a:solidFill>
              <a:srgbClr val="0070C0"/>
            </a:solidFill>
          </a:ln>
        </p:spPr>
        <p:txBody>
          <a:bodyPr wrap="squar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考点一：民族危机加深</a:t>
            </a:r>
            <a:endParaRPr lang="zh-CN" altLang="en-US" sz="3600" b="1" cap="none" spc="0"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81" name="矩形 80"/>
          <p:cNvSpPr/>
          <p:nvPr/>
        </p:nvSpPr>
        <p:spPr>
          <a:xfrm>
            <a:off x="2169882" y="1973075"/>
            <a:ext cx="6207148" cy="646331"/>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a:t>
            </a:r>
            <a:r>
              <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二：近代民族工业的</a:t>
            </a:r>
            <a:r>
              <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起步</a:t>
            </a:r>
            <a:endPar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85" name="矩形 84"/>
          <p:cNvSpPr/>
          <p:nvPr/>
        </p:nvSpPr>
        <p:spPr>
          <a:xfrm>
            <a:off x="2097903" y="3757390"/>
            <a:ext cx="6207148" cy="646331"/>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a:t>
            </a:r>
            <a:r>
              <a:rPr lang="zh-CN" altLang="en-US" sz="3600" b="1"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三：近代中国的思想</a:t>
            </a:r>
            <a:r>
              <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解放</a:t>
            </a:r>
            <a:endParaRPr lang="zh-CN" altLang="en-US" sz="3600" b="1"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2" name="矩形 1"/>
          <p:cNvSpPr/>
          <p:nvPr/>
        </p:nvSpPr>
        <p:spPr>
          <a:xfrm>
            <a:off x="108676" y="202795"/>
            <a:ext cx="3787171" cy="4708981"/>
          </a:xfrm>
          <a:prstGeom prst="rect">
            <a:avLst/>
          </a:prstGeom>
          <a:solidFill>
            <a:srgbClr val="0000FF"/>
          </a:solidFill>
        </p:spPr>
        <p:txBody>
          <a:bodyPr wrap="square">
            <a:spAutoFit/>
          </a:bodyPr>
          <a:lstStyle/>
          <a:p>
            <a:r>
              <a:rPr lang="zh-CN" altLang="en-US" sz="6000" b="1" dirty="0">
                <a:solidFill>
                  <a:srgbClr val="FFFF00"/>
                </a:solidFill>
                <a:latin typeface="黑体" panose="02010609060101010101" pitchFamily="49" charset="-122"/>
                <a:ea typeface="黑体" panose="02010609060101010101" pitchFamily="49" charset="-122"/>
              </a:rPr>
              <a:t>工业文明冲击下</a:t>
            </a:r>
            <a:r>
              <a:rPr lang="zh-CN" altLang="en-US" sz="6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中国的变革与</a:t>
            </a:r>
            <a:r>
              <a:rPr lang="zh-CN" altLang="en-US" sz="6000" b="1"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转型的具体表现：</a:t>
            </a:r>
            <a:endParaRPr lang="en-US" altLang="zh-CN" sz="6000" b="1" dirty="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arn(inVertic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barn(inVertical)">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1" grpId="0" animBg="1"/>
      <p:bldP spid="8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83518"/>
            <a:ext cx="8712968" cy="3600400"/>
          </a:xfrm>
        </p:spPr>
        <p:txBody>
          <a:bodyPr/>
          <a:lstStyle/>
          <a:p>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温馨提示：</a:t>
            </a:r>
            <a:r>
              <a:rPr lang="en-US" altLang="zh-CN"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br>
              <a:rPr lang="en-US" altLang="zh-CN"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br>
            <a:r>
              <a:rPr lang="en-US" altLang="zh-CN"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en-US" altLang="zh-CN"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基础知识回顾和整合时，不熟悉和不理解的知识点名称</a:t>
            </a:r>
            <a:r>
              <a:rPr lang="zh-CN" altLang="en-US" sz="4800" b="1" dirty="0" smtClean="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用笔记</a:t>
            </a: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下来，课后务必再</a:t>
            </a:r>
            <a:r>
              <a:rPr lang="zh-CN" altLang="en-US" sz="4800" b="1" dirty="0" smtClean="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查缺补漏</a:t>
            </a:r>
            <a:r>
              <a:rPr lang="zh-CN" altLang="en-US" sz="4800" b="1" dirty="0"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4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2"/>
          </p:nvPr>
        </p:nvSpPr>
        <p:spPr/>
        <p:txBody>
          <a:bodyPr/>
          <a:lstStyle/>
          <a:p>
            <a:pPr>
              <a:defRPr/>
            </a:pPr>
            <a:fld id="{CA588529-10ED-4C30-B8DD-D892B25020B8}"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直接连接符 147459"/>
          <p:cNvSpPr>
            <a:spLocks noChangeShapeType="1"/>
          </p:cNvSpPr>
          <p:nvPr/>
        </p:nvSpPr>
        <p:spPr bwMode="auto">
          <a:xfrm flipH="1">
            <a:off x="354496" y="151572"/>
            <a:ext cx="28575" cy="4171950"/>
          </a:xfrm>
          <a:prstGeom prst="line">
            <a:avLst/>
          </a:prstGeom>
          <a:noFill/>
          <a:ln w="76200" cmpd="tri">
            <a:solidFill>
              <a:srgbClr val="FF0000"/>
            </a:solidFill>
            <a:round/>
          </a:ln>
        </p:spPr>
        <p:txBody>
          <a:bodyPr lIns="68580" tIns="34290" rIns="68580" bIns="34290"/>
          <a:lstStyle/>
          <a:p>
            <a:endParaRPr lang="zh-CN" altLang="en-US"/>
          </a:p>
        </p:txBody>
      </p:sp>
      <p:sp>
        <p:nvSpPr>
          <p:cNvPr id="27653" name="直接连接符 147461"/>
          <p:cNvSpPr>
            <a:spLocks noChangeShapeType="1"/>
          </p:cNvSpPr>
          <p:nvPr/>
        </p:nvSpPr>
        <p:spPr bwMode="auto">
          <a:xfrm>
            <a:off x="144117" y="2557286"/>
            <a:ext cx="8338931" cy="62120"/>
          </a:xfrm>
          <a:prstGeom prst="line">
            <a:avLst/>
          </a:prstGeom>
          <a:noFill/>
          <a:ln w="76200">
            <a:solidFill>
              <a:schemeClr val="tx2"/>
            </a:solidFill>
            <a:round/>
            <a:tailEnd type="triangle" w="med" len="med"/>
          </a:ln>
        </p:spPr>
        <p:txBody>
          <a:bodyPr lIns="68580" tIns="34290" rIns="68580" bIns="34290"/>
          <a:lstStyle/>
          <a:p>
            <a:endParaRPr lang="zh-CN" altLang="en-US"/>
          </a:p>
        </p:txBody>
      </p:sp>
      <p:sp>
        <p:nvSpPr>
          <p:cNvPr id="147464" name="矩形 147463"/>
          <p:cNvSpPr>
            <a:spLocks noRot="1" noChangeArrowheads="1"/>
          </p:cNvSpPr>
          <p:nvPr/>
        </p:nvSpPr>
        <p:spPr bwMode="auto">
          <a:xfrm>
            <a:off x="392597" y="2679993"/>
            <a:ext cx="530087" cy="308114"/>
          </a:xfrm>
          <a:prstGeom prst="rect">
            <a:avLst/>
          </a:prstGeom>
          <a:solidFill>
            <a:schemeClr val="bg1"/>
          </a:solidFill>
          <a:ln w="9525">
            <a:noFill/>
            <a:miter lim="800000"/>
          </a:ln>
        </p:spPr>
        <p:txBody>
          <a:bodyPr lIns="68580" tIns="34290" rIns="68580" bIns="34290" anchor="ctr"/>
          <a:lstStyle/>
          <a:p>
            <a:pPr algn="ctr"/>
            <a:r>
              <a:rPr lang="en-US" altLang="zh-CN" sz="1800" b="1" dirty="0" smtClean="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19c</a:t>
            </a:r>
            <a:endParaRPr lang="zh-CN" altLang="en-US" sz="1800" b="1" dirty="0">
              <a:solidFill>
                <a:srgbClr val="0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直接连接符 24"/>
          <p:cNvSpPr>
            <a:spLocks noChangeShapeType="1"/>
          </p:cNvSpPr>
          <p:nvPr/>
        </p:nvSpPr>
        <p:spPr bwMode="auto">
          <a:xfrm>
            <a:off x="1065715" y="2406190"/>
            <a:ext cx="0" cy="351000"/>
          </a:xfrm>
          <a:prstGeom prst="line">
            <a:avLst/>
          </a:prstGeom>
          <a:noFill/>
          <a:ln w="76200">
            <a:solidFill>
              <a:schemeClr val="tx2"/>
            </a:solidFill>
            <a:round/>
          </a:ln>
        </p:spPr>
        <p:txBody>
          <a:bodyPr lIns="68580" tIns="34290" rIns="68580" bIns="34290"/>
          <a:lstStyle/>
          <a:p>
            <a:endParaRPr lang="zh-CN" altLang="en-US"/>
          </a:p>
        </p:txBody>
      </p:sp>
      <p:sp>
        <p:nvSpPr>
          <p:cNvPr id="26" name="直接连接符 25"/>
          <p:cNvSpPr>
            <a:spLocks noChangeShapeType="1"/>
          </p:cNvSpPr>
          <p:nvPr/>
        </p:nvSpPr>
        <p:spPr bwMode="auto">
          <a:xfrm>
            <a:off x="2267744" y="2434969"/>
            <a:ext cx="0" cy="351000"/>
          </a:xfrm>
          <a:prstGeom prst="line">
            <a:avLst/>
          </a:prstGeom>
          <a:noFill/>
          <a:ln w="76200">
            <a:solidFill>
              <a:schemeClr val="tx2"/>
            </a:solidFill>
            <a:round/>
          </a:ln>
        </p:spPr>
        <p:txBody>
          <a:bodyPr lIns="68580" tIns="34290" rIns="68580" bIns="34290"/>
          <a:lstStyle/>
          <a:p>
            <a:endParaRPr lang="zh-CN" altLang="en-US"/>
          </a:p>
        </p:txBody>
      </p:sp>
      <p:sp>
        <p:nvSpPr>
          <p:cNvPr id="27" name="直接连接符 26"/>
          <p:cNvSpPr>
            <a:spLocks noChangeShapeType="1"/>
          </p:cNvSpPr>
          <p:nvPr/>
        </p:nvSpPr>
        <p:spPr bwMode="auto">
          <a:xfrm>
            <a:off x="3574867" y="2454965"/>
            <a:ext cx="0" cy="351000"/>
          </a:xfrm>
          <a:prstGeom prst="line">
            <a:avLst/>
          </a:prstGeom>
          <a:noFill/>
          <a:ln w="76200">
            <a:solidFill>
              <a:schemeClr val="tx2"/>
            </a:solidFill>
            <a:round/>
          </a:ln>
        </p:spPr>
        <p:txBody>
          <a:bodyPr lIns="68580" tIns="34290" rIns="68580" bIns="34290"/>
          <a:lstStyle/>
          <a:p>
            <a:endParaRPr lang="zh-CN" altLang="en-US"/>
          </a:p>
        </p:txBody>
      </p:sp>
      <p:sp>
        <p:nvSpPr>
          <p:cNvPr id="31" name="直接连接符 30"/>
          <p:cNvSpPr>
            <a:spLocks noChangeShapeType="1"/>
          </p:cNvSpPr>
          <p:nvPr/>
        </p:nvSpPr>
        <p:spPr bwMode="auto">
          <a:xfrm>
            <a:off x="4805569" y="2458367"/>
            <a:ext cx="0" cy="351000"/>
          </a:xfrm>
          <a:prstGeom prst="line">
            <a:avLst/>
          </a:prstGeom>
          <a:noFill/>
          <a:ln w="76200">
            <a:solidFill>
              <a:schemeClr val="tx2"/>
            </a:solidFill>
            <a:round/>
          </a:ln>
        </p:spPr>
        <p:txBody>
          <a:bodyPr lIns="68580" tIns="34290" rIns="68580" bIns="34290"/>
          <a:lstStyle/>
          <a:p>
            <a:endParaRPr lang="zh-CN" altLang="en-US"/>
          </a:p>
        </p:txBody>
      </p:sp>
      <p:sp>
        <p:nvSpPr>
          <p:cNvPr id="37" name="矩形 36"/>
          <p:cNvSpPr>
            <a:spLocks noRot="1" noChangeArrowheads="1"/>
          </p:cNvSpPr>
          <p:nvPr/>
        </p:nvSpPr>
        <p:spPr bwMode="auto">
          <a:xfrm>
            <a:off x="8377030" y="2708452"/>
            <a:ext cx="530087" cy="308114"/>
          </a:xfrm>
          <a:prstGeom prst="rect">
            <a:avLst/>
          </a:prstGeom>
          <a:solidFill>
            <a:schemeClr val="bg1"/>
          </a:solidFill>
          <a:ln w="9525">
            <a:noFill/>
            <a:miter lim="800000"/>
          </a:ln>
        </p:spPr>
        <p:txBody>
          <a:bodyPr lIns="68580" tIns="34290" rIns="68580" bIns="34290" anchor="ctr"/>
          <a:lstStyle/>
          <a:p>
            <a:pPr algn="ctr"/>
            <a:r>
              <a:rPr lang="en-US" altLang="zh-CN" sz="1800" b="1" dirty="0">
                <a:solidFill>
                  <a:srgbClr val="000000"/>
                </a:solidFill>
                <a:latin typeface="黑体" panose="02010609060101010101" pitchFamily="49" charset="-122"/>
                <a:ea typeface="黑体" panose="02010609060101010101" pitchFamily="49" charset="-122"/>
              </a:rPr>
              <a:t>20c</a:t>
            </a:r>
            <a:endParaRPr lang="zh-CN" altLang="en-US" sz="1800" b="1" dirty="0">
              <a:solidFill>
                <a:srgbClr val="000000"/>
              </a:solidFill>
              <a:latin typeface="黑体" panose="02010609060101010101" pitchFamily="49" charset="-122"/>
              <a:ea typeface="黑体" panose="02010609060101010101" pitchFamily="49" charset="-122"/>
            </a:endParaRPr>
          </a:p>
        </p:txBody>
      </p:sp>
      <p:sp>
        <p:nvSpPr>
          <p:cNvPr id="43" name="矩形 42"/>
          <p:cNvSpPr>
            <a:spLocks noRot="1" noChangeArrowheads="1"/>
          </p:cNvSpPr>
          <p:nvPr/>
        </p:nvSpPr>
        <p:spPr bwMode="auto">
          <a:xfrm>
            <a:off x="1496070" y="2643810"/>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40s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5" name="矩形 44"/>
          <p:cNvSpPr>
            <a:spLocks noRot="1" noChangeArrowheads="1"/>
          </p:cNvSpPr>
          <p:nvPr/>
        </p:nvSpPr>
        <p:spPr bwMode="auto">
          <a:xfrm>
            <a:off x="7642820" y="2708452"/>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a:solidFill>
                  <a:srgbClr val="FF0000"/>
                </a:solidFill>
                <a:latin typeface="黑体" panose="02010609060101010101" pitchFamily="49" charset="-122"/>
                <a:ea typeface="黑体" panose="02010609060101010101" pitchFamily="49" charset="-122"/>
              </a:rPr>
              <a:t>90s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6" name="矩形 45"/>
          <p:cNvSpPr>
            <a:spLocks noRot="1" noChangeArrowheads="1"/>
          </p:cNvSpPr>
          <p:nvPr/>
        </p:nvSpPr>
        <p:spPr bwMode="auto">
          <a:xfrm>
            <a:off x="7574446" y="2165259"/>
            <a:ext cx="753716"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1895</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47" name="直接连接符 46"/>
          <p:cNvSpPr>
            <a:spLocks noChangeShapeType="1"/>
          </p:cNvSpPr>
          <p:nvPr/>
        </p:nvSpPr>
        <p:spPr bwMode="auto">
          <a:xfrm>
            <a:off x="7907864" y="2421469"/>
            <a:ext cx="0" cy="189000"/>
          </a:xfrm>
          <a:prstGeom prst="line">
            <a:avLst/>
          </a:prstGeom>
          <a:noFill/>
          <a:ln w="76200">
            <a:solidFill>
              <a:srgbClr val="FF0000"/>
            </a:solidFill>
            <a:round/>
          </a:ln>
        </p:spPr>
        <p:txBody>
          <a:bodyPr lIns="68580" tIns="34290" rIns="68580" bIns="34290"/>
          <a:lstStyle/>
          <a:p>
            <a:endParaRPr lang="zh-CN" altLang="en-US"/>
          </a:p>
        </p:txBody>
      </p:sp>
      <p:sp>
        <p:nvSpPr>
          <p:cNvPr id="53" name="矩形 52"/>
          <p:cNvSpPr>
            <a:spLocks noRot="1" noChangeArrowheads="1"/>
          </p:cNvSpPr>
          <p:nvPr/>
        </p:nvSpPr>
        <p:spPr bwMode="auto">
          <a:xfrm>
            <a:off x="2578006" y="2658249"/>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50s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9" name="矩形 68"/>
          <p:cNvSpPr>
            <a:spLocks noRot="1" noChangeArrowheads="1"/>
          </p:cNvSpPr>
          <p:nvPr/>
        </p:nvSpPr>
        <p:spPr bwMode="auto">
          <a:xfrm>
            <a:off x="495871" y="438858"/>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必修一</a:t>
            </a:r>
            <a:endParaRPr lang="zh-CN" altLang="en-US" sz="2400" b="1" dirty="0">
              <a:solidFill>
                <a:srgbClr val="0000FF"/>
              </a:solidFill>
              <a:ea typeface="黑体" panose="02010609060101010101" pitchFamily="49" charset="-122"/>
            </a:endParaRPr>
          </a:p>
        </p:txBody>
      </p:sp>
      <p:sp>
        <p:nvSpPr>
          <p:cNvPr id="54" name="矩形 53"/>
          <p:cNvSpPr>
            <a:spLocks noRot="1" noChangeArrowheads="1"/>
          </p:cNvSpPr>
          <p:nvPr/>
        </p:nvSpPr>
        <p:spPr bwMode="auto">
          <a:xfrm>
            <a:off x="3821653" y="2651908"/>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60s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68" name="矩形 67"/>
          <p:cNvSpPr>
            <a:spLocks noRot="1" noChangeArrowheads="1"/>
          </p:cNvSpPr>
          <p:nvPr/>
        </p:nvSpPr>
        <p:spPr bwMode="auto">
          <a:xfrm>
            <a:off x="5201477" y="2651908"/>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70s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3" name="矩形 72"/>
          <p:cNvSpPr>
            <a:spLocks noRot="1" noChangeArrowheads="1"/>
          </p:cNvSpPr>
          <p:nvPr/>
        </p:nvSpPr>
        <p:spPr bwMode="auto">
          <a:xfrm>
            <a:off x="6465403" y="2679993"/>
            <a:ext cx="530087" cy="308114"/>
          </a:xfrm>
          <a:prstGeom prst="rect">
            <a:avLst/>
          </a:prstGeom>
          <a:solidFill>
            <a:schemeClr val="accent3">
              <a:lumMod val="20000"/>
              <a:lumOff val="80000"/>
            </a:schemeClr>
          </a:solidFill>
          <a:ln w="9525">
            <a:noFill/>
            <a:miter lim="800000"/>
          </a:ln>
        </p:spPr>
        <p:txBody>
          <a:bodyPr lIns="68580" tIns="34290" rIns="68580" bIns="34290" anchor="ctr"/>
          <a:lstStyle/>
          <a:p>
            <a:pPr algn="ctr"/>
            <a:r>
              <a:rPr lang="en-US" altLang="zh-CN" sz="1800" b="1" dirty="0" smtClean="0">
                <a:solidFill>
                  <a:srgbClr val="FF0000"/>
                </a:solidFill>
                <a:latin typeface="黑体" panose="02010609060101010101" pitchFamily="49" charset="-122"/>
                <a:ea typeface="黑体" panose="02010609060101010101" pitchFamily="49" charset="-122"/>
              </a:rPr>
              <a:t>80s</a:t>
            </a:r>
            <a:endParaRPr lang="zh-CN" altLang="en-US" sz="1800" b="1" dirty="0">
              <a:solidFill>
                <a:srgbClr val="FF0000"/>
              </a:solidFill>
              <a:latin typeface="黑体" panose="02010609060101010101" pitchFamily="49" charset="-122"/>
              <a:ea typeface="黑体" panose="02010609060101010101" pitchFamily="49" charset="-122"/>
            </a:endParaRPr>
          </a:p>
        </p:txBody>
      </p:sp>
      <p:sp>
        <p:nvSpPr>
          <p:cNvPr id="74" name="直接连接符 73"/>
          <p:cNvSpPr>
            <a:spLocks noChangeShapeType="1"/>
          </p:cNvSpPr>
          <p:nvPr/>
        </p:nvSpPr>
        <p:spPr bwMode="auto">
          <a:xfrm>
            <a:off x="6091261" y="2470916"/>
            <a:ext cx="0" cy="351000"/>
          </a:xfrm>
          <a:prstGeom prst="line">
            <a:avLst/>
          </a:prstGeom>
          <a:noFill/>
          <a:ln w="76200">
            <a:solidFill>
              <a:schemeClr val="tx2"/>
            </a:solidFill>
            <a:round/>
          </a:ln>
        </p:spPr>
        <p:txBody>
          <a:bodyPr lIns="68580" tIns="34290" rIns="68580" bIns="34290"/>
          <a:lstStyle/>
          <a:p>
            <a:endParaRPr lang="zh-CN" altLang="en-US"/>
          </a:p>
        </p:txBody>
      </p:sp>
      <p:sp>
        <p:nvSpPr>
          <p:cNvPr id="75" name="直接连接符 74"/>
          <p:cNvSpPr>
            <a:spLocks noChangeShapeType="1"/>
          </p:cNvSpPr>
          <p:nvPr/>
        </p:nvSpPr>
        <p:spPr bwMode="auto">
          <a:xfrm>
            <a:off x="7325140" y="2453439"/>
            <a:ext cx="0" cy="351000"/>
          </a:xfrm>
          <a:prstGeom prst="line">
            <a:avLst/>
          </a:prstGeom>
          <a:noFill/>
          <a:ln w="76200">
            <a:solidFill>
              <a:schemeClr val="tx2"/>
            </a:solidFill>
            <a:round/>
          </a:ln>
        </p:spPr>
        <p:txBody>
          <a:bodyPr lIns="68580" tIns="34290" rIns="68580" bIns="34290"/>
          <a:lstStyle/>
          <a:p>
            <a:endParaRPr lang="zh-CN" altLang="en-US"/>
          </a:p>
        </p:txBody>
      </p:sp>
      <p:sp>
        <p:nvSpPr>
          <p:cNvPr id="76" name="矩形 75"/>
          <p:cNvSpPr>
            <a:spLocks noRot="1" noChangeArrowheads="1"/>
          </p:cNvSpPr>
          <p:nvPr/>
        </p:nvSpPr>
        <p:spPr bwMode="auto">
          <a:xfrm>
            <a:off x="488962" y="1565466"/>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必修二</a:t>
            </a:r>
            <a:endParaRPr lang="zh-CN" altLang="en-US" sz="2400" b="1" dirty="0">
              <a:solidFill>
                <a:srgbClr val="0000FF"/>
              </a:solidFill>
              <a:ea typeface="黑体" panose="02010609060101010101" pitchFamily="49" charset="-122"/>
            </a:endParaRPr>
          </a:p>
        </p:txBody>
      </p:sp>
      <p:sp>
        <p:nvSpPr>
          <p:cNvPr id="77" name="矩形 76"/>
          <p:cNvSpPr>
            <a:spLocks noRot="1" noChangeArrowheads="1"/>
          </p:cNvSpPr>
          <p:nvPr/>
        </p:nvSpPr>
        <p:spPr bwMode="auto">
          <a:xfrm>
            <a:off x="400374" y="3313357"/>
            <a:ext cx="1139687" cy="457200"/>
          </a:xfrm>
          <a:prstGeom prst="rect">
            <a:avLst/>
          </a:prstGeom>
          <a:solidFill>
            <a:srgbClr val="CCFF99"/>
          </a:solidFill>
          <a:ln w="9525">
            <a:noFill/>
            <a:miter lim="800000"/>
          </a:ln>
        </p:spPr>
        <p:txBody>
          <a:bodyPr lIns="68580" tIns="34290" rIns="68580" bIns="34290" anchor="ctr"/>
          <a:lstStyle/>
          <a:p>
            <a:pPr algn="ctr"/>
            <a:r>
              <a:rPr lang="zh-CN" altLang="en-US" sz="2400" b="1" dirty="0" smtClean="0">
                <a:solidFill>
                  <a:srgbClr val="0000FF"/>
                </a:solidFill>
                <a:ea typeface="黑体" panose="02010609060101010101" pitchFamily="49" charset="-122"/>
              </a:rPr>
              <a:t>必修三</a:t>
            </a:r>
            <a:endParaRPr lang="zh-CN" altLang="en-US" sz="2400" b="1" dirty="0">
              <a:solidFill>
                <a:srgbClr val="0000FF"/>
              </a:solidFill>
              <a:ea typeface="黑体" panose="02010609060101010101" pitchFamily="49" charset="-122"/>
            </a:endParaRPr>
          </a:p>
        </p:txBody>
      </p:sp>
      <p:sp>
        <p:nvSpPr>
          <p:cNvPr id="78" name="矩形 77"/>
          <p:cNvSpPr>
            <a:spLocks noRot="1" noChangeArrowheads="1"/>
          </p:cNvSpPr>
          <p:nvPr/>
        </p:nvSpPr>
        <p:spPr bwMode="auto">
          <a:xfrm>
            <a:off x="1680256" y="278632"/>
            <a:ext cx="2325583" cy="402535"/>
          </a:xfrm>
          <a:prstGeom prst="rect">
            <a:avLst/>
          </a:prstGeom>
          <a:solidFill>
            <a:srgbClr val="FFFF00"/>
          </a:solidFill>
          <a:ln w="9525">
            <a:noFill/>
            <a:miter lim="800000"/>
          </a:ln>
        </p:spPr>
        <p:txBody>
          <a:bodyPr lIns="68580" tIns="34290" rIns="68580" bIns="34290" anchor="ctr"/>
          <a:lstStyle/>
          <a:p>
            <a:r>
              <a:rPr lang="zh-CN" altLang="en-US" sz="1800" b="1" dirty="0" smtClean="0">
                <a:ea typeface="黑体" panose="02010609060101010101" pitchFamily="49" charset="-122"/>
              </a:rPr>
              <a:t>两次鸦片战争</a:t>
            </a:r>
            <a:endParaRPr lang="zh-CN" altLang="en-US" sz="1800" b="1" dirty="0">
              <a:ea typeface="黑体" panose="02010609060101010101" pitchFamily="49" charset="-122"/>
            </a:endParaRPr>
          </a:p>
        </p:txBody>
      </p:sp>
      <p:sp>
        <p:nvSpPr>
          <p:cNvPr id="79" name="矩形 78"/>
          <p:cNvSpPr>
            <a:spLocks noRot="1" noChangeArrowheads="1"/>
          </p:cNvSpPr>
          <p:nvPr/>
        </p:nvSpPr>
        <p:spPr bwMode="auto">
          <a:xfrm>
            <a:off x="3090201" y="640124"/>
            <a:ext cx="1625815" cy="402535"/>
          </a:xfrm>
          <a:prstGeom prst="rect">
            <a:avLst/>
          </a:prstGeom>
          <a:solidFill>
            <a:srgbClr val="FFFF00"/>
          </a:solidFill>
          <a:ln w="9525">
            <a:noFill/>
            <a:miter lim="800000"/>
          </a:ln>
        </p:spPr>
        <p:txBody>
          <a:bodyPr lIns="68580" tIns="34290" rIns="68580" bIns="34290" anchor="ctr"/>
          <a:lstStyle/>
          <a:p>
            <a:r>
              <a:rPr lang="zh-CN" altLang="en-US" sz="1800" b="1" dirty="0" smtClean="0">
                <a:ea typeface="黑体" panose="02010609060101010101" pitchFamily="49" charset="-122"/>
              </a:rPr>
              <a:t>太平天国运动</a:t>
            </a:r>
            <a:endParaRPr lang="zh-CN" altLang="en-US" sz="1800" b="1" dirty="0">
              <a:ea typeface="黑体" panose="02010609060101010101" pitchFamily="49" charset="-122"/>
            </a:endParaRPr>
          </a:p>
        </p:txBody>
      </p:sp>
      <p:sp>
        <p:nvSpPr>
          <p:cNvPr id="80" name="矩形 79"/>
          <p:cNvSpPr>
            <a:spLocks noRot="1" noChangeArrowheads="1"/>
          </p:cNvSpPr>
          <p:nvPr/>
        </p:nvSpPr>
        <p:spPr bwMode="auto">
          <a:xfrm>
            <a:off x="6233403" y="438858"/>
            <a:ext cx="2249645" cy="402535"/>
          </a:xfrm>
          <a:prstGeom prst="rect">
            <a:avLst/>
          </a:prstGeom>
          <a:solidFill>
            <a:srgbClr val="FFFF00"/>
          </a:solidFill>
          <a:ln w="9525">
            <a:noFill/>
            <a:miter lim="800000"/>
          </a:ln>
        </p:spPr>
        <p:txBody>
          <a:bodyPr lIns="68580" tIns="34290" rIns="68580" bIns="34290" anchor="ctr"/>
          <a:lstStyle/>
          <a:p>
            <a:pPr algn="r"/>
            <a:r>
              <a:rPr lang="zh-CN" altLang="en-US" sz="1800" b="1" dirty="0" smtClean="0">
                <a:ea typeface="黑体" panose="02010609060101010101" pitchFamily="49" charset="-122"/>
              </a:rPr>
              <a:t>甲午战争</a:t>
            </a:r>
            <a:endParaRPr lang="zh-CN" altLang="en-US" sz="1800" b="1" dirty="0">
              <a:ea typeface="黑体" panose="02010609060101010101" pitchFamily="49" charset="-122"/>
            </a:endParaRPr>
          </a:p>
        </p:txBody>
      </p:sp>
      <p:sp>
        <p:nvSpPr>
          <p:cNvPr id="3" name="矩形 2"/>
          <p:cNvSpPr/>
          <p:nvPr/>
        </p:nvSpPr>
        <p:spPr>
          <a:xfrm>
            <a:off x="3136462" y="973800"/>
            <a:ext cx="4817344" cy="646331"/>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6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考点一：民族危机加深</a:t>
            </a:r>
            <a:endParaRPr lang="zh-CN" altLang="en-US" sz="3600" b="1" cap="none" spc="0"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2814" y="771550"/>
            <a:ext cx="8571969" cy="403252"/>
          </a:xfrm>
          <a:prstGeom prst="rect">
            <a:avLst/>
          </a:prstGeom>
          <a:solidFill>
            <a:srgbClr val="FFFF00"/>
          </a:solid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一、政治:1840—1895年西方列强侵华与农民阶级的抗争</a:t>
            </a:r>
            <a:endParaRPr lang="zh-CN" altLang="en-US" b="1" dirty="0"/>
          </a:p>
        </p:txBody>
      </p:sp>
      <p:sp>
        <p:nvSpPr>
          <p:cNvPr id="5" name="TextBox 2"/>
          <p:cNvSpPr txBox="1"/>
          <p:nvPr/>
        </p:nvSpPr>
        <p:spPr>
          <a:xfrm>
            <a:off x="345885" y="1275606"/>
            <a:ext cx="8571969" cy="4154984"/>
          </a:xfrm>
          <a:prstGeom prst="rect">
            <a:avLst/>
          </a:prstGeom>
          <a:noFill/>
        </p:spPr>
        <p:txBody>
          <a:bodyPr wrap="square" lIns="0" tIns="0" rIns="0" bIns="0" rtlCol="0">
            <a:spAutoFit/>
          </a:bodyPr>
          <a:lstStyle/>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1.两次鸦片战争</a:t>
            </a:r>
            <a:endParaRPr lang="zh-CN" altLang="en-US" sz="2000" b="1" dirty="0"/>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(1)</a:t>
            </a:r>
            <a:r>
              <a:rPr lang="zh-CN" altLang="en-US" sz="2000" b="1" kern="0" dirty="0" smtClean="0">
                <a:solidFill>
                  <a:srgbClr val="000000"/>
                </a:solidFill>
                <a:latin typeface="Times New Roman" panose="02020603050405020304" pitchFamily="65" charset="-122"/>
                <a:ea typeface="宋体" panose="02010600030101010101" pitchFamily="2" charset="-122"/>
              </a:rPr>
              <a:t>1840年（</a:t>
            </a:r>
            <a:r>
              <a:rPr lang="zh-CN" altLang="en-US" sz="2000" b="1" kern="0" dirty="0" smtClean="0">
                <a:solidFill>
                  <a:srgbClr val="FF0000"/>
                </a:solidFill>
                <a:latin typeface="Times New Roman" panose="02020603050405020304" pitchFamily="65" charset="-122"/>
                <a:ea typeface="宋体" panose="02010600030101010101" pitchFamily="2" charset="-122"/>
              </a:rPr>
              <a:t>工业革命完成</a:t>
            </a:r>
            <a:r>
              <a:rPr lang="zh-CN" altLang="en-US" sz="2000" b="1" kern="0" dirty="0" smtClean="0">
                <a:solidFill>
                  <a:srgbClr val="000000"/>
                </a:solidFill>
                <a:latin typeface="Times New Roman" panose="02020603050405020304" pitchFamily="65" charset="-122"/>
                <a:ea typeface="宋体" panose="02010600030101010101" pitchFamily="2" charset="-122"/>
              </a:rPr>
              <a:t>）英国</a:t>
            </a:r>
            <a:r>
              <a:rPr lang="zh-CN" altLang="en-US" sz="2000" b="1" kern="0" dirty="0">
                <a:solidFill>
                  <a:srgbClr val="000000"/>
                </a:solidFill>
                <a:latin typeface="Times New Roman" panose="02020603050405020304" pitchFamily="65" charset="-122"/>
                <a:ea typeface="宋体" panose="02010600030101010101" pitchFamily="2" charset="-122"/>
              </a:rPr>
              <a:t>发动了旨在</a:t>
            </a:r>
            <a:r>
              <a:rPr lang="zh-CN" altLang="en-US" sz="2000" b="1" u="sng" kern="0" dirty="0">
                <a:solidFill>
                  <a:srgbClr val="FF0000"/>
                </a:solidFill>
                <a:latin typeface="Times New Roman" panose="02020603050405020304" pitchFamily="65" charset="-122"/>
                <a:ea typeface="宋体" panose="02010600030101010101" pitchFamily="2" charset="-122"/>
              </a:rPr>
              <a:t>打开中国市场</a:t>
            </a:r>
            <a:r>
              <a:rPr lang="zh-CN" altLang="en-US" sz="2000" b="1" kern="0" dirty="0">
                <a:solidFill>
                  <a:srgbClr val="000000"/>
                </a:solidFill>
                <a:latin typeface="Times New Roman" panose="02020603050405020304" pitchFamily="65" charset="-122"/>
                <a:ea typeface="宋体" panose="02010600030101010101" pitchFamily="2" charset="-122"/>
              </a:rPr>
              <a:t>的鸦片战争,战争以清政府被迫</a:t>
            </a:r>
            <a:r>
              <a:rPr lang="zh-CN" altLang="en-US" sz="2000" b="1" kern="0" dirty="0" smtClean="0">
                <a:solidFill>
                  <a:srgbClr val="000000"/>
                </a:solidFill>
                <a:latin typeface="Times New Roman" panose="02020603050405020304" pitchFamily="65" charset="-122"/>
                <a:ea typeface="宋体" panose="02010600030101010101" pitchFamily="2" charset="-122"/>
              </a:rPr>
              <a:t>签订屈辱</a:t>
            </a:r>
            <a:r>
              <a:rPr lang="zh-CN" altLang="en-US" sz="2000" b="1" kern="0" dirty="0">
                <a:solidFill>
                  <a:srgbClr val="000000"/>
                </a:solidFill>
                <a:latin typeface="Times New Roman" panose="02020603050405020304" pitchFamily="65" charset="-122"/>
                <a:ea typeface="宋体" panose="02010600030101010101" pitchFamily="2" charset="-122"/>
              </a:rPr>
              <a:t>的</a:t>
            </a:r>
            <a:r>
              <a:rPr lang="zh-CN" altLang="en-US" sz="2000" b="1" kern="0" dirty="0">
                <a:solidFill>
                  <a:srgbClr val="FF0000"/>
                </a:solidFill>
                <a:latin typeface="Times New Roman" panose="02020603050405020304" pitchFamily="65" charset="-122"/>
                <a:ea typeface="宋体" panose="02010600030101010101" pitchFamily="2" charset="-122"/>
              </a:rPr>
              <a:t>《</a:t>
            </a:r>
            <a:r>
              <a:rPr lang="zh-CN" altLang="en-US" sz="2000" b="1" u="sng" kern="0" dirty="0">
                <a:solidFill>
                  <a:srgbClr val="FF0000"/>
                </a:solidFill>
                <a:latin typeface="Times New Roman" panose="02020603050405020304" pitchFamily="65" charset="-122"/>
                <a:ea typeface="宋体" panose="02010600030101010101" pitchFamily="2" charset="-122"/>
              </a:rPr>
              <a:t>南京条约</a:t>
            </a:r>
            <a:r>
              <a:rPr lang="zh-CN" altLang="en-US" sz="2000" b="1" kern="0" dirty="0">
                <a:solidFill>
                  <a:srgbClr val="FF0000"/>
                </a:solidFill>
                <a:latin typeface="Times New Roman" panose="02020603050405020304" pitchFamily="65" charset="-122"/>
                <a:ea typeface="宋体" panose="02010600030101010101" pitchFamily="2" charset="-122"/>
              </a:rPr>
              <a:t>》</a:t>
            </a:r>
            <a:r>
              <a:rPr lang="zh-CN" altLang="en-US" sz="2000" b="1" kern="0" dirty="0">
                <a:solidFill>
                  <a:srgbClr val="000000"/>
                </a:solidFill>
                <a:latin typeface="Times New Roman" panose="02020603050405020304" pitchFamily="65" charset="-122"/>
                <a:ea typeface="宋体" panose="02010600030101010101" pitchFamily="2" charset="-122"/>
              </a:rPr>
              <a:t>而告终,中国开始沦为</a:t>
            </a:r>
            <a:r>
              <a:rPr lang="zh-CN" altLang="en-US" sz="2000" b="1" kern="0" dirty="0">
                <a:solidFill>
                  <a:srgbClr val="FF0000"/>
                </a:solidFill>
                <a:latin typeface="Times New Roman" panose="02020603050405020304" pitchFamily="65" charset="-122"/>
                <a:ea typeface="宋体" panose="02010600030101010101" pitchFamily="2" charset="-122"/>
              </a:rPr>
              <a:t>半殖民地半封建</a:t>
            </a:r>
            <a:r>
              <a:rPr lang="zh-CN" altLang="en-US" sz="2000" b="1" kern="0" dirty="0">
                <a:solidFill>
                  <a:srgbClr val="000000"/>
                </a:solidFill>
                <a:latin typeface="Times New Roman" panose="02020603050405020304" pitchFamily="65" charset="-122"/>
                <a:ea typeface="宋体" panose="02010600030101010101" pitchFamily="2" charset="-122"/>
              </a:rPr>
              <a:t>社会</a:t>
            </a:r>
            <a:r>
              <a:rPr lang="zh-CN" altLang="en-US" sz="2000" b="1" kern="0" dirty="0" smtClean="0">
                <a:solidFill>
                  <a:srgbClr val="000000"/>
                </a:solidFill>
                <a:latin typeface="Times New Roman" panose="02020603050405020304" pitchFamily="65" charset="-122"/>
                <a:ea typeface="宋体" panose="02010600030101010101" pitchFamily="2" charset="-122"/>
              </a:rPr>
              <a:t>。</a:t>
            </a:r>
            <a:endParaRPr lang="en-US" altLang="zh-CN" sz="20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2000" b="1" kern="0" dirty="0" smtClean="0">
                <a:solidFill>
                  <a:srgbClr val="000000"/>
                </a:solidFill>
                <a:latin typeface="Times New Roman" panose="02020603050405020304" pitchFamily="65" charset="-122"/>
                <a:ea typeface="宋体" panose="02010600030101010101" pitchFamily="2" charset="-122"/>
              </a:rPr>
              <a:t> (</a:t>
            </a:r>
            <a:r>
              <a:rPr lang="zh-CN" altLang="en-US" sz="2000" b="1" kern="0" dirty="0">
                <a:solidFill>
                  <a:srgbClr val="000000"/>
                </a:solidFill>
                <a:latin typeface="Times New Roman" panose="02020603050405020304" pitchFamily="65" charset="-122"/>
                <a:ea typeface="宋体" panose="02010600030101010101" pitchFamily="2" charset="-122"/>
              </a:rPr>
              <a:t>2)1856年,为了进一步打开中国市场、获取更多的侵略权益,英法联合发动</a:t>
            </a:r>
            <a:br>
              <a:rPr sz="2000" b="1" dirty="0"/>
            </a:br>
            <a:r>
              <a:rPr lang="zh-CN" altLang="en-US" sz="2000" b="1" kern="0" dirty="0">
                <a:solidFill>
                  <a:srgbClr val="000000"/>
                </a:solidFill>
                <a:latin typeface="Times New Roman" panose="02020603050405020304" pitchFamily="65" charset="-122"/>
                <a:ea typeface="宋体" panose="02010600030101010101" pitchFamily="2" charset="-122"/>
              </a:rPr>
              <a:t>了第二次鸦片战争,中国战败后被迫签订一系列不平等条约,中国</a:t>
            </a:r>
            <a:r>
              <a:rPr lang="zh-CN" altLang="en-US" sz="2000" b="1" u="sng" kern="0" dirty="0">
                <a:solidFill>
                  <a:srgbClr val="000000"/>
                </a:solidFill>
                <a:latin typeface="Times New Roman" panose="02020603050405020304" pitchFamily="65" charset="-122"/>
                <a:ea typeface="宋体" panose="02010600030101010101" pitchFamily="2" charset="-122"/>
              </a:rPr>
              <a:t>半殖民地半</a:t>
            </a:r>
            <a:br>
              <a:rPr sz="2000" b="1" dirty="0"/>
            </a:br>
            <a:r>
              <a:rPr lang="zh-CN" altLang="en-US" sz="2000" b="1" u="sng" kern="0" dirty="0">
                <a:solidFill>
                  <a:srgbClr val="000000"/>
                </a:solidFill>
                <a:latin typeface="Times New Roman" panose="02020603050405020304" pitchFamily="65" charset="-122"/>
                <a:ea typeface="宋体" panose="02010600030101010101" pitchFamily="2" charset="-122"/>
              </a:rPr>
              <a:t>封建化程度加深</a:t>
            </a:r>
            <a:r>
              <a:rPr lang="zh-CN" altLang="en-US" sz="2000" b="1" kern="0" dirty="0" smtClean="0">
                <a:solidFill>
                  <a:srgbClr val="000000"/>
                </a:solidFill>
                <a:latin typeface="Times New Roman" panose="02020603050405020304" pitchFamily="65" charset="-122"/>
                <a:ea typeface="宋体" panose="02010600030101010101" pitchFamily="2" charset="-122"/>
              </a:rPr>
              <a:t>。</a:t>
            </a:r>
            <a:endParaRPr lang="en-US" altLang="zh-CN" sz="2000" b="1" kern="0" dirty="0" smtClean="0">
              <a:solidFill>
                <a:srgbClr val="000000"/>
              </a:solidFill>
              <a:latin typeface="Times New Roman" panose="02020603050405020304" pitchFamily="65" charset="-122"/>
              <a:ea typeface="宋体" panose="02010600030101010101" pitchFamily="2" charset="-122"/>
            </a:endParaRPr>
          </a:p>
          <a:p>
            <a:pPr eaLnBrk="0" latinLnBrk="1" hangingPunct="0">
              <a:lnSpc>
                <a:spcPct val="150000"/>
              </a:lnSpc>
              <a:spcBef>
                <a:spcPts val="0"/>
              </a:spcBef>
            </a:pPr>
            <a:r>
              <a:rPr lang="zh-CN" altLang="en-US" sz="2000" b="1" kern="0" dirty="0">
                <a:solidFill>
                  <a:srgbClr val="000000"/>
                </a:solidFill>
                <a:latin typeface="Times New Roman" panose="02020603050405020304" pitchFamily="65" charset="-122"/>
                <a:ea typeface="宋体" panose="02010600030101010101" pitchFamily="2" charset="-122"/>
              </a:rPr>
              <a:t>（</a:t>
            </a:r>
            <a:r>
              <a:rPr lang="zh-CN" altLang="en-US" sz="2000" b="1" kern="0" dirty="0">
                <a:solidFill>
                  <a:srgbClr val="FF0000"/>
                </a:solidFill>
                <a:latin typeface="Times New Roman" panose="02020603050405020304" pitchFamily="65" charset="-122"/>
                <a:ea typeface="宋体" panose="02010600030101010101" pitchFamily="2" charset="-122"/>
              </a:rPr>
              <a:t>会结合战争背景和条约影响辩证的思考历史现象</a:t>
            </a:r>
            <a:r>
              <a:rPr lang="zh-CN" altLang="en-US" sz="2000" b="1" kern="0" dirty="0">
                <a:solidFill>
                  <a:srgbClr val="000000"/>
                </a:solidFill>
                <a:latin typeface="Times New Roman" panose="02020603050405020304" pitchFamily="65" charset="-122"/>
                <a:ea typeface="宋体" panose="02010600030101010101" pitchFamily="2" charset="-122"/>
              </a:rPr>
              <a:t>）</a:t>
            </a:r>
            <a:endParaRPr lang="zh-CN" altLang="en-US" sz="2000" b="1" dirty="0"/>
          </a:p>
          <a:p>
            <a:pPr eaLnBrk="0" latinLnBrk="1" hangingPunct="0">
              <a:lnSpc>
                <a:spcPct val="150000"/>
              </a:lnSpc>
              <a:spcBef>
                <a:spcPts val="0"/>
              </a:spcBef>
            </a:pPr>
            <a:endParaRPr lang="zh-CN" altLang="en-US" sz="2000" b="1" dirty="0"/>
          </a:p>
        </p:txBody>
      </p:sp>
      <p:sp>
        <p:nvSpPr>
          <p:cNvPr id="6" name="矩形 5"/>
          <p:cNvSpPr/>
          <p:nvPr/>
        </p:nvSpPr>
        <p:spPr>
          <a:xfrm>
            <a:off x="234416" y="-8330"/>
            <a:ext cx="4304383" cy="584775"/>
          </a:xfrm>
          <a:prstGeom prst="rect">
            <a:avLst/>
          </a:prstGeom>
          <a:solidFill>
            <a:schemeClr val="bg1"/>
          </a:solidFill>
          <a:ln>
            <a:solidFill>
              <a:srgbClr val="0070C0"/>
            </a:solidFill>
          </a:ln>
        </p:spPr>
        <p:txBody>
          <a:bodyPr wrap="none" lIns="91440" tIns="45720" rIns="91440" bIns="45720">
            <a:spAutoFit/>
            <a:scene3d>
              <a:camera prst="orthographicFront"/>
              <a:lightRig rig="threePt" dir="t"/>
            </a:scene3d>
            <a:sp3d extrusionH="57150">
              <a:bevelT w="38100" h="38100"/>
            </a:sp3d>
          </a:bodyPr>
          <a:lstStyle/>
          <a:p>
            <a:pPr algn="ctr"/>
            <a:r>
              <a:rPr lang="zh-CN" altLang="en-US" sz="3200" b="1" cap="none" spc="0" dirty="0" smtClean="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rPr>
              <a:t>考点一：民族危机加深</a:t>
            </a:r>
            <a:endParaRPr lang="zh-CN" altLang="en-US" sz="3200" b="1" cap="none" spc="0" dirty="0">
              <a:ln w="17780" cmpd="sng">
                <a:solidFill>
                  <a:srgbClr val="FF0000"/>
                </a:solidFill>
                <a:prstDash val="solid"/>
                <a:miter lim="800000"/>
              </a:ln>
              <a:solidFill>
                <a:srgbClr val="FF0000"/>
              </a:solidFill>
              <a:effectLst>
                <a:outerShdw blurRad="50800" dist="38100" dir="5400000" algn="t" rotWithShape="0">
                  <a:prstClr val="black">
                    <a:alpha val="40000"/>
                  </a:prstClr>
                </a:outerShdw>
              </a:effectLst>
              <a:latin typeface="黑体" panose="02010609060101010101" pitchFamily="49" charset="-122"/>
              <a:ea typeface="黑体" panose="02010609060101010101" pitchFamily="49" charset="-122"/>
            </a:endParaRPr>
          </a:p>
        </p:txBody>
      </p:sp>
      <p:sp>
        <p:nvSpPr>
          <p:cNvPr id="7" name="矩形 6"/>
          <p:cNvSpPr/>
          <p:nvPr/>
        </p:nvSpPr>
        <p:spPr>
          <a:xfrm>
            <a:off x="6907490" y="0"/>
            <a:ext cx="2236510" cy="584775"/>
          </a:xfrm>
          <a:prstGeom prst="rect">
            <a:avLst/>
          </a:prstGeom>
          <a:solidFill>
            <a:srgbClr val="FFFF00"/>
          </a:solidFill>
        </p:spPr>
        <p:txBody>
          <a:bodyPr wrap="none">
            <a:spAutoFit/>
          </a:bodyPr>
          <a:lstStyle/>
          <a:p>
            <a:r>
              <a:rPr lang="zh-CN" altLang="en-US" sz="3200" b="1" dirty="0"/>
              <a:t>知识</a:t>
            </a:r>
            <a:r>
              <a:rPr lang="zh-CN" altLang="en-US" sz="3200" b="1" dirty="0" smtClean="0"/>
              <a:t>点梳理</a:t>
            </a:r>
            <a:endParaRPr lang="zh-CN" altLang="en-US" sz="3200" b="1" dirty="0"/>
          </a:p>
        </p:txBody>
      </p:sp>
    </p:spTree>
  </p:cSld>
  <p:clrMapOvr>
    <a:masterClrMapping/>
  </p:clrMapOvr>
  <p:transition spd="slow">
    <p:pull/>
  </p:transition>
  <p:timing>
    <p:tnLst>
      <p:par>
        <p:cTn id="1" dur="indefinite" restart="never" nodeType="tmRoot"/>
      </p:par>
    </p:tnLst>
  </p:timing>
</p:sld>
</file>

<file path=ppt/tags/tag1.xml><?xml version="1.0" encoding="utf-8"?>
<p:tagLst xmlns:p="http://schemas.openxmlformats.org/presentationml/2006/main">
  <p:tag name="KSO_WM_UNIT_TABLE_BEAUTIFY" val="smartTable{0fb8ba21-1987-4d1e-b8fe-ac68fe6b9ca1}"/>
</p:tagLst>
</file>

<file path=ppt/theme/theme1.xml><?xml version="1.0" encoding="utf-8"?>
<a:theme xmlns:a="http://schemas.openxmlformats.org/drawingml/2006/main" name="1_问号">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6557</Words>
  <Application>WPS 演示</Application>
  <PresentationFormat>全屏显示(16:9)</PresentationFormat>
  <Paragraphs>518</Paragraphs>
  <Slides>38</Slides>
  <Notes>19</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0" baseType="lpstr">
      <vt:lpstr>Arial</vt:lpstr>
      <vt:lpstr>宋体</vt:lpstr>
      <vt:lpstr>Wingdings</vt:lpstr>
      <vt:lpstr>华文细黑</vt:lpstr>
      <vt:lpstr>Calibri</vt:lpstr>
      <vt:lpstr>黑体</vt:lpstr>
      <vt:lpstr>隶书</vt:lpstr>
      <vt:lpstr>Times New Roman</vt:lpstr>
      <vt:lpstr>微软雅黑</vt:lpstr>
      <vt:lpstr>Arial Unicode MS</vt:lpstr>
      <vt:lpstr>1_问号</vt:lpstr>
      <vt:lpstr>Photoshop.Image.10</vt:lpstr>
      <vt:lpstr>高中历史二轮通史复习课</vt:lpstr>
      <vt:lpstr>PowerPoint 演示文稿</vt:lpstr>
      <vt:lpstr>PowerPoint 演示文稿</vt:lpstr>
      <vt:lpstr>PowerPoint 演示文稿</vt:lpstr>
      <vt:lpstr>PowerPoint 演示文稿</vt:lpstr>
      <vt:lpstr>PowerPoint 演示文稿</vt:lpstr>
      <vt:lpstr>温馨提示：       基础知识回顾和整合时，不熟悉和不理解的知识点名称用笔记下来，课后务必再查缺补漏！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问号</dc:title>
  <dc:creator>lmq4495</dc:creator>
  <cp:keywords>问号</cp:keywords>
  <dc:subject>问号</dc:subject>
  <cp:lastModifiedBy>夏</cp:lastModifiedBy>
  <cp:revision>1125</cp:revision>
  <dcterms:created xsi:type="dcterms:W3CDTF">2017-10-27T02:34:00Z</dcterms:created>
  <dcterms:modified xsi:type="dcterms:W3CDTF">2020-02-18T02:20:52Z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