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Default Extension="doc" ContentType="application/msword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147" r:id="rId2"/>
    <p:sldId id="2148" r:id="rId3"/>
    <p:sldId id="2149" r:id="rId4"/>
    <p:sldId id="2300" r:id="rId5"/>
    <p:sldId id="2151" r:id="rId6"/>
    <p:sldId id="2152" r:id="rId7"/>
    <p:sldId id="2153" r:id="rId8"/>
    <p:sldId id="2117" r:id="rId9"/>
    <p:sldId id="2301" r:id="rId10"/>
    <p:sldId id="2302" r:id="rId11"/>
    <p:sldId id="2245" r:id="rId12"/>
    <p:sldId id="2165" r:id="rId13"/>
    <p:sldId id="2259" r:id="rId14"/>
    <p:sldId id="2214" r:id="rId15"/>
    <p:sldId id="2328" r:id="rId16"/>
    <p:sldId id="2329" r:id="rId17"/>
    <p:sldId id="2163" r:id="rId18"/>
    <p:sldId id="2156" r:id="rId19"/>
    <p:sldId id="2157" r:id="rId20"/>
    <p:sldId id="2158" r:id="rId21"/>
    <p:sldId id="2159" r:id="rId22"/>
    <p:sldId id="2161" r:id="rId23"/>
    <p:sldId id="2119" r:id="rId24"/>
    <p:sldId id="2190" r:id="rId25"/>
    <p:sldId id="2183" r:id="rId26"/>
    <p:sldId id="2186" r:id="rId27"/>
    <p:sldId id="2288" r:id="rId28"/>
    <p:sldId id="2227" r:id="rId29"/>
    <p:sldId id="2124" r:id="rId30"/>
    <p:sldId id="2298" r:id="rId31"/>
    <p:sldId id="2299" r:id="rId32"/>
    <p:sldId id="2126" r:id="rId33"/>
    <p:sldId id="2331" r:id="rId34"/>
    <p:sldId id="2272" r:id="rId35"/>
    <p:sldId id="2327" r:id="rId36"/>
    <p:sldId id="2018" r:id="rId37"/>
    <p:sldId id="2090" r:id="rId38"/>
    <p:sldId id="2323" r:id="rId39"/>
    <p:sldId id="2324" r:id="rId40"/>
    <p:sldId id="2275" r:id="rId41"/>
    <p:sldId id="2276" r:id="rId42"/>
    <p:sldId id="2277" r:id="rId43"/>
    <p:sldId id="2283" r:id="rId44"/>
    <p:sldId id="2247" r:id="rId45"/>
    <p:sldId id="2284" r:id="rId46"/>
    <p:sldId id="2248" r:id="rId47"/>
    <p:sldId id="2252" r:id="rId48"/>
    <p:sldId id="2285" r:id="rId49"/>
    <p:sldId id="2066" r:id="rId50"/>
    <p:sldId id="2219" r:id="rId51"/>
    <p:sldId id="2297" r:id="rId52"/>
    <p:sldId id="2258" r:id="rId53"/>
    <p:sldId id="2291" r:id="rId54"/>
    <p:sldId id="2292" r:id="rId55"/>
    <p:sldId id="2332" r:id="rId56"/>
    <p:sldId id="2333" r:id="rId57"/>
    <p:sldId id="2320" r:id="rId58"/>
    <p:sldId id="2321" r:id="rId59"/>
    <p:sldId id="2322" r:id="rId60"/>
    <p:sldId id="2330" r:id="rId61"/>
  </p:sldIdLst>
  <p:sldSz cx="12190413" cy="6859588"/>
  <p:notesSz cx="6858000" cy="9144000"/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  <a:srgbClr val="F5F5F5"/>
    <a:srgbClr val="0000FF"/>
    <a:srgbClr val="FBFBFB"/>
    <a:srgbClr val="FFFFFF"/>
    <a:srgbClr val="2258A2"/>
    <a:srgbClr val="4F81BD"/>
    <a:srgbClr val="00CCFF"/>
    <a:srgbClr val="FFD966"/>
    <a:srgbClr val="980B0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14" autoAdjust="0"/>
    <p:restoredTop sz="96429" autoAdjust="0"/>
  </p:normalViewPr>
  <p:slideViewPr>
    <p:cSldViewPr>
      <p:cViewPr varScale="1">
        <p:scale>
          <a:sx n="62" d="100"/>
          <a:sy n="62" d="100"/>
        </p:scale>
        <p:origin x="-828" y="-80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Relationship Id="rId4" Type="http://schemas.openxmlformats.org/officeDocument/2006/relationships/image" Target="../media/image3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715691" y="685800"/>
            <a:ext cx="3426619" cy="34290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185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r>
              <a:rPr lang="en-US" altLang="zh-CN" dirty="0"/>
              <a:t>WWW.ziyuanku.com</a:t>
            </a:r>
            <a:endParaRPr lang="zh-CN" altLang="en-US" dirty="0"/>
          </a:p>
        </p:txBody>
      </p:sp>
      <p:sp>
        <p:nvSpPr>
          <p:cNvPr id="4" name="灯片编号占位符 3"/>
          <p:cNvSpPr txBox="1">
            <a:spLocks noGrp="1"/>
          </p:cNvSpPr>
          <p:nvPr>
            <p:ph type="sldNum" sz="quarter"/>
          </p:nvPr>
        </p:nvSpPr>
        <p:spPr>
          <a:noFill/>
        </p:spPr>
        <p:txBody>
          <a:bodyPr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pPr lvl="0" algn="r" eaLnBrk="1" hangingPunct="1">
                <a:buNone/>
              </a:pPr>
              <a:t>1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185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r>
              <a:rPr lang="en-US" altLang="zh-CN" dirty="0"/>
              <a:t>WWW.ziyuanku.com</a:t>
            </a:r>
            <a:endParaRPr lang="zh-CN" altLang="en-US" dirty="0"/>
          </a:p>
        </p:txBody>
      </p:sp>
      <p:sp>
        <p:nvSpPr>
          <p:cNvPr id="4" name="灯片编号占位符 3"/>
          <p:cNvSpPr txBox="1">
            <a:spLocks noGrp="1"/>
          </p:cNvSpPr>
          <p:nvPr>
            <p:ph type="sldNum" sz="quarter"/>
          </p:nvPr>
        </p:nvSpPr>
        <p:spPr>
          <a:noFill/>
        </p:spPr>
        <p:txBody>
          <a:bodyPr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pPr lvl="0" algn="r" eaLnBrk="1" hangingPunct="1">
                <a:buNone/>
              </a:pPr>
              <a:t>34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9272B1-05B0-4394-9262-46B247154D55}" type="slidenum">
              <a:rPr lang="zh-CN" altLang="en-US" smtClean="0"/>
              <a:pPr>
                <a:defRPr/>
              </a:pPr>
              <a:t>45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DC4863-D3F1-4BE2-95A9-AF490639BE98}" type="slidenum">
              <a:rPr lang="zh-CN" altLang="en-US" smtClean="0"/>
              <a:pPr>
                <a:defRPr/>
              </a:pPr>
              <a:t>46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3F693C-28FC-4141-8C33-64F0DD0E20B9}" type="slidenum">
              <a:rPr lang="zh-CN" altLang="en-US" smtClean="0"/>
              <a:pPr>
                <a:defRPr/>
              </a:pPr>
              <a:t>47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185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r>
              <a:rPr lang="en-US" altLang="zh-CN" dirty="0"/>
              <a:t>WWW.ziyuanku.com</a:t>
            </a:r>
            <a:endParaRPr lang="zh-CN" altLang="en-US" dirty="0"/>
          </a:p>
        </p:txBody>
      </p:sp>
      <p:sp>
        <p:nvSpPr>
          <p:cNvPr id="4" name="灯片编号占位符 3"/>
          <p:cNvSpPr txBox="1">
            <a:spLocks noGrp="1"/>
          </p:cNvSpPr>
          <p:nvPr>
            <p:ph type="sldNum" sz="quarter"/>
          </p:nvPr>
        </p:nvSpPr>
        <p:spPr>
          <a:noFill/>
        </p:spPr>
        <p:txBody>
          <a:bodyPr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pPr lvl="0" algn="r" eaLnBrk="1" hangingPunct="1">
                <a:buNone/>
              </a:pPr>
              <a:t>3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083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r>
              <a:rPr lang="zh-CN" altLang="en-US" dirty="0"/>
              <a:t>资*源</a:t>
            </a:r>
            <a:r>
              <a:rPr lang="en-US" altLang="zh-CN" dirty="0"/>
              <a:t>%</a:t>
            </a:r>
            <a:r>
              <a:rPr lang="zh-CN" altLang="en-US" dirty="0"/>
              <a:t>库 </a:t>
            </a:r>
            <a:r>
              <a:rPr lang="en-US" altLang="zh-CN" dirty="0"/>
              <a:t>ziyuanku.com</a:t>
            </a:r>
            <a:endParaRPr lang="zh-CN" altLang="en-US" dirty="0"/>
          </a:p>
        </p:txBody>
      </p:sp>
      <p:sp>
        <p:nvSpPr>
          <p:cNvPr id="4" name="灯片编号占位符 3"/>
          <p:cNvSpPr txBox="1">
            <a:spLocks noGrp="1"/>
          </p:cNvSpPr>
          <p:nvPr>
            <p:ph type="sldNum" sz="quarter"/>
          </p:nvPr>
        </p:nvSpPr>
        <p:spPr>
          <a:noFill/>
        </p:spPr>
        <p:txBody>
          <a:bodyPr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pPr lvl="0" algn="r" eaLnBrk="1" hangingPunct="1">
                <a:buNone/>
              </a:pPr>
              <a:t>5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715691" y="685800"/>
            <a:ext cx="3426619" cy="34290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185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r>
              <a:rPr lang="en-US" altLang="zh-CN" dirty="0"/>
              <a:t>WWW.ziyuanku.com</a:t>
            </a:r>
            <a:endParaRPr lang="zh-CN" altLang="en-US" dirty="0"/>
          </a:p>
        </p:txBody>
      </p:sp>
      <p:sp>
        <p:nvSpPr>
          <p:cNvPr id="4" name="灯片编号占位符 3"/>
          <p:cNvSpPr txBox="1">
            <a:spLocks noGrp="1"/>
          </p:cNvSpPr>
          <p:nvPr>
            <p:ph type="sldNum" sz="quarter"/>
          </p:nvPr>
        </p:nvSpPr>
        <p:spPr>
          <a:noFill/>
        </p:spPr>
        <p:txBody>
          <a:bodyPr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pPr lvl="0" algn="r" eaLnBrk="1" hangingPunct="1">
                <a:buNone/>
              </a:pPr>
              <a:t>6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灯片编号占位符 6"/>
          <p:cNvSpPr>
            <a:spLocks noGrp="1" noChangeArrowheads="1"/>
          </p:cNvSpPr>
          <p:nvPr>
            <p:ph type="sldNum" sz="quarter" idx="5"/>
          </p:nvPr>
        </p:nvSpPr>
        <p:spPr>
          <a:noFill/>
          <a:ln algn="ctr">
            <a:round/>
            <a:headEnd/>
            <a:tailEnd/>
          </a:ln>
        </p:spPr>
        <p:txBody>
          <a:bodyPr/>
          <a:lstStyle/>
          <a:p>
            <a:fld id="{38F28485-B814-4427-9A4A-90326D6A071D}" type="slidenum">
              <a:rPr lang="zh-CN" altLang="en-US">
                <a:latin typeface="Arial" pitchFamily="34" charset="0"/>
              </a:rPr>
              <a:pPr/>
              <a:t>7</a:t>
            </a:fld>
            <a:endParaRPr lang="zh-CN" altLang="en-US">
              <a:latin typeface="Arial" pitchFamily="34" charset="0"/>
            </a:endParaRPr>
          </a:p>
        </p:txBody>
      </p:sp>
      <p:sp>
        <p:nvSpPr>
          <p:cNvPr id="74755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noFill/>
          <a:ln cap="flat">
            <a:headEnd type="none" w="med" len="med"/>
            <a:tailEnd type="none" w="med" len="med"/>
          </a:ln>
        </p:spPr>
      </p:sp>
      <p:sp>
        <p:nvSpPr>
          <p:cNvPr id="74756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74757" name="灯片编号占位符 3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r" defTabSz="1217613" eaLnBrk="1" hangingPunct="1">
              <a:buSzPct val="100000"/>
            </a:pPr>
            <a:fld id="{556BBC9D-8F2C-419E-8DC8-A35D2389283B}" type="slidenum">
              <a:rPr lang="zh-CN" altLang="en-US" sz="1200">
                <a:latin typeface="Calibri" pitchFamily="34" charset="0"/>
                <a:ea typeface="宋体" pitchFamily="2" charset="-122"/>
              </a:rPr>
              <a:pPr algn="r" defTabSz="1217613" eaLnBrk="1" hangingPunct="1">
                <a:buSzPct val="100000"/>
              </a:pPr>
              <a:t>7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715691" y="685800"/>
            <a:ext cx="3426619" cy="34290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185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r>
              <a:rPr lang="en-US" altLang="zh-CN" dirty="0"/>
              <a:t>WWW.ziyuanku.com</a:t>
            </a:r>
            <a:endParaRPr lang="zh-CN" altLang="en-US" dirty="0"/>
          </a:p>
        </p:txBody>
      </p:sp>
      <p:sp>
        <p:nvSpPr>
          <p:cNvPr id="4" name="灯片编号占位符 3"/>
          <p:cNvSpPr txBox="1">
            <a:spLocks noGrp="1"/>
          </p:cNvSpPr>
          <p:nvPr>
            <p:ph type="sldNum" sz="quarter"/>
          </p:nvPr>
        </p:nvSpPr>
        <p:spPr>
          <a:noFill/>
        </p:spPr>
        <p:txBody>
          <a:bodyPr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pPr lvl="0" algn="r" eaLnBrk="1" hangingPunct="1">
                <a:buNone/>
              </a:pPr>
              <a:t>17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灯片编号占位符 6"/>
          <p:cNvSpPr>
            <a:spLocks noGrp="1" noChangeArrowheads="1"/>
          </p:cNvSpPr>
          <p:nvPr>
            <p:ph type="sldNum" sz="quarter" idx="5"/>
          </p:nvPr>
        </p:nvSpPr>
        <p:spPr>
          <a:noFill/>
          <a:ln algn="ctr">
            <a:round/>
            <a:headEnd/>
            <a:tailEnd/>
          </a:ln>
        </p:spPr>
        <p:txBody>
          <a:bodyPr/>
          <a:lstStyle/>
          <a:p>
            <a:fld id="{E72A9E81-F26D-4C38-B487-742575CCBD00}" type="slidenum">
              <a:rPr lang="zh-CN" altLang="en-US">
                <a:latin typeface="Arial" pitchFamily="34" charset="0"/>
              </a:rPr>
              <a:pPr/>
              <a:t>18</a:t>
            </a:fld>
            <a:endParaRPr lang="zh-CN" altLang="en-US">
              <a:latin typeface="Arial" pitchFamily="34" charset="0"/>
            </a:endParaRPr>
          </a:p>
        </p:txBody>
      </p:sp>
      <p:sp>
        <p:nvSpPr>
          <p:cNvPr id="86019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noFill/>
          <a:ln cap="flat">
            <a:headEnd type="none" w="med" len="med"/>
            <a:tailEnd type="none" w="med" len="med"/>
          </a:ln>
        </p:spPr>
      </p:sp>
      <p:sp>
        <p:nvSpPr>
          <p:cNvPr id="86020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86021" name="灯片编号占位符 3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r" defTabSz="1217613" eaLnBrk="1" hangingPunct="1">
              <a:buSzPct val="100000"/>
            </a:pPr>
            <a:fld id="{D052C725-12F0-40D6-ADF9-7F534115A4CC}" type="slidenum">
              <a:rPr lang="zh-CN" altLang="en-US" sz="1200">
                <a:latin typeface="Calibri" pitchFamily="34" charset="0"/>
                <a:ea typeface="宋体" pitchFamily="2" charset="-122"/>
              </a:rPr>
              <a:pPr algn="r" defTabSz="1217613" eaLnBrk="1" hangingPunct="1">
                <a:buSzPct val="100000"/>
              </a:pPr>
              <a:t>18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3429794"/>
            <a:ext cx="12190413" cy="3429794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3789834"/>
            <a:ext cx="12190413" cy="3069754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4149874"/>
            <a:ext cx="12190413" cy="2709714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4509914"/>
            <a:ext cx="12190413" cy="2349674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4869160"/>
            <a:ext cx="12190413" cy="19904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5229994"/>
            <a:ext cx="12190413" cy="1629594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5950074"/>
            <a:ext cx="12190413" cy="909514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5590034"/>
            <a:ext cx="12190413" cy="1269554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fld id="{0FAB280F-853E-4665-B3C9-CD23EF00CBE3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fld id="{9553B4F1-29DF-44B7-B0B2-0A1E4D9D02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01600" y="6402388"/>
            <a:ext cx="4267200" cy="2841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7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7110413" y="6402388"/>
            <a:ext cx="4978400" cy="28416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217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486400" y="6402388"/>
            <a:ext cx="1217613" cy="284163"/>
          </a:xfrm>
          <a:prstGeom prst="rect">
            <a:avLst/>
          </a:prstGeom>
        </p:spPr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09600" y="1411288"/>
            <a:ext cx="10971213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marL="0" marR="0" lvl="0" indent="0" algn="ctr" defTabSz="1217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1213" cy="4687888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96838" y="6402388"/>
            <a:ext cx="4267200" cy="284163"/>
          </a:xfrm>
          <a:prstGeom prst="rect">
            <a:avLst/>
          </a:prstGeom>
        </p:spPr>
        <p:txBody>
          <a:bodyPr vert="horz" lIns="108850" tIns="54425" rIns="108850" bIns="54425" rtlCol="0" anchor="b"/>
          <a:lstStyle/>
          <a:p>
            <a:pPr marL="0" marR="0" lvl="0" indent="0" algn="l" defTabSz="1217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3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7107238" y="6402388"/>
            <a:ext cx="4976813" cy="284163"/>
          </a:xfrm>
          <a:prstGeom prst="rect">
            <a:avLst/>
          </a:prstGeom>
        </p:spPr>
        <p:txBody>
          <a:bodyPr vert="horz" lIns="108850" tIns="54425" rIns="108850" bIns="54425" rtlCol="0" anchor="ctr"/>
          <a:lstStyle/>
          <a:p>
            <a:pPr marL="0" marR="0" lvl="0" indent="0" algn="r" defTabSz="1217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3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86400" y="6402388"/>
            <a:ext cx="1217613" cy="284163"/>
          </a:xfrm>
          <a:prstGeom prst="rect">
            <a:avLst/>
          </a:prstGeom>
        </p:spPr>
        <p:txBody>
          <a:bodyPr vert="horz" lIns="54425" tIns="54425" rIns="54425" bIns="54425" rtlCol="0" anchor="ctr"/>
          <a:lstStyle/>
          <a:p>
            <a:pPr algn="ctr">
              <a:buNone/>
            </a:pPr>
            <a:fld id="{9A0DB2DC-4C9A-4742-B13C-FB6460FD3503}" type="slidenum">
              <a:rPr lang="zh-CN" altLang="zh-CN" dirty="0"/>
              <a:pPr algn="ctr">
                <a:buNone/>
              </a:pPr>
              <a:t>‹#›</a:t>
            </a:fld>
            <a:endParaRPr lang="zh-CN" altLang="zh-CN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1268788"/>
            <a:ext cx="12190413" cy="5590800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1629594"/>
            <a:ext cx="12190413" cy="5229994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1988788"/>
            <a:ext cx="12190413" cy="4870800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2349674"/>
            <a:ext cx="12190413" cy="4509914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2709714"/>
            <a:ext cx="12190413" cy="4149874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3069754"/>
            <a:ext cx="12190413" cy="3789834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ransition spd="med"/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1.doc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__2.doc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3.doc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Word_97_-_2003___4.doc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5.doc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6.doc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slide" Target="slide4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6.xml"/><Relationship Id="rId5" Type="http://schemas.openxmlformats.org/officeDocument/2006/relationships/slide" Target="slide52.xml"/><Relationship Id="rId4" Type="http://schemas.openxmlformats.org/officeDocument/2006/relationships/slide" Target="slide5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1.doc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4" Type="http://schemas.openxmlformats.org/officeDocument/2006/relationships/package" Target="../embeddings/Microsoft_Office_Word___2.docx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13" Type="http://schemas.openxmlformats.org/officeDocument/2006/relationships/package" Target="../embeddings/Microsoft_Office_Word___4.docx"/><Relationship Id="rId3" Type="http://schemas.openxmlformats.org/officeDocument/2006/relationships/slide" Target="slide45.xml"/><Relationship Id="rId7" Type="http://schemas.openxmlformats.org/officeDocument/2006/relationships/package" Target="../embeddings/Microsoft_Office_Word___3.docx"/><Relationship Id="rId12" Type="http://schemas.openxmlformats.org/officeDocument/2006/relationships/slide" Target="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slide" Target="slide48.xml"/><Relationship Id="rId11" Type="http://schemas.openxmlformats.org/officeDocument/2006/relationships/slide" Target="slide24.xml"/><Relationship Id="rId5" Type="http://schemas.openxmlformats.org/officeDocument/2006/relationships/slide" Target="slide49.xml"/><Relationship Id="rId10" Type="http://schemas.openxmlformats.org/officeDocument/2006/relationships/slide" Target="slide52.xml"/><Relationship Id="rId4" Type="http://schemas.openxmlformats.org/officeDocument/2006/relationships/slide" Target="slide46.xml"/><Relationship Id="rId9" Type="http://schemas.openxmlformats.org/officeDocument/2006/relationships/slide" Target="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6" Type="http://schemas.openxmlformats.org/officeDocument/2006/relationships/package" Target="../embeddings/Microsoft_Office_Word___5.docx"/><Relationship Id="rId5" Type="http://schemas.openxmlformats.org/officeDocument/2006/relationships/slide" Target="slide52.xml"/><Relationship Id="rId4" Type="http://schemas.openxmlformats.org/officeDocument/2006/relationships/slide" Target="slide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E:/2019/&#35838;&#20214;/2020&#29256;%20&#21019;&#26032;&#35774;&#35745;%20&#39640;&#20998;&#31361;&#30772;%20&#21270;&#23398;/A67.tif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3" Type="http://schemas.openxmlformats.org/officeDocument/2006/relationships/notesSlide" Target="../notesSlides/notesSlide9.xml"/><Relationship Id="rId7" Type="http://schemas.openxmlformats.org/officeDocument/2006/relationships/slide" Target="slide51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8.vml"/><Relationship Id="rId6" Type="http://schemas.openxmlformats.org/officeDocument/2006/relationships/slide" Target="slide50.xml"/><Relationship Id="rId5" Type="http://schemas.openxmlformats.org/officeDocument/2006/relationships/slide" Target="slide49.xml"/><Relationship Id="rId4" Type="http://schemas.openxmlformats.org/officeDocument/2006/relationships/package" Target="../embeddings/Microsoft_Office_Word___6.docx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9.v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7.doc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5" Type="http://schemas.openxmlformats.org/officeDocument/2006/relationships/image" Target="file:///E:\2018&#26032;&#22352;&#26631;&#19968;&#36718;\&#35838;&#22530;&#19968;&#36718;%20&#20154;&#25945;&#21270;&#23398;\KB192-9.TIF" TargetMode="Externa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package" Target="../embeddings/Microsoft_Office_Word___11.docx"/><Relationship Id="rId5" Type="http://schemas.openxmlformats.org/officeDocument/2006/relationships/package" Target="../embeddings/Microsoft_Office_Word___10.docx"/><Relationship Id="rId4" Type="http://schemas.openxmlformats.org/officeDocument/2006/relationships/package" Target="../embeddings/Microsoft_Office_Word___9.docx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8.doc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9.doc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slide" Target="slide45.xml"/><Relationship Id="rId7" Type="http://schemas.openxmlformats.org/officeDocument/2006/relationships/slide" Target="slide59.xml"/><Relationship Id="rId12" Type="http://schemas.openxmlformats.org/officeDocument/2006/relationships/package" Target="../embeddings/Microsoft_Office_Word___1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package" Target="../embeddings/Microsoft_Office_Word___13.docx"/><Relationship Id="rId11" Type="http://schemas.openxmlformats.org/officeDocument/2006/relationships/slide" Target="slide26.xml"/><Relationship Id="rId5" Type="http://schemas.openxmlformats.org/officeDocument/2006/relationships/package" Target="../embeddings/Microsoft_Office_Word___12.docx"/><Relationship Id="rId10" Type="http://schemas.openxmlformats.org/officeDocument/2006/relationships/slide" Target="slide24.xml"/><Relationship Id="rId4" Type="http://schemas.openxmlformats.org/officeDocument/2006/relationships/slide" Target="slide48.xml"/><Relationship Id="rId9" Type="http://schemas.openxmlformats.org/officeDocument/2006/relationships/slide" Target="slide5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2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Microsoft_Office_Word_97_-_2003___10.doc"/><Relationship Id="rId4" Type="http://schemas.openxmlformats.org/officeDocument/2006/relationships/image" Target="17L-26-.TIF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Microsoft_Office_Word_97_-_2003___11.doc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Microsoft_Office_Word_97_-_2003___12.doc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slide" Target="slide46.xml"/><Relationship Id="rId7" Type="http://schemas.openxmlformats.org/officeDocument/2006/relationships/slide" Target="slide60.xml"/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9.xml"/><Relationship Id="rId5" Type="http://schemas.openxmlformats.org/officeDocument/2006/relationships/slide" Target="slide48.xml"/><Relationship Id="rId4" Type="http://schemas.openxmlformats.org/officeDocument/2006/relationships/slide" Target="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slide" Target="slide4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1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13.doc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1.v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14.doc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2.v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15.doc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3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37338" y="408349"/>
            <a:ext cx="10569615" cy="5700716"/>
          </a:xfrm>
          <a:prstGeom prst="rect">
            <a:avLst/>
          </a:prstGeom>
        </p:spPr>
        <p:txBody>
          <a:bodyPr lIns="96762" tIns="48381" rIns="96762" bIns="48381">
            <a:spAutoFit/>
          </a:bodyPr>
          <a:lstStyle/>
          <a:p>
            <a:pPr algn="ctr" fontAlgn="auto">
              <a:lnSpc>
                <a:spcPct val="173000"/>
              </a:lnSpc>
              <a:spcBef>
                <a:spcPts val="1376"/>
              </a:spcBef>
              <a:spcAft>
                <a:spcPts val="1376"/>
              </a:spcAft>
              <a:defRPr/>
            </a:pPr>
            <a:r>
              <a:rPr lang="zh-CN" altLang="en-US" sz="4200" kern="100" dirty="0">
                <a:ea typeface="微软雅黑" panose="020B0503020204020204" pitchFamily="34" charset="-122"/>
                <a:cs typeface="Times New Roman" panose="02020603050405020304" pitchFamily="18" charset="0"/>
              </a:rPr>
              <a:t>铜陵市新型冠状病毒疫情防控期间名师课堂</a:t>
            </a:r>
            <a:endParaRPr lang="en-US" altLang="zh-CN" sz="4200" kern="100" dirty="0"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fontAlgn="auto">
              <a:lnSpc>
                <a:spcPct val="173000"/>
              </a:lnSpc>
              <a:spcBef>
                <a:spcPts val="1376"/>
              </a:spcBef>
              <a:spcAft>
                <a:spcPts val="1376"/>
              </a:spcAft>
              <a:defRPr/>
            </a:pPr>
            <a:r>
              <a:rPr lang="zh-CN" altLang="en-US" sz="4700" kern="100" dirty="0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高中化学专题复习</a:t>
            </a:r>
            <a:endParaRPr lang="en-US" altLang="zh-CN" sz="4700" kern="100" dirty="0">
              <a:solidFill>
                <a:srgbClr val="0000FF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fontAlgn="auto">
              <a:lnSpc>
                <a:spcPct val="173000"/>
              </a:lnSpc>
              <a:spcBef>
                <a:spcPts val="1376"/>
              </a:spcBef>
              <a:spcAft>
                <a:spcPts val="1376"/>
              </a:spcAft>
              <a:defRPr/>
            </a:pPr>
            <a:r>
              <a:rPr lang="zh-CN" altLang="en-US" sz="4700" kern="100" dirty="0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氧化还原</a:t>
            </a:r>
            <a:endParaRPr lang="en-US" altLang="zh-CN" sz="4700" kern="100" dirty="0">
              <a:solidFill>
                <a:srgbClr val="0000FF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fontAlgn="auto">
              <a:lnSpc>
                <a:spcPct val="173000"/>
              </a:lnSpc>
              <a:spcBef>
                <a:spcPts val="1376"/>
              </a:spcBef>
              <a:spcAft>
                <a:spcPts val="1376"/>
              </a:spcAft>
              <a:defRPr/>
            </a:pPr>
            <a:r>
              <a:rPr lang="zh-CN" altLang="en-US" sz="3400" kern="100" dirty="0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铜陵市第一中学     倪 娟</a:t>
            </a:r>
            <a:endParaRPr lang="en-US" altLang="zh-CN" sz="3400" kern="100" dirty="0">
              <a:solidFill>
                <a:srgbClr val="0000FF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89" name="Rectangle 1"/>
          <p:cNvSpPr>
            <a:spLocks noChangeArrowheads="1"/>
          </p:cNvSpPr>
          <p:nvPr/>
        </p:nvSpPr>
        <p:spPr bwMode="auto">
          <a:xfrm>
            <a:off x="523042" y="929464"/>
            <a:ext cx="1021563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rgbClr val="2E75B6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【</a:t>
            </a:r>
            <a: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rgbClr val="2E75B6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答案</a:t>
            </a: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rgbClr val="2E75B6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】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 New Romans"/>
                <a:cs typeface="Times New Roman" pitchFamily="18" charset="0"/>
              </a:rPr>
              <a:t>B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2E75B6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【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2E75B6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解析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2E75B6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】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发生的反应中，存在元素的化合价变化，与氧化还原反应有关；反之，不存在元素的化合价变化，则与氧化还原反应无关，以此解答该题。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【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详解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】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A.FeCl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与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Fe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反应生成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FeCl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，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FeCl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+Fe=2FeCl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，此过程中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Fe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的化合价发生变化，涉及到了氧化还原反应，故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不符合题意；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B.MgCl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与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NaOH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溶液发生复分解反应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MgCl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+2NaOH=Mg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（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OH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）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+2NaCl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，过量的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NaOH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溶液可用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HCl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除去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HCl+NaOH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=NaCl+H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O 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，此过程中没有元素化合价发生变化，未涉及氧化还原反应，故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符合题意；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C.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部分氯气与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O 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发生反应生成氯化氢和次氯酸，反应过程中氯元素化合价变化，涉及到了氧化还原反应，故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不符合题意；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 New Romans"/>
                <a:cs typeface="Times New Roman" pitchFamily="18" charset="0"/>
              </a:rPr>
              <a:t>D.NO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 New Romans"/>
                <a:cs typeface="Times New Roman" pitchFamily="18" charset="0"/>
              </a:rPr>
              <a:t>2 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与水反应生成硝酸和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NO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。反应过程中氮元素化合价发生变化，涉及到了氧化还原反应，故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不符合题意；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综上所述，本题应选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。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pSp>
        <p:nvGrpSpPr>
          <p:cNvPr id="3" name="组合 16"/>
          <p:cNvGrpSpPr/>
          <p:nvPr/>
        </p:nvGrpSpPr>
        <p:grpSpPr>
          <a:xfrm>
            <a:off x="165852" y="143646"/>
            <a:ext cx="2126782" cy="534874"/>
            <a:chOff x="164" y="465931"/>
            <a:chExt cx="2126782" cy="534874"/>
          </a:xfrm>
        </p:grpSpPr>
        <p:sp>
          <p:nvSpPr>
            <p:cNvPr id="4" name="燕尾形 3"/>
            <p:cNvSpPr/>
            <p:nvPr/>
          </p:nvSpPr>
          <p:spPr>
            <a:xfrm>
              <a:off x="514196" y="511832"/>
              <a:ext cx="1603226" cy="486000"/>
            </a:xfrm>
            <a:prstGeom prst="chevron">
              <a:avLst>
                <a:gd name="adj" fmla="val 0"/>
              </a:avLst>
            </a:prstGeom>
            <a:solidFill>
              <a:srgbClr val="2258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rgbClr val="1481E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80287" y="465931"/>
              <a:ext cx="1646659" cy="523196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tabLst>
                  <a:tab pos="1890395" algn="l"/>
                </a:tabLst>
              </a:pPr>
              <a:r>
                <a:rPr lang="zh-CN" altLang="en-US" sz="2600" b="1" kern="100" dirty="0">
                  <a:solidFill>
                    <a:prstClr val="white"/>
                  </a:solidFill>
                  <a:latin typeface="宋体" panose="02010600030101010101" pitchFamily="2" charset="-122"/>
                  <a:cs typeface="Courier New" panose="02070309020205020404"/>
                </a:rPr>
                <a:t>真题研究</a:t>
              </a:r>
            </a:p>
          </p:txBody>
        </p:sp>
        <p:sp>
          <p:nvSpPr>
            <p:cNvPr id="6" name="五边形 5"/>
            <p:cNvSpPr/>
            <p:nvPr/>
          </p:nvSpPr>
          <p:spPr>
            <a:xfrm>
              <a:off x="164" y="514805"/>
              <a:ext cx="470598" cy="486000"/>
            </a:xfrm>
            <a:prstGeom prst="homePlate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7290" y="1000902"/>
            <a:ext cx="112872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800" kern="100" dirty="0" smtClean="0">
                <a:latin typeface="+mj-ea"/>
                <a:cs typeface="Courier New" panose="02070309020205020404"/>
              </a:rPr>
              <a:t>1.(2019</a:t>
            </a:r>
            <a:r>
              <a:rPr lang="zh-CN" altLang="en-US" sz="2800" kern="100" dirty="0" smtClean="0">
                <a:latin typeface="+mj-ea"/>
                <a:cs typeface="Arial" panose="020B0604020202020204"/>
              </a:rPr>
              <a:t>全国</a:t>
            </a:r>
            <a:r>
              <a:rPr lang="en-US" altLang="zh-CN" sz="2800" kern="100" dirty="0" smtClean="0">
                <a:latin typeface="+mj-ea"/>
                <a:cs typeface="Arial" panose="020B0604020202020204"/>
              </a:rPr>
              <a:t>Ⅱ </a:t>
            </a:r>
            <a:r>
              <a:rPr lang="zh-CN" altLang="zh-CN" sz="2800" kern="100" dirty="0" smtClean="0">
                <a:latin typeface="+mj-ea"/>
                <a:cs typeface="Arial" panose="020B0604020202020204"/>
              </a:rPr>
              <a:t>，</a:t>
            </a:r>
            <a:r>
              <a:rPr lang="en-US" altLang="zh-CN" sz="2800" kern="100" dirty="0" smtClean="0">
                <a:latin typeface="+mj-ea"/>
                <a:cs typeface="Courier New" panose="02070309020205020404"/>
              </a:rPr>
              <a:t>7) </a:t>
            </a:r>
            <a:r>
              <a:rPr lang="en-US" altLang="zh-CN" sz="2800" dirty="0" smtClean="0">
                <a:ea typeface="Time New Romans" charset="0"/>
                <a:cs typeface="宋体" pitchFamily="2" charset="-122"/>
              </a:rPr>
              <a:t>“</a:t>
            </a:r>
            <a:r>
              <a:rPr lang="zh-CN" altLang="en-US" sz="2800" dirty="0" smtClean="0">
                <a:latin typeface="Time New Romans" charset="0"/>
                <a:ea typeface="Time New Romans" charset="0"/>
                <a:cs typeface="宋体" pitchFamily="2" charset="-122"/>
              </a:rPr>
              <a:t>春蚕到死丝方尽，蜡炬成灰泪始干</a:t>
            </a:r>
            <a:r>
              <a:rPr lang="zh-CN" altLang="en-US" sz="2800" dirty="0" smtClean="0">
                <a:ea typeface="Time New Romans" charset="0"/>
                <a:cs typeface="宋体" pitchFamily="2" charset="-122"/>
              </a:rPr>
              <a:t>”</a:t>
            </a:r>
            <a:r>
              <a:rPr lang="zh-CN" altLang="en-US" sz="2800" dirty="0" smtClean="0">
                <a:latin typeface="Time New Romans" charset="0"/>
                <a:ea typeface="Time New Romans" charset="0"/>
                <a:cs typeface="宋体" pitchFamily="2" charset="-122"/>
              </a:rPr>
              <a:t>是唐代诗人李商隐的著名诗句，下列关于该诗句中所涉及物质的说法错误的是（     ）</a:t>
            </a:r>
            <a:endParaRPr lang="zh-CN" altLang="en-US" sz="28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defTabSz="91440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Time New Romans" charset="0"/>
                <a:ea typeface="Time New Romans" charset="0"/>
                <a:cs typeface="Times New Roman" pitchFamily="18" charset="0"/>
              </a:rPr>
              <a:t>A. </a:t>
            </a:r>
            <a:r>
              <a:rPr lang="zh-CN" altLang="en-US" sz="2800" dirty="0" smtClean="0">
                <a:latin typeface="Time New Romans" charset="0"/>
                <a:ea typeface="Time New Romans" charset="0"/>
                <a:cs typeface="宋体" pitchFamily="2" charset="-122"/>
              </a:rPr>
              <a:t>蚕丝的主要成分是蛋白质</a:t>
            </a:r>
            <a:endParaRPr lang="zh-CN" altLang="en-US" sz="28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defTabSz="91440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Time New Romans" charset="0"/>
                <a:ea typeface="Time New Romans" charset="0"/>
                <a:cs typeface="Times New Roman" pitchFamily="18" charset="0"/>
              </a:rPr>
              <a:t>B. </a:t>
            </a:r>
            <a:r>
              <a:rPr lang="zh-CN" altLang="en-US" sz="2800" dirty="0" smtClean="0">
                <a:latin typeface="Time New Romans" charset="0"/>
                <a:ea typeface="Time New Romans" charset="0"/>
                <a:cs typeface="宋体" pitchFamily="2" charset="-122"/>
              </a:rPr>
              <a:t>蚕丝属于天然高分子材料</a:t>
            </a:r>
            <a:endParaRPr lang="zh-CN" altLang="en-US" sz="28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defTabSz="91440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Time New Romans" charset="0"/>
                <a:ea typeface="Time New Romans" charset="0"/>
                <a:cs typeface="Times New Roman" pitchFamily="18" charset="0"/>
              </a:rPr>
              <a:t>C. </a:t>
            </a:r>
            <a:r>
              <a:rPr lang="en-US" altLang="zh-CN" sz="2800" dirty="0" smtClean="0">
                <a:ea typeface="Time New Romans" charset="0"/>
                <a:cs typeface="宋体" pitchFamily="2" charset="-122"/>
              </a:rPr>
              <a:t>“</a:t>
            </a:r>
            <a:r>
              <a:rPr lang="zh-CN" altLang="en-US" sz="2800" dirty="0" smtClean="0">
                <a:latin typeface="Time New Romans" charset="0"/>
                <a:ea typeface="Time New Romans" charset="0"/>
                <a:cs typeface="宋体" pitchFamily="2" charset="-122"/>
              </a:rPr>
              <a:t>蜡炬成灰</a:t>
            </a:r>
            <a:r>
              <a:rPr lang="zh-CN" altLang="en-US" sz="2800" dirty="0" smtClean="0">
                <a:ea typeface="Time New Romans" charset="0"/>
                <a:cs typeface="宋体" pitchFamily="2" charset="-122"/>
              </a:rPr>
              <a:t>”</a:t>
            </a:r>
            <a:r>
              <a:rPr lang="zh-CN" altLang="en-US" sz="2800" dirty="0" smtClean="0">
                <a:latin typeface="Time New Romans" charset="0"/>
                <a:ea typeface="Time New Romans" charset="0"/>
                <a:cs typeface="宋体" pitchFamily="2" charset="-122"/>
              </a:rPr>
              <a:t>过程中发生了氧化反应</a:t>
            </a:r>
            <a:endParaRPr lang="zh-CN" altLang="en-US" sz="28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defTabSz="91440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Time New Romans" charset="0"/>
                <a:ea typeface="Time New Romans" charset="0"/>
                <a:cs typeface="Times New Roman" pitchFamily="18" charset="0"/>
              </a:rPr>
              <a:t>D. </a:t>
            </a:r>
            <a:r>
              <a:rPr lang="zh-CN" altLang="en-US" sz="2800" dirty="0" smtClean="0">
                <a:latin typeface="Time New Romans" charset="0"/>
                <a:ea typeface="Time New Romans" charset="0"/>
                <a:cs typeface="宋体" pitchFamily="2" charset="-122"/>
              </a:rPr>
              <a:t>古代的蜡是高级脂肪酸酯，属于高分子聚合物</a:t>
            </a:r>
            <a:endParaRPr lang="zh-CN" altLang="en-US" sz="28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pSp>
        <p:nvGrpSpPr>
          <p:cNvPr id="3" name="组合 16"/>
          <p:cNvGrpSpPr/>
          <p:nvPr/>
        </p:nvGrpSpPr>
        <p:grpSpPr>
          <a:xfrm>
            <a:off x="94414" y="143646"/>
            <a:ext cx="2126782" cy="534874"/>
            <a:chOff x="164" y="465931"/>
            <a:chExt cx="2126782" cy="534874"/>
          </a:xfrm>
        </p:grpSpPr>
        <p:sp>
          <p:nvSpPr>
            <p:cNvPr id="4" name="燕尾形 3"/>
            <p:cNvSpPr/>
            <p:nvPr/>
          </p:nvSpPr>
          <p:spPr>
            <a:xfrm>
              <a:off x="514196" y="511832"/>
              <a:ext cx="1603226" cy="486000"/>
            </a:xfrm>
            <a:prstGeom prst="chevron">
              <a:avLst>
                <a:gd name="adj" fmla="val 0"/>
              </a:avLst>
            </a:prstGeom>
            <a:solidFill>
              <a:srgbClr val="2258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rgbClr val="1481E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80287" y="465931"/>
              <a:ext cx="1646659" cy="523196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tabLst>
                  <a:tab pos="1890395" algn="l"/>
                </a:tabLst>
              </a:pPr>
              <a:r>
                <a:rPr lang="zh-CN" altLang="en-US" sz="2600" b="1" kern="100" dirty="0">
                  <a:solidFill>
                    <a:prstClr val="white"/>
                  </a:solidFill>
                  <a:latin typeface="宋体" panose="02010600030101010101" pitchFamily="2" charset="-122"/>
                  <a:cs typeface="Courier New" panose="02070309020205020404"/>
                </a:rPr>
                <a:t>真题研究</a:t>
              </a:r>
            </a:p>
          </p:txBody>
        </p:sp>
        <p:sp>
          <p:nvSpPr>
            <p:cNvPr id="6" name="五边形 5"/>
            <p:cNvSpPr/>
            <p:nvPr/>
          </p:nvSpPr>
          <p:spPr>
            <a:xfrm>
              <a:off x="164" y="514805"/>
              <a:ext cx="470598" cy="486000"/>
            </a:xfrm>
            <a:prstGeom prst="homePlate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0166" y="3644108"/>
            <a:ext cx="10572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srgbClr val="2E75B6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【</a:t>
            </a:r>
            <a:r>
              <a:rPr lang="zh-CN" altLang="en-US" dirty="0" smtClean="0">
                <a:solidFill>
                  <a:srgbClr val="2E75B6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答案</a:t>
            </a:r>
            <a:r>
              <a:rPr lang="en-US" altLang="zh-CN" dirty="0" smtClean="0">
                <a:solidFill>
                  <a:srgbClr val="2E75B6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】</a:t>
            </a:r>
            <a:r>
              <a:rPr lang="en-US" altLang="zh-CN" dirty="0" smtClean="0">
                <a:solidFill>
                  <a:srgbClr val="000000"/>
                </a:solidFill>
                <a:latin typeface="Time New Romans" charset="0"/>
                <a:ea typeface="Time New Romans" charset="0"/>
                <a:cs typeface="Times New Roman" pitchFamily="18" charset="0"/>
              </a:rPr>
              <a:t>D</a:t>
            </a:r>
            <a:endParaRPr lang="en-US" altLang="zh-CN" sz="8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defTabSz="91440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srgbClr val="2E75B6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【</a:t>
            </a:r>
            <a:r>
              <a:rPr lang="zh-CN" altLang="en-US" dirty="0" smtClean="0">
                <a:solidFill>
                  <a:srgbClr val="2E75B6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解析</a:t>
            </a:r>
            <a:r>
              <a:rPr lang="en-US" altLang="zh-CN" dirty="0" smtClean="0">
                <a:solidFill>
                  <a:srgbClr val="2E75B6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】</a:t>
            </a:r>
            <a:endParaRPr lang="en-US" altLang="zh-CN" sz="8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defTabSz="91440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【</a:t>
            </a:r>
            <a:r>
              <a:rPr lang="zh-CN" altLang="en-US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详解</a:t>
            </a:r>
            <a:r>
              <a:rPr lang="en-US" altLang="zh-CN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】</a:t>
            </a:r>
            <a:r>
              <a:rPr lang="en-US" altLang="zh-CN" dirty="0" smtClean="0">
                <a:solidFill>
                  <a:srgbClr val="FF0000"/>
                </a:solidFill>
                <a:latin typeface="Time New Romans" charset="0"/>
                <a:ea typeface="Times New Roman" pitchFamily="18" charset="0"/>
                <a:cs typeface="Times New Roman" pitchFamily="18" charset="0"/>
              </a:rPr>
              <a:t>A. </a:t>
            </a:r>
            <a:r>
              <a:rPr lang="zh-CN" altLang="en-US" dirty="0" smtClean="0">
                <a:solidFill>
                  <a:srgbClr val="FF0000"/>
                </a:solidFill>
                <a:latin typeface="Time New Romans" charset="0"/>
                <a:ea typeface="Time New Romans" charset="0"/>
                <a:cs typeface="宋体" pitchFamily="2" charset="-122"/>
              </a:rPr>
              <a:t>蚕丝的主要成分是蛋白质，</a:t>
            </a:r>
            <a:r>
              <a:rPr lang="en-US" altLang="zh-CN" dirty="0" smtClean="0">
                <a:solidFill>
                  <a:srgbClr val="FF0000"/>
                </a:solidFill>
                <a:latin typeface="Time New Romans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zh-CN" altLang="en-US" dirty="0" smtClean="0">
                <a:solidFill>
                  <a:srgbClr val="FF0000"/>
                </a:solidFill>
                <a:latin typeface="Time New Romans" charset="0"/>
                <a:ea typeface="Time New Romans" charset="0"/>
                <a:cs typeface="宋体" pitchFamily="2" charset="-122"/>
              </a:rPr>
              <a:t>项正确；</a:t>
            </a:r>
            <a:endParaRPr lang="zh-CN" altLang="en-US" sz="800" dirty="0" smtClean="0">
              <a:solidFill>
                <a:srgbClr val="FF0000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defTabSz="91440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srgbClr val="FF0000"/>
                </a:solidFill>
                <a:latin typeface="Time New Romans" charset="0"/>
                <a:ea typeface="Times New Roman" pitchFamily="18" charset="0"/>
                <a:cs typeface="Times New Roman" pitchFamily="18" charset="0"/>
              </a:rPr>
              <a:t>B. </a:t>
            </a:r>
            <a:r>
              <a:rPr lang="zh-CN" altLang="en-US" dirty="0" smtClean="0">
                <a:solidFill>
                  <a:srgbClr val="FF0000"/>
                </a:solidFill>
                <a:latin typeface="Time New Romans" charset="0"/>
                <a:ea typeface="Time New Romans" charset="0"/>
                <a:cs typeface="宋体" pitchFamily="2" charset="-122"/>
              </a:rPr>
              <a:t>蚕丝的主要成分是蛋白质，蛋白质是天然高分子化合物，</a:t>
            </a:r>
            <a:r>
              <a:rPr lang="en-US" altLang="zh-CN" dirty="0" smtClean="0">
                <a:solidFill>
                  <a:srgbClr val="FF0000"/>
                </a:solidFill>
                <a:latin typeface="Time New Romans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lang="zh-CN" altLang="en-US" dirty="0" smtClean="0">
                <a:solidFill>
                  <a:srgbClr val="FF0000"/>
                </a:solidFill>
                <a:latin typeface="Time New Romans" charset="0"/>
                <a:ea typeface="Time New Romans" charset="0"/>
                <a:cs typeface="宋体" pitchFamily="2" charset="-122"/>
              </a:rPr>
              <a:t>项正确；</a:t>
            </a:r>
            <a:endParaRPr lang="zh-CN" altLang="en-US" sz="800" dirty="0" smtClean="0">
              <a:solidFill>
                <a:srgbClr val="FF0000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defTabSz="91440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srgbClr val="FF0000"/>
                </a:solidFill>
                <a:latin typeface="Time New Romans" charset="0"/>
                <a:ea typeface="Times New Roman" pitchFamily="18" charset="0"/>
                <a:cs typeface="Times New Roman" pitchFamily="18" charset="0"/>
              </a:rPr>
              <a:t>C. </a:t>
            </a:r>
            <a:r>
              <a:rPr lang="en-US" altLang="zh-CN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“</a:t>
            </a:r>
            <a:r>
              <a:rPr lang="zh-CN" altLang="en-US" dirty="0" smtClean="0">
                <a:solidFill>
                  <a:srgbClr val="FF0000"/>
                </a:solidFill>
                <a:latin typeface="Time New Romans" charset="0"/>
                <a:ea typeface="Time New Romans" charset="0"/>
                <a:cs typeface="宋体" pitchFamily="2" charset="-122"/>
              </a:rPr>
              <a:t>蜡炬成灰</a:t>
            </a:r>
            <a:r>
              <a:rPr lang="zh-CN" altLang="en-US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”</a:t>
            </a:r>
            <a:r>
              <a:rPr lang="zh-CN" altLang="en-US" dirty="0" smtClean="0">
                <a:solidFill>
                  <a:srgbClr val="FF0000"/>
                </a:solidFill>
                <a:latin typeface="Time New Romans" charset="0"/>
                <a:ea typeface="Time New Romans" charset="0"/>
                <a:cs typeface="宋体" pitchFamily="2" charset="-122"/>
              </a:rPr>
              <a:t>指的是蜡烛在空气中与氧气反应，属于氧化反应，</a:t>
            </a:r>
            <a:r>
              <a:rPr lang="en-US" altLang="zh-CN" dirty="0" smtClean="0">
                <a:solidFill>
                  <a:srgbClr val="FF0000"/>
                </a:solidFill>
                <a:latin typeface="Time New Romans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zh-CN" altLang="en-US" dirty="0" smtClean="0">
                <a:solidFill>
                  <a:srgbClr val="FF0000"/>
                </a:solidFill>
                <a:latin typeface="Time New Romans" charset="0"/>
                <a:ea typeface="Time New Romans" charset="0"/>
                <a:cs typeface="宋体" pitchFamily="2" charset="-122"/>
              </a:rPr>
              <a:t>项正确；</a:t>
            </a:r>
            <a:endParaRPr lang="zh-CN" altLang="en-US" sz="800" dirty="0" smtClean="0">
              <a:solidFill>
                <a:srgbClr val="FF0000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defTabSz="91440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srgbClr val="FF0000"/>
                </a:solidFill>
                <a:latin typeface="Time New Romans" charset="0"/>
                <a:ea typeface="Times New Roman" pitchFamily="18" charset="0"/>
                <a:cs typeface="Times New Roman" pitchFamily="18" charset="0"/>
              </a:rPr>
              <a:t>D. </a:t>
            </a:r>
            <a:r>
              <a:rPr lang="zh-CN" altLang="en-US" dirty="0" smtClean="0">
                <a:solidFill>
                  <a:srgbClr val="FF0000"/>
                </a:solidFill>
                <a:latin typeface="Time New Romans" charset="0"/>
                <a:ea typeface="Time New Romans" charset="0"/>
                <a:cs typeface="宋体" pitchFamily="2" charset="-122"/>
              </a:rPr>
              <a:t>高级脂肪酸酯不属于高分子聚合物，</a:t>
            </a:r>
            <a:r>
              <a:rPr lang="en-US" altLang="zh-CN" dirty="0" smtClean="0">
                <a:solidFill>
                  <a:srgbClr val="FF0000"/>
                </a:solidFill>
                <a:latin typeface="Time New Romans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lang="zh-CN" altLang="en-US" dirty="0" smtClean="0">
                <a:solidFill>
                  <a:srgbClr val="FF0000"/>
                </a:solidFill>
                <a:latin typeface="Time New Romans" charset="0"/>
                <a:ea typeface="Time New Romans" charset="0"/>
                <a:cs typeface="宋体" pitchFamily="2" charset="-122"/>
              </a:rPr>
              <a:t>项错误；</a:t>
            </a:r>
            <a:endParaRPr lang="zh-CN" altLang="en-US" sz="800" dirty="0" smtClean="0">
              <a:solidFill>
                <a:srgbClr val="FF0000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defTabSz="91440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solidFill>
                  <a:srgbClr val="FF0000"/>
                </a:solidFill>
                <a:latin typeface="Time New Romans" charset="0"/>
                <a:ea typeface="Time New Romans" charset="0"/>
                <a:cs typeface="宋体" pitchFamily="2" charset="-122"/>
              </a:rPr>
              <a:t>答案选</a:t>
            </a:r>
            <a:r>
              <a:rPr lang="en-US" altLang="zh-CN" dirty="0" smtClean="0">
                <a:solidFill>
                  <a:srgbClr val="FF0000"/>
                </a:solidFill>
                <a:latin typeface="Time New Romans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lang="zh-CN" altLang="en-US" dirty="0" smtClean="0">
                <a:solidFill>
                  <a:srgbClr val="FF0000"/>
                </a:solidFill>
                <a:latin typeface="Time New Romans" charset="0"/>
                <a:ea typeface="Time New Romans" charset="0"/>
                <a:cs typeface="宋体" pitchFamily="2" charset="-122"/>
              </a:rPr>
              <a:t>。</a:t>
            </a:r>
            <a:endParaRPr lang="zh-CN" altLang="en-US" sz="4800" dirty="0" smtClean="0">
              <a:solidFill>
                <a:srgbClr val="FF0000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95800" y="1500968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D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6"/>
          <p:cNvGrpSpPr/>
          <p:nvPr/>
        </p:nvGrpSpPr>
        <p:grpSpPr>
          <a:xfrm>
            <a:off x="7984" y="333450"/>
            <a:ext cx="2126782" cy="534874"/>
            <a:chOff x="164" y="465931"/>
            <a:chExt cx="2126782" cy="534874"/>
          </a:xfrm>
        </p:grpSpPr>
        <p:sp>
          <p:nvSpPr>
            <p:cNvPr id="3" name="燕尾形 2"/>
            <p:cNvSpPr/>
            <p:nvPr/>
          </p:nvSpPr>
          <p:spPr>
            <a:xfrm>
              <a:off x="514196" y="511832"/>
              <a:ext cx="1603226" cy="486000"/>
            </a:xfrm>
            <a:prstGeom prst="chevron">
              <a:avLst>
                <a:gd name="adj" fmla="val 0"/>
              </a:avLst>
            </a:prstGeom>
            <a:solidFill>
              <a:srgbClr val="2258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rgbClr val="1481E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80287" y="465931"/>
              <a:ext cx="1646659" cy="523196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tabLst>
                  <a:tab pos="1890395" algn="l"/>
                </a:tabLst>
              </a:pPr>
              <a:r>
                <a:rPr lang="zh-CN" altLang="en-US" sz="2600" b="1" kern="100" dirty="0">
                  <a:solidFill>
                    <a:prstClr val="white"/>
                  </a:solidFill>
                  <a:latin typeface="宋体" panose="02010600030101010101" pitchFamily="2" charset="-122"/>
                  <a:cs typeface="Courier New" panose="02070309020205020404"/>
                </a:rPr>
                <a:t>真题研究</a:t>
              </a:r>
            </a:p>
          </p:txBody>
        </p:sp>
        <p:sp>
          <p:nvSpPr>
            <p:cNvPr id="5" name="五边形 4"/>
            <p:cNvSpPr/>
            <p:nvPr/>
          </p:nvSpPr>
          <p:spPr>
            <a:xfrm>
              <a:off x="164" y="514805"/>
              <a:ext cx="470598" cy="486000"/>
            </a:xfrm>
            <a:prstGeom prst="homePlate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403143" y="1072340"/>
            <a:ext cx="11787270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800" kern="100" dirty="0" smtClean="0">
                <a:latin typeface="+mj-ea"/>
                <a:ea typeface="+mj-ea"/>
                <a:cs typeface="Courier New" panose="02070309020205020404"/>
              </a:rPr>
              <a:t>2.(2018</a:t>
            </a:r>
            <a:r>
              <a:rPr lang="zh-CN" altLang="zh-CN" sz="2800" kern="100" dirty="0" smtClean="0">
                <a:latin typeface="+mj-ea"/>
                <a:ea typeface="+mj-ea"/>
                <a:cs typeface="Arial" panose="020B0604020202020204"/>
              </a:rPr>
              <a:t>北京，</a:t>
            </a:r>
            <a:r>
              <a:rPr lang="en-US" altLang="zh-CN" sz="2800" kern="100" dirty="0">
                <a:latin typeface="+mj-ea"/>
                <a:ea typeface="+mj-ea"/>
                <a:cs typeface="Courier New" panose="02070309020205020404"/>
              </a:rPr>
              <a:t>9)</a:t>
            </a:r>
            <a:r>
              <a:rPr lang="zh-CN" altLang="zh-CN" sz="2800" kern="100" dirty="0">
                <a:latin typeface="+mj-ea"/>
                <a:ea typeface="+mj-ea"/>
                <a:cs typeface="Times New Roman" panose="02020603050405020304"/>
              </a:rPr>
              <a:t>下列实验中的颜色变化，与氧化还原反应</a:t>
            </a:r>
            <a:r>
              <a:rPr lang="zh-CN" altLang="zh-CN" sz="2800" kern="100" dirty="0" smtClean="0">
                <a:latin typeface="+mj-ea"/>
                <a:ea typeface="+mj-ea"/>
                <a:cs typeface="Times New Roman" panose="02020603050405020304"/>
              </a:rPr>
              <a:t>无关</a:t>
            </a:r>
            <a:endParaRPr lang="en-US" altLang="zh-CN" sz="2800" kern="100" dirty="0" smtClean="0">
              <a:latin typeface="+mj-ea"/>
              <a:ea typeface="+mj-ea"/>
              <a:cs typeface="Times New Roman" panose="02020603050405020304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800" kern="100" dirty="0" smtClean="0">
                <a:latin typeface="+mj-ea"/>
                <a:ea typeface="+mj-ea"/>
                <a:cs typeface="Times New Roman" panose="02020603050405020304"/>
              </a:rPr>
              <a:t>的</a:t>
            </a:r>
            <a:r>
              <a:rPr lang="zh-CN" altLang="zh-CN" sz="2800" kern="100" dirty="0">
                <a:latin typeface="+mj-ea"/>
                <a:ea typeface="+mj-ea"/>
                <a:cs typeface="Times New Roman" panose="02020603050405020304"/>
              </a:rPr>
              <a:t>是</a:t>
            </a:r>
            <a:r>
              <a:rPr lang="en-US" altLang="zh-CN" sz="2800" kern="100" dirty="0">
                <a:latin typeface="+mj-ea"/>
                <a:ea typeface="+mj-ea"/>
                <a:cs typeface="Courier New" panose="02070309020205020404"/>
              </a:rPr>
              <a:t>(</a:t>
            </a:r>
            <a:r>
              <a:rPr lang="zh-CN" altLang="zh-CN" sz="2800" kern="100" dirty="0">
                <a:latin typeface="+mj-ea"/>
                <a:ea typeface="+mj-ea"/>
                <a:cs typeface="Times New Roman" panose="02020603050405020304"/>
              </a:rPr>
              <a:t>　　</a:t>
            </a:r>
            <a:r>
              <a:rPr lang="en-US" altLang="zh-CN" sz="2800" kern="100" dirty="0">
                <a:latin typeface="+mj-ea"/>
                <a:ea typeface="+mj-ea"/>
                <a:cs typeface="Courier New" panose="02070309020205020404"/>
              </a:rPr>
              <a:t>)</a:t>
            </a:r>
            <a:endParaRPr lang="zh-CN" altLang="zh-CN" sz="2800" kern="100" dirty="0">
              <a:latin typeface="+mj-ea"/>
              <a:ea typeface="+mj-ea"/>
              <a:cs typeface="Courier New" panose="02070309020205020404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94480" y="2501100"/>
          <a:ext cx="10657087" cy="3691793"/>
        </p:xfrm>
        <a:graphic>
          <a:graphicData uri="http://schemas.openxmlformats.org/drawingml/2006/table">
            <a:tbl>
              <a:tblPr/>
              <a:tblGrid>
                <a:gridCol w="1009189"/>
                <a:gridCol w="2411665"/>
                <a:gridCol w="2411665"/>
                <a:gridCol w="2411665"/>
                <a:gridCol w="2412903"/>
              </a:tblGrid>
              <a:tr h="7024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b="1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b="1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A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b="1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B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b="1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C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b="1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D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66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b="1" kern="10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实验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b="1" kern="100" dirty="0" err="1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NaOH</a:t>
                      </a:r>
                      <a:r>
                        <a:rPr lang="zh-CN" sz="2400" b="1" kern="100" dirty="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溶液滴入</a:t>
                      </a:r>
                      <a:r>
                        <a:rPr lang="en-US" sz="2400" b="1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FeSO</a:t>
                      </a:r>
                      <a:r>
                        <a:rPr lang="en-US" sz="2400" b="1" kern="100" baseline="-250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4</a:t>
                      </a:r>
                      <a:r>
                        <a:rPr lang="zh-CN" sz="2400" b="1" kern="100" dirty="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溶液中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b="1" kern="100" dirty="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石蕊溶液滴入氯水中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b="1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Na</a:t>
                      </a:r>
                      <a:r>
                        <a:rPr lang="en-US" sz="2400" b="1" kern="100" baseline="-250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2</a:t>
                      </a:r>
                      <a:r>
                        <a:rPr lang="en-US" sz="2400" b="1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S</a:t>
                      </a:r>
                      <a:r>
                        <a:rPr lang="zh-CN" sz="2400" b="1" kern="100" dirty="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溶液滴入</a:t>
                      </a:r>
                      <a:r>
                        <a:rPr lang="en-US" sz="2400" b="1" kern="100" dirty="0" err="1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AgCl</a:t>
                      </a:r>
                      <a:r>
                        <a:rPr lang="zh-CN" sz="2400" b="1" kern="100" dirty="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浊液中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b="1" kern="10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热铜丝插入稀硝酸中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27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b="1" kern="10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现象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b="1" kern="10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产生白色沉淀，随后变为红褐色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b="1" kern="100" dirty="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溶液变红，随后迅速褪色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b="1" kern="100" dirty="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沉淀由白色逐渐变为黑色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b="1" kern="100" dirty="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产生无色气体，随后变为红棕色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3174" y="1858158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C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ChangeArrowheads="1"/>
          </p:cNvSpPr>
          <p:nvPr/>
        </p:nvSpPr>
        <p:spPr bwMode="auto">
          <a:xfrm>
            <a:off x="237290" y="1000902"/>
            <a:ext cx="1157295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【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答案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】C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【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解析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】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分析：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A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项，白色沉淀变为红褐色沉淀时的反应为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4Fe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（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OH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）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2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+O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2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+2H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2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O=4Fe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（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OH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）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3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；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B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项，红色褪色是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HClO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表现强氧化性；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C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项，白色沉淀变为黑色时的反应为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2AgCl+Na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2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S=Ag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2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S+2NaCl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；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D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项，气体由无色变为红棕色时的反应为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2NO+O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2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=2NO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2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。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详解：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A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项，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NaOH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溶液滴入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FeSO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4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溶液中产生白色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Fe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（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OH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）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2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沉淀，白色沉淀变为红褐色沉淀时的反应为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4Fe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（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OH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）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2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+O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2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+2H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2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O=4Fe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（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OH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）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3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，该反应前后元素化合价有升降，为氧化还原反应；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B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项，氯水中存在反应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Cl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2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+H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2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O      </a:t>
            </a:r>
            <a:r>
              <a:rPr lang="en-US" altLang="zh-CN" dirty="0" err="1" smtClean="0">
                <a:solidFill>
                  <a:srgbClr val="FF0000"/>
                </a:solidFill>
                <a:latin typeface="+mj-ea"/>
                <a:cs typeface="宋体" pitchFamily="2" charset="-122"/>
              </a:rPr>
              <a:t>HCl+HClO</a:t>
            </a:r>
            <a:r>
              <a:rPr lang="zh-CN" altLang="en-US" dirty="0" smtClean="0">
                <a:solidFill>
                  <a:srgbClr val="FF0000"/>
                </a:solidFill>
                <a:latin typeface="+mj-ea"/>
                <a:cs typeface="宋体" pitchFamily="2" charset="-122"/>
              </a:rPr>
              <a:t>，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ea"/>
              <a:ea typeface="+mj-ea"/>
              <a:cs typeface="宋体" pitchFamily="2" charset="-122"/>
            </a:endParaRPr>
          </a:p>
        </p:txBody>
      </p:sp>
      <p:pic>
        <p:nvPicPr>
          <p:cNvPr id="466945" name="图片 100016" descr="学科网 版权所有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95536" y="3786984"/>
            <a:ext cx="317500" cy="95250"/>
          </a:xfrm>
          <a:prstGeom prst="rect">
            <a:avLst/>
          </a:prstGeom>
          <a:noFill/>
        </p:spPr>
      </p:pic>
      <p:sp>
        <p:nvSpPr>
          <p:cNvPr id="466947" name="Rectangle 3"/>
          <p:cNvSpPr>
            <a:spLocks noChangeArrowheads="1"/>
          </p:cNvSpPr>
          <p:nvPr/>
        </p:nvSpPr>
        <p:spPr bwMode="auto">
          <a:xfrm>
            <a:off x="165853" y="4072736"/>
            <a:ext cx="1171583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由于氯水呈酸性，石蕊溶液滴入后溶液先变红，红色褪色是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HClO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表现强氧化性，与有色物质发生氧化还原反应；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C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项，白色沉淀变为黑色时的反应为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2AgCl+Na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2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S=Ag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2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S+2NaCl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，反应前后元素化合价不变，不是氧化还原反应；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D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项，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Cu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与稀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HNO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3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反应生成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Cu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（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NO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3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）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2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、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NO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气体和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H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2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O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，气体由无色变为红棕色时的反应为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2NO+O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2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=2NO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2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，反应前后元素化合价有升降，为氧化还原反应；与氧化还原反应无关的是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C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项，答案选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C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宋体" pitchFamily="2" charset="-122"/>
              </a:rPr>
              <a:t>。 </a:t>
            </a:r>
          </a:p>
        </p:txBody>
      </p:sp>
      <p:grpSp>
        <p:nvGrpSpPr>
          <p:cNvPr id="5" name="组合 16"/>
          <p:cNvGrpSpPr/>
          <p:nvPr/>
        </p:nvGrpSpPr>
        <p:grpSpPr>
          <a:xfrm>
            <a:off x="7984" y="333450"/>
            <a:ext cx="2126782" cy="534874"/>
            <a:chOff x="164" y="465931"/>
            <a:chExt cx="2126782" cy="534874"/>
          </a:xfrm>
        </p:grpSpPr>
        <p:sp>
          <p:nvSpPr>
            <p:cNvPr id="6" name="燕尾形 5"/>
            <p:cNvSpPr/>
            <p:nvPr/>
          </p:nvSpPr>
          <p:spPr>
            <a:xfrm>
              <a:off x="514196" y="511832"/>
              <a:ext cx="1603226" cy="486000"/>
            </a:xfrm>
            <a:prstGeom prst="chevron">
              <a:avLst>
                <a:gd name="adj" fmla="val 0"/>
              </a:avLst>
            </a:prstGeom>
            <a:solidFill>
              <a:srgbClr val="2258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rgbClr val="1481E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80287" y="465931"/>
              <a:ext cx="1646659" cy="523196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tabLst>
                  <a:tab pos="1890395" algn="l"/>
                </a:tabLst>
              </a:pPr>
              <a:r>
                <a:rPr lang="zh-CN" altLang="en-US" sz="2600" b="1" kern="100" dirty="0">
                  <a:solidFill>
                    <a:prstClr val="white"/>
                  </a:solidFill>
                  <a:latin typeface="宋体" panose="02010600030101010101" pitchFamily="2" charset="-122"/>
                  <a:cs typeface="Courier New" panose="02070309020205020404"/>
                </a:rPr>
                <a:t>真题研究</a:t>
              </a:r>
            </a:p>
          </p:txBody>
        </p:sp>
        <p:sp>
          <p:nvSpPr>
            <p:cNvPr id="8" name="五边形 7"/>
            <p:cNvSpPr/>
            <p:nvPr/>
          </p:nvSpPr>
          <p:spPr>
            <a:xfrm>
              <a:off x="164" y="514805"/>
              <a:ext cx="470598" cy="486000"/>
            </a:xfrm>
            <a:prstGeom prst="homePlate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37290" y="1000902"/>
            <a:ext cx="11787270" cy="1402575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kern="100" dirty="0" smtClean="0">
                <a:latin typeface="+mj-ea"/>
                <a:ea typeface="+mj-ea"/>
              </a:rPr>
              <a:t>3</a:t>
            </a:r>
            <a:r>
              <a:rPr lang="en-US" altLang="zh-CN" sz="2800" kern="100" dirty="0" smtClean="0">
                <a:latin typeface="+mj-ea"/>
                <a:cs typeface="Courier New" panose="02070309020205020404"/>
              </a:rPr>
              <a:t>.(</a:t>
            </a:r>
            <a:r>
              <a:rPr lang="en-US" altLang="zh-CN" sz="2800" kern="100" dirty="0" smtClean="0">
                <a:latin typeface="+mj-ea"/>
              </a:rPr>
              <a:t>2016</a:t>
            </a:r>
            <a:r>
              <a:rPr lang="zh-CN" altLang="zh-CN" sz="2800" kern="100" dirty="0" smtClean="0">
                <a:latin typeface="+mj-ea"/>
              </a:rPr>
              <a:t>年上海</a:t>
            </a:r>
            <a:r>
              <a:rPr lang="zh-CN" altLang="en-US" sz="2800" kern="100" dirty="0" smtClean="0">
                <a:latin typeface="+mj-ea"/>
              </a:rPr>
              <a:t>，</a:t>
            </a:r>
            <a:r>
              <a:rPr lang="en-US" altLang="zh-CN" sz="2800" kern="100" dirty="0" smtClean="0">
                <a:latin typeface="+mj-ea"/>
              </a:rPr>
              <a:t>2</a:t>
            </a:r>
            <a:r>
              <a:rPr lang="en-US" altLang="zh-CN" sz="2800" kern="100" dirty="0" smtClean="0">
                <a:latin typeface="+mj-ea"/>
                <a:cs typeface="Courier New" panose="02070309020205020404"/>
              </a:rPr>
              <a:t>) </a:t>
            </a:r>
            <a:r>
              <a:rPr lang="zh-CN" altLang="zh-CN" sz="2800" kern="100" dirty="0" smtClean="0">
                <a:latin typeface="+mj-ea"/>
                <a:ea typeface="+mj-ea"/>
              </a:rPr>
              <a:t>下列</a:t>
            </a:r>
            <a:r>
              <a:rPr lang="zh-CN" altLang="zh-CN" sz="2800" kern="100" dirty="0">
                <a:latin typeface="+mj-ea"/>
                <a:ea typeface="+mj-ea"/>
              </a:rPr>
              <a:t>化工生产过程中，未涉及氧化还原反应的</a:t>
            </a:r>
            <a:r>
              <a:rPr lang="zh-CN" altLang="zh-CN" sz="2800" kern="100" dirty="0" smtClean="0">
                <a:latin typeface="+mj-ea"/>
                <a:ea typeface="+mj-ea"/>
              </a:rPr>
              <a:t>是</a:t>
            </a:r>
            <a:r>
              <a:rPr lang="zh-CN" altLang="en-US" sz="2800" kern="100" dirty="0" smtClean="0">
                <a:latin typeface="+mj-ea"/>
                <a:ea typeface="+mj-ea"/>
              </a:rPr>
              <a:t>（   ）</a:t>
            </a:r>
            <a:endParaRPr lang="en-US" altLang="zh-CN" sz="2800" kern="100" dirty="0" smtClean="0">
              <a:latin typeface="+mj-ea"/>
              <a:ea typeface="+mj-ea"/>
            </a:endParaRPr>
          </a:p>
          <a:p>
            <a:pPr marL="31748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kern="100" dirty="0" smtClean="0">
                <a:latin typeface="+mj-ea"/>
                <a:ea typeface="+mj-ea"/>
              </a:rPr>
              <a:t>A</a:t>
            </a:r>
            <a:r>
              <a:rPr lang="zh-CN" altLang="zh-CN" sz="2800" kern="100" dirty="0">
                <a:latin typeface="+mj-ea"/>
                <a:ea typeface="+mj-ea"/>
              </a:rPr>
              <a:t>．海带提碘</a:t>
            </a:r>
            <a:r>
              <a:rPr lang="en-US" altLang="zh-CN" sz="2800" kern="100" dirty="0">
                <a:latin typeface="+mj-ea"/>
                <a:ea typeface="+mj-ea"/>
              </a:rPr>
              <a:t>     B</a:t>
            </a:r>
            <a:r>
              <a:rPr lang="zh-CN" altLang="zh-CN" sz="2800" kern="100" dirty="0">
                <a:latin typeface="+mj-ea"/>
                <a:ea typeface="+mj-ea"/>
              </a:rPr>
              <a:t>．氯碱</a:t>
            </a:r>
            <a:r>
              <a:rPr lang="zh-CN" altLang="zh-CN" sz="2800" kern="100" dirty="0" smtClean="0">
                <a:latin typeface="+mj-ea"/>
                <a:ea typeface="+mj-ea"/>
              </a:rPr>
              <a:t>工业</a:t>
            </a:r>
            <a:r>
              <a:rPr lang="en-US" altLang="zh-CN" sz="2800" kern="100" dirty="0" smtClean="0">
                <a:latin typeface="+mj-ea"/>
                <a:ea typeface="+mj-ea"/>
              </a:rPr>
              <a:t>    C</a:t>
            </a:r>
            <a:r>
              <a:rPr lang="zh-CN" altLang="zh-CN" sz="2800" kern="100" dirty="0">
                <a:latin typeface="+mj-ea"/>
                <a:ea typeface="+mj-ea"/>
              </a:rPr>
              <a:t>．氨碱法制碱</a:t>
            </a:r>
            <a:r>
              <a:rPr lang="en-US" altLang="zh-CN" sz="2800" kern="100" dirty="0">
                <a:latin typeface="+mj-ea"/>
                <a:ea typeface="+mj-ea"/>
              </a:rPr>
              <a:t>   D</a:t>
            </a:r>
            <a:r>
              <a:rPr lang="zh-CN" altLang="zh-CN" sz="2800" kern="100" dirty="0">
                <a:latin typeface="+mj-ea"/>
                <a:ea typeface="+mj-ea"/>
              </a:rPr>
              <a:t>．海水提溴</a:t>
            </a:r>
          </a:p>
        </p:txBody>
      </p:sp>
      <p:sp>
        <p:nvSpPr>
          <p:cNvPr id="4" name="矩形 3"/>
          <p:cNvSpPr/>
          <p:nvPr/>
        </p:nvSpPr>
        <p:spPr>
          <a:xfrm>
            <a:off x="308728" y="2643976"/>
            <a:ext cx="11231688" cy="3987898"/>
          </a:xfrm>
          <a:prstGeom prst="rect">
            <a:avLst/>
          </a:prstGeom>
        </p:spPr>
        <p:txBody>
          <a:bodyPr lIns="108850" tIns="54425" rIns="108850" bIns="54425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j-ea"/>
                <a:ea typeface="+mj-ea"/>
              </a:rPr>
              <a:t>【答案】</a:t>
            </a:r>
            <a:r>
              <a:rPr lang="en-US" altLang="zh-CN" kern="100" dirty="0">
                <a:solidFill>
                  <a:srgbClr val="FF0000"/>
                </a:solidFill>
                <a:latin typeface="+mj-ea"/>
                <a:ea typeface="+mj-ea"/>
              </a:rPr>
              <a:t>C</a:t>
            </a:r>
            <a:endParaRPr lang="zh-CN" altLang="zh-CN" kern="100" dirty="0">
              <a:latin typeface="+mj-ea"/>
              <a:ea typeface="+mj-ea"/>
            </a:endParaRPr>
          </a:p>
          <a:p>
            <a:pPr marL="317480" indent="-31748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j-ea"/>
                <a:ea typeface="+mj-ea"/>
              </a:rPr>
              <a:t>【解析】</a:t>
            </a:r>
            <a:endParaRPr lang="zh-CN" altLang="zh-CN" kern="100" dirty="0">
              <a:latin typeface="+mj-ea"/>
              <a:ea typeface="+mj-ea"/>
            </a:endParaRPr>
          </a:p>
          <a:p>
            <a:pPr marL="317480" indent="-31748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100" dirty="0" smtClean="0">
                <a:solidFill>
                  <a:srgbClr val="FF0000"/>
                </a:solidFill>
                <a:latin typeface="+mj-ea"/>
                <a:ea typeface="+mj-ea"/>
              </a:rPr>
              <a:t>A</a:t>
            </a:r>
            <a:r>
              <a:rPr lang="zh-CN" altLang="zh-CN" kern="100" dirty="0">
                <a:solidFill>
                  <a:srgbClr val="FF0000"/>
                </a:solidFill>
                <a:latin typeface="+mj-ea"/>
                <a:ea typeface="+mj-ea"/>
              </a:rPr>
              <a:t>．海带提碘是由</a:t>
            </a:r>
            <a:r>
              <a:rPr lang="en-US" altLang="zh-CN" kern="100" dirty="0">
                <a:solidFill>
                  <a:srgbClr val="FF0000"/>
                </a:solidFill>
                <a:latin typeface="+mj-ea"/>
                <a:ea typeface="+mj-ea"/>
              </a:rPr>
              <a:t>KI</a:t>
            </a:r>
            <a:r>
              <a:rPr lang="zh-CN" altLang="zh-CN" kern="100" dirty="0">
                <a:solidFill>
                  <a:srgbClr val="FF0000"/>
                </a:solidFill>
                <a:latin typeface="+mj-ea"/>
                <a:ea typeface="+mj-ea"/>
              </a:rPr>
              <a:t>变为</a:t>
            </a:r>
            <a:r>
              <a:rPr lang="en-US" altLang="zh-CN" kern="100" dirty="0">
                <a:solidFill>
                  <a:srgbClr val="FF0000"/>
                </a:solidFill>
                <a:latin typeface="+mj-ea"/>
                <a:ea typeface="+mj-ea"/>
              </a:rPr>
              <a:t>I</a:t>
            </a:r>
            <a:r>
              <a:rPr lang="en-US" altLang="zh-CN" kern="100" baseline="-25000" dirty="0">
                <a:solidFill>
                  <a:srgbClr val="FF0000"/>
                </a:solidFill>
                <a:latin typeface="+mj-ea"/>
                <a:ea typeface="+mj-ea"/>
              </a:rPr>
              <a:t>2</a:t>
            </a:r>
            <a:r>
              <a:rPr lang="zh-CN" altLang="zh-CN" kern="100" dirty="0">
                <a:solidFill>
                  <a:srgbClr val="FF0000"/>
                </a:solidFill>
                <a:latin typeface="+mj-ea"/>
                <a:ea typeface="+mj-ea"/>
              </a:rPr>
              <a:t>，有元素化合价的变化，属于氧化还原反应，错误；</a:t>
            </a:r>
            <a:r>
              <a:rPr lang="en-US" altLang="zh-CN" kern="100" dirty="0">
                <a:solidFill>
                  <a:srgbClr val="FF0000"/>
                </a:solidFill>
                <a:latin typeface="+mj-ea"/>
                <a:ea typeface="+mj-ea"/>
              </a:rPr>
              <a:t>B</a:t>
            </a:r>
            <a:r>
              <a:rPr lang="zh-CN" altLang="zh-CN" kern="100" dirty="0">
                <a:solidFill>
                  <a:srgbClr val="FF0000"/>
                </a:solidFill>
                <a:latin typeface="+mj-ea"/>
                <a:ea typeface="+mj-ea"/>
              </a:rPr>
              <a:t>．氯碱工业是由</a:t>
            </a:r>
            <a:r>
              <a:rPr lang="en-US" altLang="zh-CN" kern="100" dirty="0" err="1">
                <a:solidFill>
                  <a:srgbClr val="FF0000"/>
                </a:solidFill>
                <a:latin typeface="+mj-ea"/>
                <a:ea typeface="+mj-ea"/>
              </a:rPr>
              <a:t>NaCl</a:t>
            </a:r>
            <a:r>
              <a:rPr lang="zh-CN" altLang="zh-CN" kern="100" dirty="0">
                <a:solidFill>
                  <a:srgbClr val="FF0000"/>
                </a:solidFill>
                <a:latin typeface="+mj-ea"/>
                <a:ea typeface="+mj-ea"/>
              </a:rPr>
              <a:t>的水溶液在通电时反应产生</a:t>
            </a:r>
            <a:r>
              <a:rPr lang="en-US" altLang="zh-CN" kern="100" dirty="0" err="1">
                <a:solidFill>
                  <a:srgbClr val="FF0000"/>
                </a:solidFill>
                <a:latin typeface="+mj-ea"/>
                <a:ea typeface="+mj-ea"/>
              </a:rPr>
              <a:t>NaOH</a:t>
            </a:r>
            <a:r>
              <a:rPr lang="zh-CN" altLang="zh-CN" kern="100" dirty="0">
                <a:solidFill>
                  <a:srgbClr val="FF0000"/>
                </a:solidFill>
                <a:latin typeface="+mj-ea"/>
                <a:ea typeface="+mj-ea"/>
              </a:rPr>
              <a:t>、</a:t>
            </a:r>
            <a:r>
              <a:rPr lang="en-US" altLang="zh-CN" kern="100" dirty="0">
                <a:solidFill>
                  <a:srgbClr val="FF0000"/>
                </a:solidFill>
                <a:latin typeface="+mj-ea"/>
                <a:ea typeface="+mj-ea"/>
              </a:rPr>
              <a:t>Cl</a:t>
            </a:r>
            <a:r>
              <a:rPr lang="en-US" altLang="zh-CN" kern="100" baseline="-25000" dirty="0">
                <a:solidFill>
                  <a:srgbClr val="FF0000"/>
                </a:solidFill>
                <a:latin typeface="+mj-ea"/>
                <a:ea typeface="+mj-ea"/>
              </a:rPr>
              <a:t>2</a:t>
            </a:r>
            <a:r>
              <a:rPr lang="zh-CN" altLang="zh-CN" kern="100" dirty="0">
                <a:solidFill>
                  <a:srgbClr val="FF0000"/>
                </a:solidFill>
                <a:latin typeface="+mj-ea"/>
                <a:ea typeface="+mj-ea"/>
              </a:rPr>
              <a:t>、</a:t>
            </a:r>
            <a:r>
              <a:rPr lang="en-US" altLang="zh-CN" kern="100" dirty="0">
                <a:solidFill>
                  <a:srgbClr val="FF0000"/>
                </a:solidFill>
                <a:latin typeface="+mj-ea"/>
                <a:ea typeface="+mj-ea"/>
              </a:rPr>
              <a:t>H</a:t>
            </a:r>
            <a:r>
              <a:rPr lang="en-US" altLang="zh-CN" kern="100" baseline="-25000" dirty="0">
                <a:solidFill>
                  <a:srgbClr val="FF0000"/>
                </a:solidFill>
                <a:latin typeface="+mj-ea"/>
                <a:ea typeface="+mj-ea"/>
              </a:rPr>
              <a:t>2</a:t>
            </a:r>
            <a:r>
              <a:rPr lang="zh-CN" altLang="zh-CN" kern="100" dirty="0">
                <a:solidFill>
                  <a:srgbClr val="FF0000"/>
                </a:solidFill>
                <a:latin typeface="+mj-ea"/>
                <a:ea typeface="+mj-ea"/>
              </a:rPr>
              <a:t>，有元素化合价的变化，属于氧化还原反应，错误；</a:t>
            </a:r>
            <a:r>
              <a:rPr lang="en-US" altLang="zh-CN" kern="100" dirty="0">
                <a:solidFill>
                  <a:srgbClr val="FF0000"/>
                </a:solidFill>
                <a:latin typeface="+mj-ea"/>
                <a:ea typeface="+mj-ea"/>
              </a:rPr>
              <a:t>C</a:t>
            </a:r>
            <a:r>
              <a:rPr lang="zh-CN" altLang="zh-CN" kern="100" dirty="0">
                <a:solidFill>
                  <a:srgbClr val="FF0000"/>
                </a:solidFill>
                <a:latin typeface="+mj-ea"/>
                <a:ea typeface="+mj-ea"/>
              </a:rPr>
              <a:t>．氨碱法制取碱的过程中没有元素化合价的变化，是非氧化还原反应，正确；</a:t>
            </a:r>
            <a:r>
              <a:rPr lang="en-US" altLang="zh-CN" kern="100" dirty="0">
                <a:solidFill>
                  <a:srgbClr val="FF0000"/>
                </a:solidFill>
                <a:latin typeface="+mj-ea"/>
                <a:ea typeface="+mj-ea"/>
              </a:rPr>
              <a:t>D</a:t>
            </a:r>
            <a:r>
              <a:rPr lang="zh-CN" altLang="zh-CN" kern="100" dirty="0">
                <a:solidFill>
                  <a:srgbClr val="FF0000"/>
                </a:solidFill>
                <a:latin typeface="+mj-ea"/>
                <a:ea typeface="+mj-ea"/>
              </a:rPr>
              <a:t>．海水提溴是由溴元素的化合物变为溴元素的单质，有元素化合价的变化，属于氧化还原反应，错误。故选项</a:t>
            </a:r>
            <a:r>
              <a:rPr lang="en-US" altLang="zh-CN" kern="100" dirty="0">
                <a:solidFill>
                  <a:srgbClr val="FF0000"/>
                </a:solidFill>
                <a:latin typeface="+mj-ea"/>
                <a:ea typeface="+mj-ea"/>
              </a:rPr>
              <a:t>C</a:t>
            </a:r>
            <a:r>
              <a:rPr lang="zh-CN" altLang="zh-CN" kern="100" dirty="0">
                <a:solidFill>
                  <a:srgbClr val="FF0000"/>
                </a:solidFill>
                <a:latin typeface="+mj-ea"/>
                <a:ea typeface="+mj-ea"/>
              </a:rPr>
              <a:t>正确。</a:t>
            </a:r>
            <a:endParaRPr lang="zh-CN" altLang="zh-CN" kern="100" dirty="0">
              <a:latin typeface="+mj-ea"/>
              <a:ea typeface="+mj-ea"/>
            </a:endParaRPr>
          </a:p>
        </p:txBody>
      </p:sp>
      <p:grpSp>
        <p:nvGrpSpPr>
          <p:cNvPr id="5" name="组合 16"/>
          <p:cNvGrpSpPr/>
          <p:nvPr/>
        </p:nvGrpSpPr>
        <p:grpSpPr>
          <a:xfrm>
            <a:off x="0" y="215084"/>
            <a:ext cx="2126782" cy="534874"/>
            <a:chOff x="164" y="465931"/>
            <a:chExt cx="2126782" cy="534874"/>
          </a:xfrm>
        </p:grpSpPr>
        <p:sp>
          <p:nvSpPr>
            <p:cNvPr id="6" name="燕尾形 5"/>
            <p:cNvSpPr/>
            <p:nvPr/>
          </p:nvSpPr>
          <p:spPr>
            <a:xfrm>
              <a:off x="514196" y="511832"/>
              <a:ext cx="1603226" cy="486000"/>
            </a:xfrm>
            <a:prstGeom prst="chevron">
              <a:avLst>
                <a:gd name="adj" fmla="val 0"/>
              </a:avLst>
            </a:prstGeom>
            <a:solidFill>
              <a:srgbClr val="2258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rgbClr val="1481E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80287" y="465931"/>
              <a:ext cx="1646659" cy="523196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tabLst>
                  <a:tab pos="1890395" algn="l"/>
                </a:tabLst>
              </a:pPr>
              <a:r>
                <a:rPr lang="zh-CN" altLang="en-US" sz="2600" b="1" kern="100" dirty="0">
                  <a:solidFill>
                    <a:prstClr val="white"/>
                  </a:solidFill>
                  <a:latin typeface="宋体" panose="02010600030101010101" pitchFamily="2" charset="-122"/>
                  <a:cs typeface="Courier New" panose="02070309020205020404"/>
                </a:rPr>
                <a:t>真题研究</a:t>
              </a:r>
            </a:p>
          </p:txBody>
        </p:sp>
        <p:sp>
          <p:nvSpPr>
            <p:cNvPr id="8" name="五边形 7"/>
            <p:cNvSpPr/>
            <p:nvPr/>
          </p:nvSpPr>
          <p:spPr>
            <a:xfrm>
              <a:off x="164" y="514805"/>
              <a:ext cx="470598" cy="486000"/>
            </a:xfrm>
            <a:prstGeom prst="homePlate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381618" y="1143778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C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562" name="Picture 2" descr="学科网(www.zxxk.com)--教育资源门户，提供试卷、教案、课件、论文、素材以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3108" y="1500968"/>
            <a:ext cx="8572560" cy="1500198"/>
          </a:xfrm>
          <a:prstGeom prst="rect">
            <a:avLst/>
          </a:prstGeom>
          <a:noFill/>
        </p:spPr>
      </p:pic>
      <p:pic>
        <p:nvPicPr>
          <p:cNvPr id="578561" name="Picture 1" descr="学科网(www.zxxk.com)--教育资源门户，提供试卷、教案、课件、论文、素材以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670" y="4787116"/>
            <a:ext cx="8929750" cy="1200150"/>
          </a:xfrm>
          <a:prstGeom prst="rect">
            <a:avLst/>
          </a:prstGeom>
          <a:noFill/>
        </p:spPr>
      </p:pic>
      <p:sp>
        <p:nvSpPr>
          <p:cNvPr id="578563" name="Rectangle 3"/>
          <p:cNvSpPr>
            <a:spLocks noChangeArrowheads="1"/>
          </p:cNvSpPr>
          <p:nvPr/>
        </p:nvSpPr>
        <p:spPr bwMode="auto">
          <a:xfrm>
            <a:off x="0" y="643712"/>
            <a:ext cx="1188168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ctr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ea typeface="Time New Romans"/>
                <a:cs typeface="Times New Roman" pitchFamily="18" charset="0"/>
              </a:rPr>
              <a:t>4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 New Romans"/>
                <a:cs typeface="Times New Roman" pitchFamily="18" charset="0"/>
              </a:rPr>
              <a:t>.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 New Romans"/>
                <a:cs typeface="Times New Roman" pitchFamily="18" charset="0"/>
              </a:rPr>
              <a:t>（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 New Romans"/>
                <a:cs typeface="Times New Roman" pitchFamily="18" charset="0"/>
              </a:rPr>
              <a:t>2019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 New Romans"/>
                <a:cs typeface="Times New Roman" pitchFamily="18" charset="0"/>
              </a:rPr>
              <a:t>全国</a:t>
            </a: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ea typeface="Time New Romans"/>
                <a:cs typeface="Times New Roman" pitchFamily="18" charset="0"/>
              </a:rPr>
              <a:t>Ⅰ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Time New Romans"/>
                <a:cs typeface="Times New Roman" pitchFamily="18" charset="0"/>
              </a:rPr>
              <a:t>、</a:t>
            </a: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  <a:ea typeface="Time New Romans"/>
                <a:cs typeface="Times New Roman" pitchFamily="18" charset="0"/>
              </a:rPr>
              <a:t>27</a:t>
            </a:r>
            <a:r>
              <a:rPr lang="zh-CN" altLang="en-US" dirty="0" smtClean="0">
                <a:solidFill>
                  <a:srgbClr val="000000"/>
                </a:solidFill>
                <a:latin typeface="Arial" pitchFamily="34" charset="0"/>
                <a:ea typeface="Time New Romans"/>
                <a:cs typeface="Times New Roman" pitchFamily="18" charset="0"/>
              </a:rPr>
              <a:t>节选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 New Romans"/>
                <a:cs typeface="Times New Roman" pitchFamily="18" charset="0"/>
              </a:rPr>
              <a:t>）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硫酸铁铵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[NH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Fe(SO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·xH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O]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是一种重要铁盐。为充分利用资源，变废为宝，在实验室中探究采用废铁屑来制备硫酸铁铵，具体流程如下：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78564" name="Rectangle 4"/>
          <p:cNvSpPr>
            <a:spLocks noChangeArrowheads="1"/>
          </p:cNvSpPr>
          <p:nvPr/>
        </p:nvSpPr>
        <p:spPr bwMode="auto">
          <a:xfrm>
            <a:off x="0" y="2858290"/>
            <a:ext cx="1202456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回答下列问题：</a:t>
            </a:r>
            <a:endParaRPr kumimoji="0" 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（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）步骤①的目的是去除废铁屑表面的油污，方法是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 New Romans"/>
                <a:cs typeface="Times New Roman" pitchFamily="18" charset="0"/>
              </a:rPr>
              <a:t>_________________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。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（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）步骤②需要加热的目的是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 New Romans"/>
                <a:cs typeface="Times New Roman" pitchFamily="18" charset="0"/>
              </a:rPr>
              <a:t>_________________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，温度保持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80~95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℃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，采用的合适加热方式是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 New Romans"/>
                <a:cs typeface="Times New Roman" pitchFamily="18" charset="0"/>
              </a:rPr>
              <a:t>_________________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。铁屑中含有少量硫化物，反应产生的气体需要净化处理，合适的装置为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 New Romans"/>
                <a:cs typeface="Times New Roman" pitchFamily="18" charset="0"/>
              </a:rPr>
              <a:t>_________________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（填标号）。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78565" name="Rectangle 5"/>
          <p:cNvSpPr>
            <a:spLocks noChangeArrowheads="1"/>
          </p:cNvSpPr>
          <p:nvPr/>
        </p:nvSpPr>
        <p:spPr bwMode="auto">
          <a:xfrm>
            <a:off x="0" y="6001562"/>
            <a:ext cx="120245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（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）步骤③中选用足量的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，理由是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 New Romans"/>
                <a:cs typeface="Times New Roman" pitchFamily="18" charset="0"/>
              </a:rPr>
              <a:t>_________________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。分批加入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，同时为了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 New Romans"/>
                <a:cs typeface="Times New Roman" pitchFamily="18" charset="0"/>
              </a:rPr>
              <a:t>_________________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，溶液要保持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pH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小于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0.5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。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pSp>
        <p:nvGrpSpPr>
          <p:cNvPr id="2" name="组合 16"/>
          <p:cNvGrpSpPr/>
          <p:nvPr/>
        </p:nvGrpSpPr>
        <p:grpSpPr>
          <a:xfrm>
            <a:off x="0" y="143646"/>
            <a:ext cx="2126782" cy="534874"/>
            <a:chOff x="164" y="465931"/>
            <a:chExt cx="2126782" cy="534874"/>
          </a:xfrm>
        </p:grpSpPr>
        <p:sp>
          <p:nvSpPr>
            <p:cNvPr id="8" name="燕尾形 7"/>
            <p:cNvSpPr/>
            <p:nvPr/>
          </p:nvSpPr>
          <p:spPr>
            <a:xfrm>
              <a:off x="514196" y="511832"/>
              <a:ext cx="1603226" cy="486000"/>
            </a:xfrm>
            <a:prstGeom prst="chevron">
              <a:avLst>
                <a:gd name="adj" fmla="val 0"/>
              </a:avLst>
            </a:prstGeom>
            <a:solidFill>
              <a:srgbClr val="2258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rgbClr val="1481E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80287" y="465931"/>
              <a:ext cx="1646659" cy="523196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tabLst>
                  <a:tab pos="1890395" algn="l"/>
                </a:tabLst>
              </a:pPr>
              <a:r>
                <a:rPr lang="zh-CN" altLang="en-US" sz="2600" b="1" kern="100" dirty="0">
                  <a:solidFill>
                    <a:prstClr val="white"/>
                  </a:solidFill>
                  <a:latin typeface="宋体" panose="02010600030101010101" pitchFamily="2" charset="-122"/>
                  <a:cs typeface="Courier New" panose="02070309020205020404"/>
                </a:rPr>
                <a:t>真题研究</a:t>
              </a:r>
            </a:p>
          </p:txBody>
        </p:sp>
        <p:sp>
          <p:nvSpPr>
            <p:cNvPr id="10" name="五边形 9"/>
            <p:cNvSpPr/>
            <p:nvPr/>
          </p:nvSpPr>
          <p:spPr>
            <a:xfrm>
              <a:off x="164" y="514805"/>
              <a:ext cx="470598" cy="486000"/>
            </a:xfrm>
            <a:prstGeom prst="homePlate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452264" y="5930124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将</a:t>
            </a:r>
            <a:r>
              <a:rPr lang="en-US" dirty="0" smtClean="0">
                <a:solidFill>
                  <a:srgbClr val="FF0000"/>
                </a:solidFill>
              </a:rPr>
              <a:t>Fe</a:t>
            </a:r>
            <a:r>
              <a:rPr lang="en-US" baseline="30000" dirty="0" smtClean="0">
                <a:solidFill>
                  <a:srgbClr val="FF0000"/>
                </a:solidFill>
              </a:rPr>
              <a:t>2+</a:t>
            </a:r>
            <a:r>
              <a:rPr lang="zh-CN" altLang="en-US" dirty="0" smtClean="0">
                <a:solidFill>
                  <a:srgbClr val="FF0000"/>
                </a:solidFill>
              </a:rPr>
              <a:t>全部氧化为</a:t>
            </a:r>
            <a:r>
              <a:rPr lang="en-US" dirty="0" smtClean="0">
                <a:solidFill>
                  <a:srgbClr val="FF0000"/>
                </a:solidFill>
              </a:rPr>
              <a:t>Fe</a:t>
            </a:r>
            <a:r>
              <a:rPr lang="en-US" baseline="30000" dirty="0" smtClean="0">
                <a:solidFill>
                  <a:srgbClr val="FF0000"/>
                </a:solidFill>
              </a:rPr>
              <a:t>3+</a:t>
            </a:r>
            <a:endParaRPr lang="zh-CN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ChangeArrowheads="1"/>
          </p:cNvSpPr>
          <p:nvPr/>
        </p:nvSpPr>
        <p:spPr bwMode="auto">
          <a:xfrm>
            <a:off x="523042" y="3215480"/>
            <a:ext cx="53367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解析</a:t>
            </a:r>
            <a:r>
              <a:rPr kumimoji="0" lang="zh-CN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（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）步骤③中选用足量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81635" name="Rectangle 3"/>
          <p:cNvSpPr>
            <a:spLocks noChangeArrowheads="1"/>
          </p:cNvSpPr>
          <p:nvPr/>
        </p:nvSpPr>
        <p:spPr bwMode="auto">
          <a:xfrm>
            <a:off x="523045" y="3215480"/>
            <a:ext cx="1128720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H</a:t>
            </a:r>
            <a:r>
              <a:rPr kumimoji="0" lang="en-US" altLang="zh-CN" sz="32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altLang="zh-CN" sz="32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，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altLang="zh-CN" sz="32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altLang="zh-CN" sz="32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可以将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Fe</a:t>
            </a:r>
            <a:r>
              <a:rPr kumimoji="0" lang="en-US" altLang="zh-CN" sz="32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2+</a:t>
            </a: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氧化为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Fe</a:t>
            </a:r>
            <a:r>
              <a:rPr kumimoji="0" lang="en-US" altLang="zh-CN" sz="32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3+</a:t>
            </a: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，且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altLang="zh-CN" sz="32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altLang="zh-CN" sz="32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的还原产物为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altLang="zh-CN" sz="32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，不会引入新的杂质，故理由是：将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Fe</a:t>
            </a:r>
            <a:r>
              <a:rPr kumimoji="0" lang="en-US" altLang="zh-CN" sz="32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2+</a:t>
            </a: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全部氧化为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Fe</a:t>
            </a:r>
            <a:r>
              <a:rPr kumimoji="0" lang="en-US" altLang="zh-CN" sz="32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3+</a:t>
            </a: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，不引入新的杂质。因为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altLang="zh-CN" sz="32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altLang="zh-CN" sz="32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本身易分解，所以在加入时需分量加入，同时为了防止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Fe</a:t>
            </a:r>
            <a:r>
              <a:rPr kumimoji="0" lang="en-US" altLang="zh-CN" sz="32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3+</a:t>
            </a: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水解，溶液要保持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pH</a:t>
            </a: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小于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0.5</a:t>
            </a:r>
            <a:r>
              <a:rPr lang="zh-CN" altLang="en-US" sz="3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。</a:t>
            </a: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 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3042" y="1072340"/>
            <a:ext cx="103585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【</a:t>
            </a:r>
            <a:r>
              <a:rPr lang="zh-CN" altLang="en-US" sz="3200" dirty="0" smtClean="0">
                <a:solidFill>
                  <a:srgbClr val="FF0000"/>
                </a:solidFill>
              </a:rPr>
              <a:t>答案</a:t>
            </a:r>
            <a:r>
              <a:rPr lang="en-US" altLang="zh-CN" sz="3200" dirty="0" smtClean="0">
                <a:solidFill>
                  <a:srgbClr val="FF0000"/>
                </a:solidFill>
              </a:rPr>
              <a:t>】</a:t>
            </a:r>
            <a:r>
              <a:rPr lang="en-US" sz="3200" dirty="0" smtClean="0">
                <a:solidFill>
                  <a:srgbClr val="FF0000"/>
                </a:solidFill>
              </a:rPr>
              <a:t>  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  (</a:t>
            </a:r>
            <a:r>
              <a:rPr lang="en-US" altLang="zh-CN" sz="3200" dirty="0" smtClean="0">
                <a:solidFill>
                  <a:srgbClr val="FF0000"/>
                </a:solidFill>
              </a:rPr>
              <a:t>3</a:t>
            </a:r>
            <a:r>
              <a:rPr lang="en-US" sz="3200" dirty="0" smtClean="0">
                <a:solidFill>
                  <a:srgbClr val="FF0000"/>
                </a:solidFill>
              </a:rPr>
              <a:t>). </a:t>
            </a:r>
            <a:r>
              <a:rPr lang="zh-CN" altLang="en-US" sz="3200" dirty="0" smtClean="0">
                <a:solidFill>
                  <a:srgbClr val="FF0000"/>
                </a:solidFill>
              </a:rPr>
              <a:t>将</a:t>
            </a:r>
            <a:r>
              <a:rPr lang="en-US" sz="3200" dirty="0" smtClean="0">
                <a:solidFill>
                  <a:srgbClr val="FF0000"/>
                </a:solidFill>
              </a:rPr>
              <a:t>Fe</a:t>
            </a:r>
            <a:r>
              <a:rPr lang="en-US" sz="3200" baseline="30000" dirty="0" smtClean="0">
                <a:solidFill>
                  <a:srgbClr val="FF0000"/>
                </a:solidFill>
              </a:rPr>
              <a:t>2+</a:t>
            </a:r>
            <a:r>
              <a:rPr lang="zh-CN" altLang="en-US" sz="3200" dirty="0" smtClean="0">
                <a:solidFill>
                  <a:srgbClr val="FF0000"/>
                </a:solidFill>
              </a:rPr>
              <a:t>全部氧化为</a:t>
            </a:r>
            <a:r>
              <a:rPr lang="en-US" sz="3200" dirty="0" smtClean="0">
                <a:solidFill>
                  <a:srgbClr val="FF0000"/>
                </a:solidFill>
              </a:rPr>
              <a:t>Fe</a:t>
            </a:r>
            <a:r>
              <a:rPr lang="en-US" sz="3200" baseline="30000" dirty="0" smtClean="0">
                <a:solidFill>
                  <a:srgbClr val="FF0000"/>
                </a:solidFill>
              </a:rPr>
              <a:t>3+</a:t>
            </a:r>
            <a:r>
              <a:rPr lang="zh-CN" altLang="en-US" sz="3200" dirty="0" smtClean="0">
                <a:solidFill>
                  <a:srgbClr val="FF0000"/>
                </a:solidFill>
              </a:rPr>
              <a:t>；不引入杂质 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grpSp>
        <p:nvGrpSpPr>
          <p:cNvPr id="2" name="组合 16"/>
          <p:cNvGrpSpPr/>
          <p:nvPr/>
        </p:nvGrpSpPr>
        <p:grpSpPr>
          <a:xfrm>
            <a:off x="94414" y="143646"/>
            <a:ext cx="2126782" cy="534874"/>
            <a:chOff x="164" y="465931"/>
            <a:chExt cx="2126782" cy="534874"/>
          </a:xfrm>
        </p:grpSpPr>
        <p:sp>
          <p:nvSpPr>
            <p:cNvPr id="7" name="燕尾形 6"/>
            <p:cNvSpPr/>
            <p:nvPr/>
          </p:nvSpPr>
          <p:spPr>
            <a:xfrm>
              <a:off x="514196" y="511832"/>
              <a:ext cx="1603226" cy="486000"/>
            </a:xfrm>
            <a:prstGeom prst="chevron">
              <a:avLst>
                <a:gd name="adj" fmla="val 0"/>
              </a:avLst>
            </a:prstGeom>
            <a:solidFill>
              <a:srgbClr val="2258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rgbClr val="1481E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80287" y="465931"/>
              <a:ext cx="1646659" cy="523196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tabLst>
                  <a:tab pos="1890395" algn="l"/>
                </a:tabLst>
              </a:pPr>
              <a:r>
                <a:rPr lang="zh-CN" altLang="en-US" sz="2600" b="1" kern="100" dirty="0">
                  <a:solidFill>
                    <a:prstClr val="white"/>
                  </a:solidFill>
                  <a:latin typeface="宋体" panose="02010600030101010101" pitchFamily="2" charset="-122"/>
                  <a:cs typeface="Courier New" panose="02070309020205020404"/>
                </a:rPr>
                <a:t>真题研究</a:t>
              </a:r>
            </a:p>
          </p:txBody>
        </p:sp>
        <p:sp>
          <p:nvSpPr>
            <p:cNvPr id="9" name="五边形 8"/>
            <p:cNvSpPr/>
            <p:nvPr/>
          </p:nvSpPr>
          <p:spPr>
            <a:xfrm>
              <a:off x="164" y="514805"/>
              <a:ext cx="470598" cy="486000"/>
            </a:xfrm>
            <a:prstGeom prst="homePlate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-1" y="2565698"/>
            <a:ext cx="12190413" cy="151216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4000" b="1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219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考点二</a:t>
            </a:r>
            <a:r>
              <a:rPr lang="zh-CN" altLang="en-US" sz="4800" b="1" dirty="0" smtClean="0">
                <a:solidFill>
                  <a:srgbClr val="3114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氧化还原反应的规律及应用</a:t>
            </a:r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Box 7"/>
          <p:cNvSpPr>
            <a:spLocks noChangeArrowheads="1"/>
          </p:cNvSpPr>
          <p:nvPr/>
        </p:nvSpPr>
        <p:spPr bwMode="auto">
          <a:xfrm>
            <a:off x="308728" y="715150"/>
            <a:ext cx="11412537" cy="51244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just" defTabSz="0" eaLnBrk="1" hangingPunct="1">
              <a:lnSpc>
                <a:spcPct val="150000"/>
              </a:lnSpc>
              <a:buSzPct val="100000"/>
              <a:tabLst>
                <a:tab pos="2700338" algn="l"/>
              </a:tabLst>
            </a:pPr>
            <a:r>
              <a:rPr lang="en-US" altLang="zh-CN" sz="2800" b="1" dirty="0">
                <a:solidFill>
                  <a:schemeClr val="tx2"/>
                </a:solidFill>
                <a:latin typeface="Times New Roman" pitchFamily="18" charset="0"/>
                <a:ea typeface="华文细黑" pitchFamily="2" charset="-122"/>
              </a:rPr>
              <a:t>1.</a:t>
            </a:r>
            <a:r>
              <a:rPr lang="zh-CN" altLang="zh-CN" sz="2800" b="1" dirty="0">
                <a:solidFill>
                  <a:schemeClr val="tx2"/>
                </a:solidFill>
                <a:latin typeface="Times New Roman" pitchFamily="18" charset="0"/>
                <a:ea typeface="华文细黑" pitchFamily="2" charset="-122"/>
              </a:rPr>
              <a:t>氧化性、还原性的判断</a:t>
            </a:r>
          </a:p>
          <a:p>
            <a:pPr algn="just" defTabSz="0" eaLnBrk="1" hangingPunct="1">
              <a:lnSpc>
                <a:spcPct val="150000"/>
              </a:lnSpc>
              <a:buSzPct val="100000"/>
              <a:tabLst>
                <a:tab pos="2700338" algn="l"/>
              </a:tabLst>
            </a:pPr>
            <a:r>
              <a:rPr lang="en-US" altLang="zh-CN" sz="2800" dirty="0">
                <a:latin typeface="Times New Roman" pitchFamily="18" charset="0"/>
                <a:ea typeface="华文细黑" pitchFamily="2" charset="-122"/>
              </a:rPr>
              <a:t>(1)</a:t>
            </a:r>
            <a:r>
              <a:rPr lang="zh-CN" altLang="zh-CN" sz="2800" dirty="0">
                <a:latin typeface="Times New Roman" pitchFamily="18" charset="0"/>
                <a:ea typeface="华文细黑" pitchFamily="2" charset="-122"/>
              </a:rPr>
              <a:t>氧化性是指得电子的性质</a:t>
            </a:r>
            <a:r>
              <a:rPr lang="en-US" altLang="zh-CN" sz="2800" dirty="0">
                <a:latin typeface="Times New Roman" pitchFamily="18" charset="0"/>
                <a:ea typeface="华文细黑" pitchFamily="2" charset="-122"/>
              </a:rPr>
              <a:t>(</a:t>
            </a:r>
            <a:r>
              <a:rPr lang="zh-CN" altLang="zh-CN" sz="2800" dirty="0">
                <a:latin typeface="Times New Roman" pitchFamily="18" charset="0"/>
                <a:ea typeface="华文细黑" pitchFamily="2" charset="-122"/>
              </a:rPr>
              <a:t>或能力</a:t>
            </a:r>
            <a:r>
              <a:rPr lang="en-US" altLang="zh-CN" sz="2800" dirty="0">
                <a:latin typeface="Times New Roman" pitchFamily="18" charset="0"/>
                <a:ea typeface="华文细黑" pitchFamily="2" charset="-122"/>
              </a:rPr>
              <a:t>)</a:t>
            </a:r>
            <a:r>
              <a:rPr lang="zh-CN" altLang="zh-CN" sz="2800" dirty="0">
                <a:latin typeface="Times New Roman" pitchFamily="18" charset="0"/>
                <a:ea typeface="华文细黑" pitchFamily="2" charset="-122"/>
              </a:rPr>
              <a:t>；还原性是指失电子的性质</a:t>
            </a:r>
            <a:r>
              <a:rPr lang="en-US" altLang="zh-CN" sz="2800" dirty="0">
                <a:latin typeface="Times New Roman" pitchFamily="18" charset="0"/>
                <a:ea typeface="华文细黑" pitchFamily="2" charset="-122"/>
              </a:rPr>
              <a:t>(</a:t>
            </a:r>
            <a:r>
              <a:rPr lang="zh-CN" altLang="zh-CN" sz="2800" dirty="0">
                <a:latin typeface="Times New Roman" pitchFamily="18" charset="0"/>
                <a:ea typeface="华文细黑" pitchFamily="2" charset="-122"/>
              </a:rPr>
              <a:t>或能力</a:t>
            </a:r>
            <a:r>
              <a:rPr lang="en-US" altLang="zh-CN" sz="2800" dirty="0">
                <a:latin typeface="Times New Roman" pitchFamily="18" charset="0"/>
                <a:ea typeface="华文细黑" pitchFamily="2" charset="-122"/>
              </a:rPr>
              <a:t>)</a:t>
            </a:r>
            <a:r>
              <a:rPr lang="zh-CN" altLang="zh-CN" sz="2800" dirty="0">
                <a:latin typeface="Times New Roman" pitchFamily="18" charset="0"/>
                <a:ea typeface="华文细黑" pitchFamily="2" charset="-122"/>
              </a:rPr>
              <a:t>。</a:t>
            </a:r>
          </a:p>
          <a:p>
            <a:pPr algn="just" defTabSz="0" eaLnBrk="1" hangingPunct="1">
              <a:lnSpc>
                <a:spcPct val="150000"/>
              </a:lnSpc>
              <a:buSzPct val="100000"/>
              <a:tabLst>
                <a:tab pos="2700338" algn="l"/>
              </a:tabLst>
            </a:pPr>
            <a:r>
              <a:rPr lang="en-US" altLang="zh-CN" sz="2800" dirty="0">
                <a:latin typeface="Times New Roman" pitchFamily="18" charset="0"/>
                <a:ea typeface="华文细黑" pitchFamily="2" charset="-122"/>
              </a:rPr>
              <a:t>(2)</a:t>
            </a:r>
            <a:r>
              <a:rPr lang="zh-CN" altLang="zh-CN" sz="2800" dirty="0">
                <a:latin typeface="Times New Roman" pitchFamily="18" charset="0"/>
                <a:ea typeface="华文细黑" pitchFamily="2" charset="-122"/>
              </a:rPr>
              <a:t>氧化性、还原性的强弱取决于得、失电子的难易程度，与得、失电子数目的多少无关。如：</a:t>
            </a:r>
            <a:r>
              <a:rPr lang="en-US" altLang="zh-CN" sz="2800" dirty="0">
                <a:latin typeface="Times New Roman" pitchFamily="18" charset="0"/>
                <a:ea typeface="华文细黑" pitchFamily="2" charset="-122"/>
              </a:rPr>
              <a:t>Na</a:t>
            </a:r>
            <a:r>
              <a:rPr lang="zh-CN" altLang="zh-CN" sz="2800" dirty="0">
                <a:latin typeface="Times New Roman" pitchFamily="18" charset="0"/>
                <a:ea typeface="华文细黑" pitchFamily="2" charset="-122"/>
              </a:rPr>
              <a:t>－</a:t>
            </a:r>
            <a:r>
              <a:rPr lang="en-US" altLang="zh-CN" sz="2800" dirty="0">
                <a:latin typeface="Times New Roman" pitchFamily="18" charset="0"/>
                <a:ea typeface="华文细黑" pitchFamily="2" charset="-122"/>
              </a:rPr>
              <a:t>e</a:t>
            </a:r>
            <a:r>
              <a:rPr lang="zh-CN" altLang="zh-CN" sz="2800" baseline="30000" dirty="0">
                <a:latin typeface="Times New Roman" pitchFamily="18" charset="0"/>
                <a:ea typeface="华文细黑" pitchFamily="2" charset="-122"/>
              </a:rPr>
              <a:t>－</a:t>
            </a:r>
            <a:r>
              <a:rPr lang="en-US" altLang="zh-CN" sz="2800" dirty="0">
                <a:latin typeface="Times New Roman" pitchFamily="18" charset="0"/>
                <a:ea typeface="华文细黑" pitchFamily="2" charset="-122"/>
              </a:rPr>
              <a:t>===Na</a:t>
            </a:r>
            <a:r>
              <a:rPr lang="zh-CN" altLang="zh-CN" sz="2800" baseline="30000" dirty="0">
                <a:latin typeface="Times New Roman" pitchFamily="18" charset="0"/>
                <a:ea typeface="华文细黑" pitchFamily="2" charset="-122"/>
              </a:rPr>
              <a:t>＋</a:t>
            </a:r>
            <a:r>
              <a:rPr lang="zh-CN" altLang="zh-CN" sz="2800" dirty="0">
                <a:latin typeface="Times New Roman" pitchFamily="18" charset="0"/>
                <a:ea typeface="华文细黑" pitchFamily="2" charset="-122"/>
              </a:rPr>
              <a:t>，</a:t>
            </a:r>
            <a:r>
              <a:rPr lang="en-US" altLang="zh-CN" sz="2800" dirty="0">
                <a:latin typeface="Times New Roman" pitchFamily="18" charset="0"/>
                <a:ea typeface="华文细黑" pitchFamily="2" charset="-122"/>
              </a:rPr>
              <a:t>Al</a:t>
            </a:r>
            <a:r>
              <a:rPr lang="zh-CN" altLang="zh-CN" sz="2800" dirty="0">
                <a:latin typeface="Times New Roman" pitchFamily="18" charset="0"/>
                <a:ea typeface="华文细黑" pitchFamily="2" charset="-122"/>
              </a:rPr>
              <a:t>－</a:t>
            </a:r>
            <a:r>
              <a:rPr lang="en-US" altLang="zh-CN" sz="2800" dirty="0">
                <a:latin typeface="Times New Roman" pitchFamily="18" charset="0"/>
                <a:ea typeface="华文细黑" pitchFamily="2" charset="-122"/>
              </a:rPr>
              <a:t>3e</a:t>
            </a:r>
            <a:r>
              <a:rPr lang="zh-CN" altLang="zh-CN" sz="2800" baseline="30000" dirty="0">
                <a:latin typeface="Times New Roman" pitchFamily="18" charset="0"/>
                <a:ea typeface="华文细黑" pitchFamily="2" charset="-122"/>
              </a:rPr>
              <a:t>－</a:t>
            </a:r>
            <a:r>
              <a:rPr lang="en-US" altLang="zh-CN" sz="2800" dirty="0">
                <a:latin typeface="Times New Roman" pitchFamily="18" charset="0"/>
                <a:ea typeface="华文细黑" pitchFamily="2" charset="-122"/>
              </a:rPr>
              <a:t>===Al</a:t>
            </a:r>
            <a:r>
              <a:rPr lang="en-US" altLang="zh-CN" sz="2800" baseline="30000" dirty="0">
                <a:latin typeface="Times New Roman" pitchFamily="18" charset="0"/>
                <a:ea typeface="华文细黑" pitchFamily="2" charset="-122"/>
              </a:rPr>
              <a:t>3</a:t>
            </a:r>
            <a:r>
              <a:rPr lang="zh-CN" altLang="zh-CN" sz="2800" baseline="30000" dirty="0">
                <a:latin typeface="Times New Roman" pitchFamily="18" charset="0"/>
                <a:ea typeface="华文细黑" pitchFamily="2" charset="-122"/>
              </a:rPr>
              <a:t>＋</a:t>
            </a:r>
            <a:r>
              <a:rPr lang="zh-CN" altLang="zh-CN" sz="2800" dirty="0">
                <a:latin typeface="Times New Roman" pitchFamily="18" charset="0"/>
                <a:ea typeface="华文细黑" pitchFamily="2" charset="-122"/>
              </a:rPr>
              <a:t>，但根据金属活动性顺序表，</a:t>
            </a:r>
            <a:r>
              <a:rPr lang="en-US" altLang="zh-CN" sz="2800" dirty="0">
                <a:latin typeface="Times New Roman" pitchFamily="18" charset="0"/>
                <a:ea typeface="华文细黑" pitchFamily="2" charset="-122"/>
              </a:rPr>
              <a:t>Na</a:t>
            </a:r>
            <a:r>
              <a:rPr lang="zh-CN" altLang="zh-CN" sz="2800" dirty="0">
                <a:latin typeface="Times New Roman" pitchFamily="18" charset="0"/>
                <a:ea typeface="华文细黑" pitchFamily="2" charset="-122"/>
              </a:rPr>
              <a:t>比</a:t>
            </a:r>
            <a:r>
              <a:rPr lang="en-US" altLang="zh-CN" sz="2800" dirty="0">
                <a:latin typeface="Times New Roman" pitchFamily="18" charset="0"/>
                <a:ea typeface="华文细黑" pitchFamily="2" charset="-122"/>
              </a:rPr>
              <a:t>Al</a:t>
            </a:r>
            <a:r>
              <a:rPr lang="zh-CN" altLang="zh-CN" sz="2800" dirty="0">
                <a:latin typeface="Times New Roman" pitchFamily="18" charset="0"/>
                <a:ea typeface="华文细黑" pitchFamily="2" charset="-122"/>
              </a:rPr>
              <a:t>活泼，更易失去电子，所以</a:t>
            </a:r>
            <a:r>
              <a:rPr lang="en-US" altLang="zh-CN" sz="2800" dirty="0">
                <a:latin typeface="Times New Roman" pitchFamily="18" charset="0"/>
                <a:ea typeface="华文细黑" pitchFamily="2" charset="-122"/>
              </a:rPr>
              <a:t>Na</a:t>
            </a:r>
            <a:r>
              <a:rPr lang="zh-CN" altLang="zh-CN" sz="2800" dirty="0">
                <a:latin typeface="Times New Roman" pitchFamily="18" charset="0"/>
                <a:ea typeface="华文细黑" pitchFamily="2" charset="-122"/>
              </a:rPr>
              <a:t>比</a:t>
            </a:r>
            <a:r>
              <a:rPr lang="en-US" altLang="zh-CN" sz="2800" dirty="0">
                <a:latin typeface="Times New Roman" pitchFamily="18" charset="0"/>
                <a:ea typeface="华文细黑" pitchFamily="2" charset="-122"/>
              </a:rPr>
              <a:t>Al</a:t>
            </a:r>
            <a:r>
              <a:rPr lang="zh-CN" altLang="zh-CN" sz="2800" dirty="0">
                <a:latin typeface="Times New Roman" pitchFamily="18" charset="0"/>
                <a:ea typeface="华文细黑" pitchFamily="2" charset="-122"/>
              </a:rPr>
              <a:t>的还原性强。</a:t>
            </a:r>
          </a:p>
          <a:p>
            <a:pPr defTabSz="0" eaLnBrk="1" hangingPunct="1">
              <a:lnSpc>
                <a:spcPct val="150000"/>
              </a:lnSpc>
              <a:buSzPct val="100000"/>
              <a:tabLst>
                <a:tab pos="2700338" algn="l"/>
              </a:tabLst>
            </a:pPr>
            <a:r>
              <a:rPr lang="zh-CN" altLang="zh-CN" sz="2800" dirty="0">
                <a:latin typeface="Times New Roman" pitchFamily="18" charset="0"/>
                <a:ea typeface="华文细黑" pitchFamily="2" charset="-122"/>
              </a:rPr>
              <a:t>从元素的价态考虑：最高价态</a:t>
            </a:r>
            <a:r>
              <a:rPr lang="en-US" altLang="zh-CN" sz="2800" dirty="0">
                <a:latin typeface="Times New Roman" pitchFamily="18" charset="0"/>
                <a:ea typeface="华文细黑" pitchFamily="2" charset="-122"/>
              </a:rPr>
              <a:t>——</a:t>
            </a:r>
            <a:r>
              <a:rPr lang="zh-CN" altLang="zh-CN" sz="2800" dirty="0">
                <a:latin typeface="Times New Roman" pitchFamily="18" charset="0"/>
                <a:ea typeface="华文细黑" pitchFamily="2" charset="-122"/>
              </a:rPr>
              <a:t>只有氧化性，如：</a:t>
            </a:r>
            <a:r>
              <a:rPr lang="en-US" altLang="zh-CN" sz="2800" dirty="0">
                <a:latin typeface="Times New Roman" pitchFamily="18" charset="0"/>
                <a:ea typeface="华文细黑" pitchFamily="2" charset="-122"/>
              </a:rPr>
              <a:t>Fe</a:t>
            </a:r>
            <a:r>
              <a:rPr lang="en-US" altLang="zh-CN" sz="2800" baseline="30000" dirty="0">
                <a:latin typeface="Times New Roman" pitchFamily="18" charset="0"/>
                <a:ea typeface="华文细黑" pitchFamily="2" charset="-122"/>
              </a:rPr>
              <a:t>3</a:t>
            </a:r>
            <a:r>
              <a:rPr lang="zh-CN" altLang="zh-CN" sz="2800" baseline="30000" dirty="0">
                <a:latin typeface="Times New Roman" pitchFamily="18" charset="0"/>
                <a:ea typeface="华文细黑" pitchFamily="2" charset="-122"/>
              </a:rPr>
              <a:t>＋</a:t>
            </a:r>
            <a:r>
              <a:rPr lang="zh-CN" altLang="zh-CN" sz="2800" dirty="0">
                <a:latin typeface="Times New Roman" pitchFamily="18" charset="0"/>
                <a:ea typeface="华文细黑" pitchFamily="2" charset="-122"/>
              </a:rPr>
              <a:t>、</a:t>
            </a:r>
            <a:r>
              <a:rPr lang="en-US" altLang="zh-CN" sz="2800" dirty="0">
                <a:latin typeface="Times New Roman" pitchFamily="18" charset="0"/>
                <a:ea typeface="华文细黑" pitchFamily="2" charset="-122"/>
              </a:rPr>
              <a:t>H</a:t>
            </a:r>
            <a:r>
              <a:rPr lang="en-US" altLang="zh-CN" sz="2800" baseline="-25000" dirty="0">
                <a:latin typeface="Times New Roman" pitchFamily="18" charset="0"/>
                <a:ea typeface="华文细黑" pitchFamily="2" charset="-122"/>
              </a:rPr>
              <a:t>2</a:t>
            </a:r>
            <a:r>
              <a:rPr lang="en-US" altLang="zh-CN" sz="2800" dirty="0">
                <a:latin typeface="Times New Roman" pitchFamily="18" charset="0"/>
                <a:ea typeface="华文细黑" pitchFamily="2" charset="-122"/>
              </a:rPr>
              <a:t>SO</a:t>
            </a:r>
            <a:r>
              <a:rPr lang="en-US" altLang="zh-CN" sz="2800" baseline="-25000" dirty="0">
                <a:latin typeface="Times New Roman" pitchFamily="18" charset="0"/>
                <a:ea typeface="华文细黑" pitchFamily="2" charset="-122"/>
              </a:rPr>
              <a:t>4</a:t>
            </a:r>
            <a:r>
              <a:rPr lang="zh-CN" altLang="zh-CN" sz="2800" dirty="0">
                <a:latin typeface="Times New Roman" pitchFamily="18" charset="0"/>
                <a:ea typeface="华文细黑" pitchFamily="2" charset="-122"/>
              </a:rPr>
              <a:t>、</a:t>
            </a:r>
            <a:r>
              <a:rPr lang="en-US" altLang="zh-CN" sz="2800" dirty="0">
                <a:latin typeface="Times New Roman" pitchFamily="18" charset="0"/>
                <a:ea typeface="华文细黑" pitchFamily="2" charset="-122"/>
              </a:rPr>
              <a:t>KMnO</a:t>
            </a:r>
            <a:r>
              <a:rPr lang="en-US" altLang="zh-CN" sz="2800" baseline="-25000" dirty="0">
                <a:latin typeface="Times New Roman" pitchFamily="18" charset="0"/>
                <a:ea typeface="华文细黑" pitchFamily="2" charset="-122"/>
              </a:rPr>
              <a:t>4</a:t>
            </a:r>
            <a:r>
              <a:rPr lang="zh-CN" altLang="zh-CN" sz="2800" dirty="0">
                <a:latin typeface="Times New Roman" pitchFamily="18" charset="0"/>
                <a:ea typeface="华文细黑" pitchFamily="2" charset="-122"/>
              </a:rPr>
              <a:t>等；最低价态</a:t>
            </a:r>
            <a:r>
              <a:rPr lang="en-US" altLang="zh-CN" sz="2800" dirty="0">
                <a:latin typeface="Times New Roman" pitchFamily="18" charset="0"/>
                <a:ea typeface="华文细黑" pitchFamily="2" charset="-122"/>
              </a:rPr>
              <a:t>——</a:t>
            </a:r>
            <a:r>
              <a:rPr lang="zh-CN" altLang="zh-CN" sz="2800" dirty="0">
                <a:latin typeface="Times New Roman" pitchFamily="18" charset="0"/>
                <a:ea typeface="华文细黑" pitchFamily="2" charset="-122"/>
              </a:rPr>
              <a:t>只有还原性，如：金属单质、</a:t>
            </a:r>
            <a:r>
              <a:rPr lang="en-US" altLang="zh-CN" sz="2800" dirty="0" err="1">
                <a:latin typeface="Times New Roman" pitchFamily="18" charset="0"/>
                <a:ea typeface="华文细黑" pitchFamily="2" charset="-122"/>
              </a:rPr>
              <a:t>Cl</a:t>
            </a:r>
            <a:r>
              <a:rPr lang="zh-CN" altLang="zh-CN" sz="2800" baseline="30000" dirty="0">
                <a:latin typeface="Times New Roman" pitchFamily="18" charset="0"/>
                <a:ea typeface="华文细黑" pitchFamily="2" charset="-122"/>
              </a:rPr>
              <a:t>－</a:t>
            </a:r>
            <a:r>
              <a:rPr lang="zh-CN" altLang="zh-CN" sz="2800" dirty="0">
                <a:latin typeface="Times New Roman" pitchFamily="18" charset="0"/>
                <a:ea typeface="华文细黑" pitchFamily="2" charset="-122"/>
              </a:rPr>
              <a:t>、</a:t>
            </a:r>
            <a:r>
              <a:rPr lang="en-US" altLang="zh-CN" sz="2800" dirty="0">
                <a:latin typeface="Times New Roman" pitchFamily="18" charset="0"/>
                <a:ea typeface="华文细黑" pitchFamily="2" charset="-122"/>
              </a:rPr>
              <a:t>S</a:t>
            </a:r>
            <a:r>
              <a:rPr lang="en-US" altLang="zh-CN" sz="2800" baseline="30000" dirty="0">
                <a:latin typeface="Times New Roman" pitchFamily="18" charset="0"/>
                <a:ea typeface="华文细黑" pitchFamily="2" charset="-122"/>
              </a:rPr>
              <a:t>2</a:t>
            </a:r>
            <a:r>
              <a:rPr lang="zh-CN" altLang="zh-CN" sz="2800" baseline="30000" dirty="0">
                <a:latin typeface="Times New Roman" pitchFamily="18" charset="0"/>
                <a:ea typeface="华文细黑" pitchFamily="2" charset="-122"/>
              </a:rPr>
              <a:t>－</a:t>
            </a:r>
            <a:r>
              <a:rPr lang="zh-CN" altLang="zh-CN" sz="2800" dirty="0">
                <a:latin typeface="Times New Roman" pitchFamily="18" charset="0"/>
                <a:ea typeface="华文细黑" pitchFamily="2" charset="-122"/>
              </a:rPr>
              <a:t>等；中间价态</a:t>
            </a:r>
            <a:r>
              <a:rPr lang="en-US" altLang="zh-CN" sz="2800" dirty="0">
                <a:latin typeface="Times New Roman" pitchFamily="18" charset="0"/>
                <a:ea typeface="华文细黑" pitchFamily="2" charset="-122"/>
              </a:rPr>
              <a:t>——</a:t>
            </a:r>
            <a:r>
              <a:rPr lang="zh-CN" altLang="zh-CN" sz="2800" dirty="0">
                <a:latin typeface="Times New Roman" pitchFamily="18" charset="0"/>
                <a:ea typeface="华文细黑" pitchFamily="2" charset="-122"/>
              </a:rPr>
              <a:t>既有氧化性又有还原性，如：</a:t>
            </a:r>
            <a:r>
              <a:rPr lang="en-US" altLang="zh-CN" sz="2800" dirty="0">
                <a:latin typeface="Times New Roman" pitchFamily="18" charset="0"/>
                <a:ea typeface="华文细黑" pitchFamily="2" charset="-122"/>
              </a:rPr>
              <a:t>Fe</a:t>
            </a:r>
            <a:r>
              <a:rPr lang="en-US" altLang="zh-CN" sz="2800" baseline="30000" dirty="0">
                <a:latin typeface="Times New Roman" pitchFamily="18" charset="0"/>
                <a:ea typeface="华文细黑" pitchFamily="2" charset="-122"/>
              </a:rPr>
              <a:t>2</a:t>
            </a:r>
            <a:r>
              <a:rPr lang="zh-CN" altLang="zh-CN" sz="2800" baseline="30000" dirty="0">
                <a:latin typeface="Times New Roman" pitchFamily="18" charset="0"/>
                <a:ea typeface="华文细黑" pitchFamily="2" charset="-122"/>
              </a:rPr>
              <a:t>＋</a:t>
            </a:r>
            <a:r>
              <a:rPr lang="zh-CN" altLang="zh-CN" sz="2800" dirty="0">
                <a:latin typeface="Times New Roman" pitchFamily="18" charset="0"/>
                <a:ea typeface="华文细黑" pitchFamily="2" charset="-122"/>
              </a:rPr>
              <a:t>、</a:t>
            </a:r>
            <a:r>
              <a:rPr lang="en-US" altLang="zh-CN" sz="2800" dirty="0">
                <a:latin typeface="Times New Roman" pitchFamily="18" charset="0"/>
                <a:ea typeface="华文细黑" pitchFamily="2" charset="-122"/>
              </a:rPr>
              <a:t>S</a:t>
            </a:r>
            <a:r>
              <a:rPr lang="zh-CN" altLang="zh-CN" sz="2800" dirty="0">
                <a:latin typeface="Times New Roman" pitchFamily="18" charset="0"/>
                <a:ea typeface="华文细黑" pitchFamily="2" charset="-122"/>
              </a:rPr>
              <a:t>、</a:t>
            </a:r>
            <a:r>
              <a:rPr lang="en-US" altLang="zh-CN" sz="2800" dirty="0">
                <a:latin typeface="Times New Roman" pitchFamily="18" charset="0"/>
                <a:ea typeface="华文细黑" pitchFamily="2" charset="-122"/>
              </a:rPr>
              <a:t>Cl</a:t>
            </a:r>
            <a:r>
              <a:rPr lang="en-US" altLang="zh-CN" sz="2800" baseline="-25000" dirty="0">
                <a:latin typeface="Times New Roman" pitchFamily="18" charset="0"/>
                <a:ea typeface="华文细黑" pitchFamily="2" charset="-122"/>
              </a:rPr>
              <a:t>2</a:t>
            </a:r>
            <a:r>
              <a:rPr lang="zh-CN" altLang="zh-CN" sz="2800" dirty="0">
                <a:latin typeface="Times New Roman" pitchFamily="18" charset="0"/>
                <a:ea typeface="华文细黑" pitchFamily="2" charset="-122"/>
              </a:rPr>
              <a:t>等。</a:t>
            </a:r>
          </a:p>
        </p:txBody>
      </p:sp>
      <p:grpSp>
        <p:nvGrpSpPr>
          <p:cNvPr id="3" name="组合 16"/>
          <p:cNvGrpSpPr/>
          <p:nvPr/>
        </p:nvGrpSpPr>
        <p:grpSpPr>
          <a:xfrm>
            <a:off x="94414" y="143646"/>
            <a:ext cx="2126782" cy="534874"/>
            <a:chOff x="164" y="465931"/>
            <a:chExt cx="2126782" cy="534874"/>
          </a:xfrm>
        </p:grpSpPr>
        <p:sp>
          <p:nvSpPr>
            <p:cNvPr id="4" name="燕尾形 3"/>
            <p:cNvSpPr/>
            <p:nvPr/>
          </p:nvSpPr>
          <p:spPr>
            <a:xfrm>
              <a:off x="514196" y="511832"/>
              <a:ext cx="1603226" cy="486000"/>
            </a:xfrm>
            <a:prstGeom prst="chevron">
              <a:avLst>
                <a:gd name="adj" fmla="val 0"/>
              </a:avLst>
            </a:prstGeom>
            <a:solidFill>
              <a:srgbClr val="2258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rgbClr val="1481E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80287" y="465931"/>
              <a:ext cx="1646659" cy="523196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tabLst>
                  <a:tab pos="1890395" algn="l"/>
                </a:tabLst>
              </a:pPr>
              <a:r>
                <a:rPr lang="zh-CN" altLang="en-US" sz="2600" b="1" kern="100" dirty="0" smtClean="0">
                  <a:solidFill>
                    <a:prstClr val="white"/>
                  </a:solidFill>
                  <a:latin typeface="宋体" panose="02010600030101010101" pitchFamily="2" charset="-122"/>
                  <a:cs typeface="Courier New" panose="02070309020205020404"/>
                </a:rPr>
                <a:t>备考策略</a:t>
              </a:r>
              <a:endParaRPr lang="zh-CN" altLang="en-US" sz="2600" b="1" kern="100" dirty="0">
                <a:solidFill>
                  <a:prstClr val="white"/>
                </a:solidFill>
                <a:latin typeface="宋体" panose="02010600030101010101" pitchFamily="2" charset="-122"/>
                <a:cs typeface="Courier New" panose="02070309020205020404"/>
              </a:endParaRPr>
            </a:p>
          </p:txBody>
        </p:sp>
        <p:sp>
          <p:nvSpPr>
            <p:cNvPr id="6" name="五边形 5"/>
            <p:cNvSpPr/>
            <p:nvPr/>
          </p:nvSpPr>
          <p:spPr>
            <a:xfrm>
              <a:off x="164" y="514805"/>
              <a:ext cx="470598" cy="486000"/>
            </a:xfrm>
            <a:prstGeom prst="homePlate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7"/>
          <p:cNvSpPr>
            <a:spLocks noChangeArrowheads="1"/>
          </p:cNvSpPr>
          <p:nvPr/>
        </p:nvSpPr>
        <p:spPr bwMode="auto">
          <a:xfrm>
            <a:off x="308728" y="715150"/>
            <a:ext cx="11526838" cy="195421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just" defTabSz="0" eaLnBrk="1" hangingPunct="1">
              <a:lnSpc>
                <a:spcPct val="150000"/>
              </a:lnSpc>
              <a:buSzPct val="100000"/>
              <a:tabLst>
                <a:tab pos="2700338" algn="l"/>
              </a:tabLst>
            </a:pPr>
            <a:r>
              <a:rPr lang="en-US" altLang="zh-CN" sz="2800" b="1" dirty="0">
                <a:solidFill>
                  <a:schemeClr val="tx2"/>
                </a:solidFill>
                <a:latin typeface="Times New Roman" pitchFamily="18" charset="0"/>
                <a:ea typeface="华文细黑" pitchFamily="2" charset="-122"/>
              </a:rPr>
              <a:t>2.</a:t>
            </a:r>
            <a:r>
              <a:rPr lang="zh-CN" altLang="en-US" sz="2800" b="1" dirty="0">
                <a:solidFill>
                  <a:schemeClr val="tx2"/>
                </a:solidFill>
                <a:latin typeface="Times New Roman" pitchFamily="18" charset="0"/>
                <a:ea typeface="华文细黑" pitchFamily="2" charset="-122"/>
              </a:rPr>
              <a:t>物质氧化性、还原性强弱判断的常用方法</a:t>
            </a:r>
          </a:p>
          <a:p>
            <a:pPr algn="just" defTabSz="0" eaLnBrk="1" hangingPunct="1">
              <a:lnSpc>
                <a:spcPct val="150000"/>
              </a:lnSpc>
              <a:buSzPct val="100000"/>
              <a:tabLst>
                <a:tab pos="2700338" algn="l"/>
              </a:tabLst>
            </a:pPr>
            <a:r>
              <a:rPr lang="en-US" altLang="zh-CN" sz="2800" dirty="0">
                <a:latin typeface="Times New Roman" pitchFamily="18" charset="0"/>
                <a:ea typeface="华文细黑" pitchFamily="2" charset="-122"/>
              </a:rPr>
              <a:t>(1)</a:t>
            </a:r>
            <a:r>
              <a:rPr lang="zh-CN" altLang="zh-CN" sz="2800" dirty="0">
                <a:latin typeface="Times New Roman" pitchFamily="18" charset="0"/>
                <a:ea typeface="华文细黑" pitchFamily="2" charset="-122"/>
              </a:rPr>
              <a:t>根据元素活动性顺序</a:t>
            </a:r>
            <a:r>
              <a:rPr lang="en-US" altLang="zh-CN" sz="2800" dirty="0">
                <a:latin typeface="Times New Roman" pitchFamily="18" charset="0"/>
                <a:ea typeface="华文细黑" pitchFamily="2" charset="-122"/>
              </a:rPr>
              <a:t>(</a:t>
            </a:r>
            <a:r>
              <a:rPr lang="zh-CN" altLang="zh-CN" sz="2800" dirty="0">
                <a:latin typeface="Times New Roman" pitchFamily="18" charset="0"/>
                <a:ea typeface="华文细黑" pitchFamily="2" charset="-122"/>
              </a:rPr>
              <a:t>常见元素</a:t>
            </a:r>
            <a:r>
              <a:rPr lang="en-US" altLang="zh-CN" sz="2800" dirty="0">
                <a:latin typeface="Times New Roman" pitchFamily="18" charset="0"/>
                <a:ea typeface="华文细黑" pitchFamily="2" charset="-122"/>
              </a:rPr>
              <a:t>)</a:t>
            </a:r>
            <a:r>
              <a:rPr lang="zh-CN" altLang="zh-CN" sz="2800" dirty="0">
                <a:latin typeface="Times New Roman" pitchFamily="18" charset="0"/>
                <a:ea typeface="华文细黑" pitchFamily="2" charset="-122"/>
              </a:rPr>
              <a:t>判断</a:t>
            </a:r>
          </a:p>
          <a:p>
            <a:pPr defTabSz="0" eaLnBrk="1" hangingPunct="1">
              <a:lnSpc>
                <a:spcPct val="150000"/>
              </a:lnSpc>
              <a:buSzPct val="100000"/>
              <a:tabLst>
                <a:tab pos="2700338" algn="l"/>
              </a:tabLst>
            </a:pPr>
            <a:r>
              <a:rPr lang="en-US" altLang="zh-CN" sz="2800" dirty="0">
                <a:latin typeface="宋体" pitchFamily="2" charset="-122"/>
                <a:ea typeface="华文细黑" pitchFamily="2" charset="-122"/>
              </a:rPr>
              <a:t>①</a:t>
            </a:r>
            <a:r>
              <a:rPr lang="zh-CN" altLang="zh-CN" sz="2800" dirty="0">
                <a:latin typeface="Times New Roman" pitchFamily="18" charset="0"/>
                <a:ea typeface="华文细黑" pitchFamily="2" charset="-122"/>
              </a:rPr>
              <a:t>金属活动性顺序</a:t>
            </a:r>
          </a:p>
        </p:txBody>
      </p:sp>
      <p:graphicFrame>
        <p:nvGraphicFramePr>
          <p:cNvPr id="5122" name="对象 1"/>
          <p:cNvGraphicFramePr>
            <a:graphicFrameLocks noChangeAspect="1"/>
          </p:cNvGraphicFramePr>
          <p:nvPr/>
        </p:nvGraphicFramePr>
        <p:xfrm>
          <a:off x="451604" y="2858290"/>
          <a:ext cx="10953750" cy="1323975"/>
        </p:xfrm>
        <a:graphic>
          <a:graphicData uri="http://schemas.openxmlformats.org/presentationml/2006/ole">
            <p:oleObj spid="_x0000_s318466" r:id="rId3" imgW="10951189" imgH="1323810" progId="Word.Document.8">
              <p:embed/>
            </p:oleObj>
          </a:graphicData>
        </a:graphic>
      </p:graphicFrame>
      <p:sp>
        <p:nvSpPr>
          <p:cNvPr id="5125" name="TextBox 7"/>
          <p:cNvSpPr>
            <a:spLocks noChangeArrowheads="1"/>
          </p:cNvSpPr>
          <p:nvPr/>
        </p:nvSpPr>
        <p:spPr bwMode="auto">
          <a:xfrm>
            <a:off x="380166" y="4215612"/>
            <a:ext cx="11525250" cy="660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0" eaLnBrk="1" hangingPunct="1">
              <a:lnSpc>
                <a:spcPct val="150000"/>
              </a:lnSpc>
              <a:buSzPct val="100000"/>
              <a:tabLst>
                <a:tab pos="2700338" algn="l"/>
              </a:tabLst>
            </a:pPr>
            <a:r>
              <a:rPr lang="en-US" altLang="zh-CN" sz="2800" dirty="0">
                <a:latin typeface="宋体" pitchFamily="2" charset="-122"/>
                <a:ea typeface="华文细黑" pitchFamily="2" charset="-122"/>
              </a:rPr>
              <a:t>②</a:t>
            </a:r>
            <a:r>
              <a:rPr lang="zh-CN" altLang="zh-CN" sz="2800" dirty="0">
                <a:latin typeface="Times New Roman" pitchFamily="18" charset="0"/>
                <a:ea typeface="华文细黑" pitchFamily="2" charset="-122"/>
              </a:rPr>
              <a:t>非金属活动性顺序</a:t>
            </a:r>
            <a:r>
              <a:rPr lang="en-US" altLang="zh-CN" sz="2800" dirty="0">
                <a:latin typeface="Times New Roman" pitchFamily="18" charset="0"/>
                <a:ea typeface="华文细黑" pitchFamily="2" charset="-122"/>
              </a:rPr>
              <a:t>(</a:t>
            </a:r>
            <a:r>
              <a:rPr lang="zh-CN" altLang="zh-CN" sz="2800" dirty="0">
                <a:latin typeface="Times New Roman" pitchFamily="18" charset="0"/>
                <a:ea typeface="华文细黑" pitchFamily="2" charset="-122"/>
              </a:rPr>
              <a:t>常见元素</a:t>
            </a:r>
            <a:r>
              <a:rPr lang="en-US" altLang="zh-CN" sz="2800" dirty="0">
                <a:latin typeface="Times New Roman" pitchFamily="18" charset="0"/>
                <a:ea typeface="华文细黑" pitchFamily="2" charset="-122"/>
              </a:rPr>
              <a:t>)</a:t>
            </a:r>
          </a:p>
        </p:txBody>
      </p:sp>
      <p:graphicFrame>
        <p:nvGraphicFramePr>
          <p:cNvPr id="5123" name="对象 4"/>
          <p:cNvGraphicFramePr>
            <a:graphicFrameLocks noChangeAspect="1"/>
          </p:cNvGraphicFramePr>
          <p:nvPr/>
        </p:nvGraphicFramePr>
        <p:xfrm>
          <a:off x="380166" y="5287182"/>
          <a:ext cx="10777537" cy="1293813"/>
        </p:xfrm>
        <a:graphic>
          <a:graphicData uri="http://schemas.openxmlformats.org/presentationml/2006/ole">
            <p:oleObj spid="_x0000_s318467" r:id="rId4" imgW="10948732" imgH="1323782" progId="Word.Document.8">
              <p:embed/>
            </p:oleObj>
          </a:graphicData>
        </a:graphic>
      </p:graphicFrame>
      <p:grpSp>
        <p:nvGrpSpPr>
          <p:cNvPr id="6" name="组合 16"/>
          <p:cNvGrpSpPr/>
          <p:nvPr/>
        </p:nvGrpSpPr>
        <p:grpSpPr>
          <a:xfrm>
            <a:off x="94414" y="143646"/>
            <a:ext cx="2126782" cy="534874"/>
            <a:chOff x="164" y="465931"/>
            <a:chExt cx="2126782" cy="534874"/>
          </a:xfrm>
        </p:grpSpPr>
        <p:sp>
          <p:nvSpPr>
            <p:cNvPr id="7" name="燕尾形 6"/>
            <p:cNvSpPr/>
            <p:nvPr/>
          </p:nvSpPr>
          <p:spPr>
            <a:xfrm>
              <a:off x="514196" y="511832"/>
              <a:ext cx="1603226" cy="486000"/>
            </a:xfrm>
            <a:prstGeom prst="chevron">
              <a:avLst>
                <a:gd name="adj" fmla="val 0"/>
              </a:avLst>
            </a:prstGeom>
            <a:solidFill>
              <a:srgbClr val="2258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rgbClr val="1481E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80287" y="465931"/>
              <a:ext cx="1646659" cy="523196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tabLst>
                  <a:tab pos="1890395" algn="l"/>
                </a:tabLst>
              </a:pPr>
              <a:r>
                <a:rPr lang="zh-CN" altLang="en-US" sz="2600" b="1" kern="100" dirty="0" smtClean="0">
                  <a:solidFill>
                    <a:prstClr val="white"/>
                  </a:solidFill>
                  <a:latin typeface="宋体" panose="02010600030101010101" pitchFamily="2" charset="-122"/>
                  <a:cs typeface="Courier New" panose="02070309020205020404"/>
                </a:rPr>
                <a:t>备考策略</a:t>
              </a:r>
              <a:endParaRPr lang="zh-CN" altLang="en-US" sz="2600" b="1" kern="100" dirty="0">
                <a:solidFill>
                  <a:prstClr val="white"/>
                </a:solidFill>
                <a:latin typeface="宋体" panose="02010600030101010101" pitchFamily="2" charset="-122"/>
                <a:cs typeface="Courier New" panose="02070309020205020404"/>
              </a:endParaRPr>
            </a:p>
          </p:txBody>
        </p:sp>
        <p:sp>
          <p:nvSpPr>
            <p:cNvPr id="9" name="五边形 8"/>
            <p:cNvSpPr/>
            <p:nvPr/>
          </p:nvSpPr>
          <p:spPr>
            <a:xfrm>
              <a:off x="164" y="514805"/>
              <a:ext cx="470598" cy="486000"/>
            </a:xfrm>
            <a:prstGeom prst="homePlate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矩形 1"/>
          <p:cNvSpPr>
            <a:spLocks noChangeArrowheads="1"/>
          </p:cNvSpPr>
          <p:nvPr/>
        </p:nvSpPr>
        <p:spPr bwMode="auto">
          <a:xfrm>
            <a:off x="94414" y="1072340"/>
            <a:ext cx="9749980" cy="188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62" tIns="48381" rIns="96762" bIns="48381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altLang="zh-CN" sz="32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1.</a:t>
            </a:r>
            <a:r>
              <a:rPr lang="zh-CN" altLang="zh-CN" sz="32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了解</a:t>
            </a:r>
            <a:r>
              <a:rPr lang="zh-CN" altLang="zh-CN" sz="32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氧化还原反应的本质。</a:t>
            </a:r>
          </a:p>
          <a:p>
            <a:pPr algn="just">
              <a:lnSpc>
                <a:spcPct val="115000"/>
              </a:lnSpc>
            </a:pPr>
            <a:r>
              <a:rPr lang="en-US" altLang="zh-CN" sz="32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</a:t>
            </a:r>
            <a:r>
              <a:rPr lang="zh-CN" altLang="zh-CN" sz="32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了解</a:t>
            </a:r>
            <a:r>
              <a:rPr lang="zh-CN" altLang="zh-CN" sz="32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常见的氧化还原反应。</a:t>
            </a:r>
          </a:p>
          <a:p>
            <a:pPr algn="just">
              <a:lnSpc>
                <a:spcPct val="150000"/>
              </a:lnSpc>
            </a:pPr>
            <a:r>
              <a:rPr lang="en-US" altLang="zh-CN" sz="32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3.</a:t>
            </a:r>
            <a:r>
              <a:rPr lang="zh-CN" altLang="zh-CN" sz="32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掌握</a:t>
            </a:r>
            <a:r>
              <a:rPr lang="zh-CN" altLang="zh-CN" sz="32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常见氧化还原反应的配平和相关计算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5852" y="3858422"/>
            <a:ext cx="117872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1.</a:t>
            </a:r>
            <a:r>
              <a:rPr lang="zh-CN" altLang="en-US" sz="32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宏观辨识</a:t>
            </a:r>
            <a:r>
              <a:rPr lang="en-US" altLang="zh-CN" sz="32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—</a:t>
            </a:r>
            <a:r>
              <a:rPr lang="zh-CN" altLang="en-US" sz="32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从化合价升降的角度认识物质间的反应</a:t>
            </a:r>
            <a:endParaRPr lang="en-US" altLang="zh-CN" sz="3200" kern="1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en-US" altLang="zh-CN" sz="32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</a:t>
            </a:r>
            <a:r>
              <a:rPr lang="zh-CN" altLang="en-US" sz="32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微观探析</a:t>
            </a:r>
            <a:r>
              <a:rPr lang="en-US" altLang="zh-CN" sz="32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—</a:t>
            </a:r>
            <a:r>
              <a:rPr lang="zh-CN" altLang="en-US" sz="32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从电子转移的角度认识氧化还原反应的实质</a:t>
            </a:r>
            <a:endParaRPr lang="en-US" altLang="zh-CN" sz="3200" kern="1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en-US" altLang="zh-CN" sz="32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3.</a:t>
            </a:r>
            <a:r>
              <a:rPr lang="zh-CN" altLang="en-US" sz="32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变化观念</a:t>
            </a:r>
            <a:r>
              <a:rPr lang="en-US" altLang="zh-CN" sz="32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—</a:t>
            </a:r>
            <a:r>
              <a:rPr lang="zh-CN" altLang="en-US" sz="32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揭示氧化还原反应的特征和规律</a:t>
            </a:r>
            <a:endParaRPr lang="en-US" altLang="zh-CN" sz="3200" kern="1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en-US" altLang="zh-CN" sz="32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4.</a:t>
            </a:r>
            <a:r>
              <a:rPr lang="zh-CN" altLang="en-US" sz="32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科学探究</a:t>
            </a:r>
            <a:r>
              <a:rPr lang="en-US" altLang="zh-CN" sz="32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—</a:t>
            </a:r>
            <a:r>
              <a:rPr lang="zh-CN" altLang="en-US" sz="32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针对氧化还原反应问题进行相关的实验探究</a:t>
            </a:r>
            <a:endParaRPr lang="zh-CN" altLang="en-US" sz="3200" kern="10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0" y="286522"/>
            <a:ext cx="1620957" cy="66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tabLst>
                <a:tab pos="2700338" algn="l"/>
              </a:tabLst>
            </a:pPr>
            <a:r>
              <a:rPr lang="zh-CN" altLang="en-US" sz="2800" b="1" kern="100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高考考纲</a:t>
            </a:r>
            <a:endParaRPr lang="zh-CN" altLang="zh-CN" sz="2800" b="1" kern="100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165852" y="3001166"/>
            <a:ext cx="1620957" cy="66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tabLst>
                <a:tab pos="2700338" algn="l"/>
              </a:tabLst>
            </a:pPr>
            <a:r>
              <a:rPr lang="zh-CN" altLang="en-US" sz="2800" b="1" kern="100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核心素养</a:t>
            </a:r>
            <a:endParaRPr lang="zh-CN" altLang="zh-CN" sz="2800" b="1" kern="100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7"/>
          <p:cNvSpPr>
            <a:spLocks noChangeArrowheads="1"/>
          </p:cNvSpPr>
          <p:nvPr/>
        </p:nvSpPr>
        <p:spPr bwMode="auto">
          <a:xfrm>
            <a:off x="380166" y="786588"/>
            <a:ext cx="11526838" cy="224631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just" defTabSz="0" eaLnBrk="1" hangingPunct="1">
              <a:lnSpc>
                <a:spcPct val="150000"/>
              </a:lnSpc>
              <a:buSzPct val="100000"/>
              <a:tabLst>
                <a:tab pos="2700338" algn="l"/>
              </a:tabLst>
            </a:pPr>
            <a:r>
              <a:rPr lang="en-US" altLang="zh-CN" sz="2800" dirty="0">
                <a:latin typeface="Times New Roman" pitchFamily="18" charset="0"/>
                <a:ea typeface="华文细黑" pitchFamily="2" charset="-122"/>
              </a:rPr>
              <a:t>(2)</a:t>
            </a:r>
            <a:r>
              <a:rPr lang="zh-CN" altLang="zh-CN" sz="2800" dirty="0">
                <a:latin typeface="Times New Roman" pitchFamily="18" charset="0"/>
                <a:ea typeface="华文细黑" pitchFamily="2" charset="-122"/>
              </a:rPr>
              <a:t>根据元素在周期表中的位置判断</a:t>
            </a:r>
          </a:p>
          <a:p>
            <a:pPr algn="just" defTabSz="0" eaLnBrk="1" hangingPunct="1">
              <a:lnSpc>
                <a:spcPct val="150000"/>
              </a:lnSpc>
              <a:buSzPct val="100000"/>
              <a:tabLst>
                <a:tab pos="2700338" algn="l"/>
              </a:tabLst>
            </a:pPr>
            <a:r>
              <a:rPr lang="en-US" altLang="zh-CN" sz="2800" dirty="0">
                <a:latin typeface="宋体" pitchFamily="2" charset="-122"/>
                <a:ea typeface="华文细黑" pitchFamily="2" charset="-122"/>
              </a:rPr>
              <a:t>①</a:t>
            </a:r>
            <a:r>
              <a:rPr lang="zh-CN" altLang="zh-CN" sz="2800" dirty="0">
                <a:latin typeface="Times New Roman" pitchFamily="18" charset="0"/>
                <a:ea typeface="华文细黑" pitchFamily="2" charset="-122"/>
              </a:rPr>
              <a:t>同主族元素</a:t>
            </a:r>
            <a:r>
              <a:rPr lang="en-US" altLang="zh-CN" sz="2800" dirty="0">
                <a:latin typeface="Times New Roman" pitchFamily="18" charset="0"/>
                <a:ea typeface="华文细黑" pitchFamily="2" charset="-122"/>
              </a:rPr>
              <a:t>(</a:t>
            </a:r>
            <a:r>
              <a:rPr lang="zh-CN" altLang="zh-CN" sz="2800" dirty="0">
                <a:latin typeface="Times New Roman" pitchFamily="18" charset="0"/>
                <a:ea typeface="华文细黑" pitchFamily="2" charset="-122"/>
              </a:rPr>
              <a:t>从上到下</a:t>
            </a:r>
            <a:r>
              <a:rPr lang="en-US" altLang="zh-CN" sz="2800" dirty="0">
                <a:latin typeface="Times New Roman" pitchFamily="18" charset="0"/>
                <a:ea typeface="华文细黑" pitchFamily="2" charset="-122"/>
              </a:rPr>
              <a:t>)</a:t>
            </a:r>
          </a:p>
          <a:p>
            <a:pPr defTabSz="0" eaLnBrk="1" hangingPunct="1">
              <a:lnSpc>
                <a:spcPct val="200000"/>
              </a:lnSpc>
              <a:buSzPct val="100000"/>
              <a:tabLst>
                <a:tab pos="2700338" algn="l"/>
              </a:tabLst>
            </a:pPr>
            <a:r>
              <a:rPr lang="zh-CN" altLang="zh-CN" sz="2800" dirty="0">
                <a:latin typeface="Times New Roman" pitchFamily="18" charset="0"/>
                <a:ea typeface="华文细黑" pitchFamily="2" charset="-122"/>
              </a:rPr>
              <a:t>如：</a:t>
            </a:r>
          </a:p>
        </p:txBody>
      </p:sp>
      <p:graphicFrame>
        <p:nvGraphicFramePr>
          <p:cNvPr id="6146" name="对象 1"/>
          <p:cNvGraphicFramePr>
            <a:graphicFrameLocks noChangeAspect="1"/>
          </p:cNvGraphicFramePr>
          <p:nvPr/>
        </p:nvGraphicFramePr>
        <p:xfrm>
          <a:off x="1268413" y="2286786"/>
          <a:ext cx="10922000" cy="1447800"/>
        </p:xfrm>
        <a:graphic>
          <a:graphicData uri="http://schemas.openxmlformats.org/presentationml/2006/ole">
            <p:oleObj spid="_x0000_s319490" r:id="rId3" imgW="10948732" imgH="1456952" progId="Word.Document.8">
              <p:embed/>
            </p:oleObj>
          </a:graphicData>
        </a:graphic>
      </p:graphicFrame>
      <p:sp>
        <p:nvSpPr>
          <p:cNvPr id="6149" name="TextBox 7"/>
          <p:cNvSpPr>
            <a:spLocks noChangeArrowheads="1"/>
          </p:cNvSpPr>
          <p:nvPr/>
        </p:nvSpPr>
        <p:spPr bwMode="auto">
          <a:xfrm>
            <a:off x="451604" y="3572670"/>
            <a:ext cx="11525250" cy="160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0" eaLnBrk="1" hangingPunct="1">
              <a:lnSpc>
                <a:spcPct val="150000"/>
              </a:lnSpc>
              <a:buSzPct val="100000"/>
              <a:tabLst>
                <a:tab pos="2700338" algn="l"/>
              </a:tabLst>
            </a:pPr>
            <a:r>
              <a:rPr lang="en-US" altLang="zh-CN" sz="2800" dirty="0">
                <a:latin typeface="宋体" pitchFamily="2" charset="-122"/>
                <a:ea typeface="华文细黑" pitchFamily="2" charset="-122"/>
              </a:rPr>
              <a:t>②</a:t>
            </a:r>
            <a:r>
              <a:rPr lang="zh-CN" altLang="zh-CN" sz="2800" dirty="0">
                <a:latin typeface="Times New Roman" pitchFamily="18" charset="0"/>
                <a:ea typeface="华文细黑" pitchFamily="2" charset="-122"/>
              </a:rPr>
              <a:t>同周期主族元素</a:t>
            </a:r>
            <a:r>
              <a:rPr lang="en-US" altLang="zh-CN" sz="2800" dirty="0">
                <a:latin typeface="Times New Roman" pitchFamily="18" charset="0"/>
                <a:ea typeface="华文细黑" pitchFamily="2" charset="-122"/>
              </a:rPr>
              <a:t>(</a:t>
            </a:r>
            <a:r>
              <a:rPr lang="zh-CN" altLang="zh-CN" sz="2800" dirty="0">
                <a:latin typeface="Times New Roman" pitchFamily="18" charset="0"/>
                <a:ea typeface="华文细黑" pitchFamily="2" charset="-122"/>
              </a:rPr>
              <a:t>从左到右</a:t>
            </a:r>
            <a:r>
              <a:rPr lang="en-US" altLang="zh-CN" sz="2800" dirty="0">
                <a:latin typeface="Times New Roman" pitchFamily="18" charset="0"/>
                <a:ea typeface="华文细黑" pitchFamily="2" charset="-122"/>
              </a:rPr>
              <a:t>)</a:t>
            </a:r>
          </a:p>
          <a:p>
            <a:pPr algn="just" defTabSz="0" eaLnBrk="1" hangingPunct="1">
              <a:lnSpc>
                <a:spcPct val="200000"/>
              </a:lnSpc>
              <a:buSzPct val="100000"/>
              <a:tabLst>
                <a:tab pos="2700338" algn="l"/>
              </a:tabLst>
            </a:pPr>
            <a:r>
              <a:rPr lang="zh-CN" altLang="zh-CN" sz="2800" dirty="0">
                <a:latin typeface="Times New Roman" pitchFamily="18" charset="0"/>
                <a:ea typeface="华文细黑" pitchFamily="2" charset="-122"/>
              </a:rPr>
              <a:t>如：</a:t>
            </a:r>
          </a:p>
        </p:txBody>
      </p:sp>
      <p:graphicFrame>
        <p:nvGraphicFramePr>
          <p:cNvPr id="6147" name="对象 4"/>
          <p:cNvGraphicFramePr>
            <a:graphicFrameLocks noChangeAspect="1"/>
          </p:cNvGraphicFramePr>
          <p:nvPr/>
        </p:nvGraphicFramePr>
        <p:xfrm>
          <a:off x="1023108" y="4501364"/>
          <a:ext cx="10944225" cy="1971675"/>
        </p:xfrm>
        <a:graphic>
          <a:graphicData uri="http://schemas.openxmlformats.org/presentationml/2006/ole">
            <p:oleObj spid="_x0000_s319491" r:id="rId4" imgW="10951189" imgH="1980990" progId="Word.Document.8">
              <p:embed/>
            </p:oleObj>
          </a:graphicData>
        </a:graphic>
      </p:graphicFrame>
      <p:sp>
        <p:nvSpPr>
          <p:cNvPr id="6150" name="矩形 6"/>
          <p:cNvSpPr>
            <a:spLocks noChangeArrowheads="1"/>
          </p:cNvSpPr>
          <p:nvPr/>
        </p:nvSpPr>
        <p:spPr bwMode="auto">
          <a:xfrm>
            <a:off x="1165984" y="4929992"/>
            <a:ext cx="9478963" cy="1384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buSzPct val="100000"/>
            </a:pPr>
            <a:r>
              <a:rPr lang="zh-CN" altLang="zh-CN" sz="2800" dirty="0">
                <a:latin typeface="Times New Roman" pitchFamily="18" charset="0"/>
                <a:ea typeface="华文细黑" pitchFamily="2" charset="-122"/>
              </a:rPr>
              <a:t>单质还原性逐渐减弱，氧化性逐渐增强</a:t>
            </a:r>
          </a:p>
          <a:p>
            <a:pPr eaLnBrk="1" hangingPunct="1">
              <a:lnSpc>
                <a:spcPct val="150000"/>
              </a:lnSpc>
              <a:buSzPct val="100000"/>
            </a:pPr>
            <a:r>
              <a:rPr lang="zh-CN" altLang="zh-CN" sz="2800" dirty="0">
                <a:latin typeface="Times New Roman" pitchFamily="18" charset="0"/>
                <a:ea typeface="华文细黑" pitchFamily="2" charset="-122"/>
              </a:rPr>
              <a:t>对应阳离子氧化性逐渐增强，对应阴离子还原性逐渐减弱</a:t>
            </a:r>
          </a:p>
        </p:txBody>
      </p:sp>
      <p:grpSp>
        <p:nvGrpSpPr>
          <p:cNvPr id="7" name="组合 16"/>
          <p:cNvGrpSpPr/>
          <p:nvPr/>
        </p:nvGrpSpPr>
        <p:grpSpPr>
          <a:xfrm>
            <a:off x="94414" y="143646"/>
            <a:ext cx="2126782" cy="534874"/>
            <a:chOff x="164" y="465931"/>
            <a:chExt cx="2126782" cy="534874"/>
          </a:xfrm>
        </p:grpSpPr>
        <p:sp>
          <p:nvSpPr>
            <p:cNvPr id="8" name="燕尾形 7"/>
            <p:cNvSpPr/>
            <p:nvPr/>
          </p:nvSpPr>
          <p:spPr>
            <a:xfrm>
              <a:off x="514196" y="511832"/>
              <a:ext cx="1603226" cy="486000"/>
            </a:xfrm>
            <a:prstGeom prst="chevron">
              <a:avLst>
                <a:gd name="adj" fmla="val 0"/>
              </a:avLst>
            </a:prstGeom>
            <a:solidFill>
              <a:srgbClr val="2258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rgbClr val="1481E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80287" y="465931"/>
              <a:ext cx="1646659" cy="523196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tabLst>
                  <a:tab pos="1890395" algn="l"/>
                </a:tabLst>
              </a:pPr>
              <a:r>
                <a:rPr lang="zh-CN" altLang="en-US" sz="2600" b="1" kern="100" dirty="0" smtClean="0">
                  <a:solidFill>
                    <a:prstClr val="white"/>
                  </a:solidFill>
                  <a:latin typeface="宋体" panose="02010600030101010101" pitchFamily="2" charset="-122"/>
                  <a:cs typeface="Courier New" panose="02070309020205020404"/>
                </a:rPr>
                <a:t>备考策略</a:t>
              </a:r>
              <a:endParaRPr lang="zh-CN" altLang="en-US" sz="2600" b="1" kern="100" dirty="0">
                <a:solidFill>
                  <a:prstClr val="white"/>
                </a:solidFill>
                <a:latin typeface="宋体" panose="02010600030101010101" pitchFamily="2" charset="-122"/>
                <a:cs typeface="Courier New" panose="02070309020205020404"/>
              </a:endParaRPr>
            </a:p>
          </p:txBody>
        </p:sp>
        <p:sp>
          <p:nvSpPr>
            <p:cNvPr id="10" name="五边形 9"/>
            <p:cNvSpPr/>
            <p:nvPr/>
          </p:nvSpPr>
          <p:spPr>
            <a:xfrm>
              <a:off x="164" y="514805"/>
              <a:ext cx="470598" cy="486000"/>
            </a:xfrm>
            <a:prstGeom prst="homePlate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矩形 1"/>
          <p:cNvSpPr>
            <a:spLocks noChangeArrowheads="1"/>
          </p:cNvSpPr>
          <p:nvPr/>
        </p:nvSpPr>
        <p:spPr bwMode="auto">
          <a:xfrm>
            <a:off x="0" y="715150"/>
            <a:ext cx="11530012" cy="32416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just" defTabSz="0" eaLnBrk="1" hangingPunct="1">
              <a:lnSpc>
                <a:spcPct val="150000"/>
              </a:lnSpc>
              <a:buSzPct val="100000"/>
              <a:tabLst>
                <a:tab pos="2700338" algn="l"/>
              </a:tabLst>
            </a:pPr>
            <a:r>
              <a:rPr lang="en-US" altLang="zh-CN" sz="2800" dirty="0">
                <a:latin typeface="Times New Roman" pitchFamily="18" charset="0"/>
                <a:ea typeface="华文细黑" pitchFamily="2" charset="-122"/>
              </a:rPr>
              <a:t>(3)</a:t>
            </a:r>
            <a:r>
              <a:rPr lang="zh-CN" altLang="zh-CN" sz="2800" dirty="0">
                <a:latin typeface="Times New Roman" pitchFamily="18" charset="0"/>
                <a:ea typeface="华文细黑" pitchFamily="2" charset="-122"/>
              </a:rPr>
              <a:t>根据元素最高价氧化物对应的水化物的酸碱性强弱判断</a:t>
            </a:r>
          </a:p>
          <a:p>
            <a:pPr algn="just" defTabSz="0" eaLnBrk="1" hangingPunct="1">
              <a:lnSpc>
                <a:spcPct val="150000"/>
              </a:lnSpc>
              <a:buSzPct val="100000"/>
              <a:tabLst>
                <a:tab pos="2700338" algn="l"/>
              </a:tabLst>
            </a:pPr>
            <a:r>
              <a:rPr lang="zh-CN" altLang="zh-CN" sz="2800" dirty="0">
                <a:latin typeface="Times New Roman" pitchFamily="18" charset="0"/>
                <a:ea typeface="华文细黑" pitchFamily="2" charset="-122"/>
              </a:rPr>
              <a:t>例如，酸性：</a:t>
            </a:r>
            <a:r>
              <a:rPr lang="en-US" altLang="zh-CN" sz="2800" dirty="0">
                <a:latin typeface="Times New Roman" pitchFamily="18" charset="0"/>
                <a:ea typeface="华文细黑" pitchFamily="2" charset="-122"/>
              </a:rPr>
              <a:t>HClO</a:t>
            </a:r>
            <a:r>
              <a:rPr lang="en-US" altLang="zh-CN" sz="2800" baseline="-25000" dirty="0">
                <a:latin typeface="Times New Roman" pitchFamily="18" charset="0"/>
                <a:ea typeface="华文细黑" pitchFamily="2" charset="-122"/>
              </a:rPr>
              <a:t>4</a:t>
            </a:r>
            <a:r>
              <a:rPr lang="en-US" altLang="zh-CN" sz="2800" dirty="0">
                <a:latin typeface="Times New Roman" pitchFamily="18" charset="0"/>
                <a:ea typeface="华文细黑" pitchFamily="2" charset="-122"/>
              </a:rPr>
              <a:t>&gt;H</a:t>
            </a:r>
            <a:r>
              <a:rPr lang="en-US" altLang="zh-CN" sz="2800" baseline="-25000" dirty="0">
                <a:latin typeface="Times New Roman" pitchFamily="18" charset="0"/>
                <a:ea typeface="华文细黑" pitchFamily="2" charset="-122"/>
              </a:rPr>
              <a:t>2</a:t>
            </a:r>
            <a:r>
              <a:rPr lang="en-US" altLang="zh-CN" sz="2800" dirty="0">
                <a:latin typeface="Times New Roman" pitchFamily="18" charset="0"/>
                <a:ea typeface="华文细黑" pitchFamily="2" charset="-122"/>
              </a:rPr>
              <a:t>SO</a:t>
            </a:r>
            <a:r>
              <a:rPr lang="en-US" altLang="zh-CN" sz="2800" baseline="-25000" dirty="0">
                <a:latin typeface="Times New Roman" pitchFamily="18" charset="0"/>
                <a:ea typeface="华文细黑" pitchFamily="2" charset="-122"/>
              </a:rPr>
              <a:t>4</a:t>
            </a:r>
            <a:r>
              <a:rPr lang="en-US" altLang="zh-CN" sz="2800" dirty="0">
                <a:latin typeface="Times New Roman" pitchFamily="18" charset="0"/>
                <a:ea typeface="华文细黑" pitchFamily="2" charset="-122"/>
              </a:rPr>
              <a:t>&gt;H</a:t>
            </a:r>
            <a:r>
              <a:rPr lang="en-US" altLang="zh-CN" sz="2800" baseline="-25000" dirty="0">
                <a:latin typeface="Times New Roman" pitchFamily="18" charset="0"/>
                <a:ea typeface="华文细黑" pitchFamily="2" charset="-122"/>
              </a:rPr>
              <a:t>3</a:t>
            </a:r>
            <a:r>
              <a:rPr lang="en-US" altLang="zh-CN" sz="2800" dirty="0">
                <a:latin typeface="Times New Roman" pitchFamily="18" charset="0"/>
                <a:ea typeface="华文细黑" pitchFamily="2" charset="-122"/>
              </a:rPr>
              <a:t>PO</a:t>
            </a:r>
            <a:r>
              <a:rPr lang="en-US" altLang="zh-CN" sz="2800" baseline="-25000" dirty="0">
                <a:latin typeface="Times New Roman" pitchFamily="18" charset="0"/>
                <a:ea typeface="华文细黑" pitchFamily="2" charset="-122"/>
              </a:rPr>
              <a:t>4</a:t>
            </a:r>
            <a:r>
              <a:rPr lang="en-US" altLang="zh-CN" sz="2800" dirty="0">
                <a:latin typeface="Times New Roman" pitchFamily="18" charset="0"/>
                <a:ea typeface="华文细黑" pitchFamily="2" charset="-122"/>
              </a:rPr>
              <a:t>&gt;H</a:t>
            </a:r>
            <a:r>
              <a:rPr lang="en-US" altLang="zh-CN" sz="2800" baseline="-25000" dirty="0">
                <a:latin typeface="Times New Roman" pitchFamily="18" charset="0"/>
                <a:ea typeface="华文细黑" pitchFamily="2" charset="-122"/>
              </a:rPr>
              <a:t>2</a:t>
            </a:r>
            <a:r>
              <a:rPr lang="en-US" altLang="zh-CN" sz="2800" dirty="0">
                <a:latin typeface="Times New Roman" pitchFamily="18" charset="0"/>
                <a:ea typeface="华文细黑" pitchFamily="2" charset="-122"/>
              </a:rPr>
              <a:t>CO</a:t>
            </a:r>
            <a:r>
              <a:rPr lang="en-US" altLang="zh-CN" sz="2800" baseline="-25000" dirty="0">
                <a:latin typeface="Times New Roman" pitchFamily="18" charset="0"/>
                <a:ea typeface="华文细黑" pitchFamily="2" charset="-122"/>
              </a:rPr>
              <a:t>3</a:t>
            </a:r>
            <a:r>
              <a:rPr lang="zh-CN" altLang="zh-CN" sz="2800" dirty="0">
                <a:latin typeface="Times New Roman" pitchFamily="18" charset="0"/>
                <a:ea typeface="华文细黑" pitchFamily="2" charset="-122"/>
              </a:rPr>
              <a:t>，可判断氧化性：</a:t>
            </a:r>
            <a:r>
              <a:rPr lang="en-US" altLang="zh-CN" sz="2800" dirty="0" err="1">
                <a:latin typeface="Times New Roman" pitchFamily="18" charset="0"/>
                <a:ea typeface="华文细黑" pitchFamily="2" charset="-122"/>
              </a:rPr>
              <a:t>Cl</a:t>
            </a:r>
            <a:r>
              <a:rPr lang="en-US" altLang="zh-CN" sz="2800" dirty="0">
                <a:latin typeface="Times New Roman" pitchFamily="18" charset="0"/>
                <a:ea typeface="华文细黑" pitchFamily="2" charset="-122"/>
              </a:rPr>
              <a:t>&gt;S&gt;P&gt;C</a:t>
            </a:r>
            <a:r>
              <a:rPr lang="zh-CN" altLang="zh-CN" sz="2800" dirty="0">
                <a:latin typeface="Times New Roman" pitchFamily="18" charset="0"/>
                <a:ea typeface="华文细黑" pitchFamily="2" charset="-122"/>
              </a:rPr>
              <a:t>。</a:t>
            </a:r>
          </a:p>
          <a:p>
            <a:pPr algn="just" defTabSz="0" eaLnBrk="1" hangingPunct="1">
              <a:lnSpc>
                <a:spcPct val="150000"/>
              </a:lnSpc>
              <a:buSzPct val="100000"/>
              <a:tabLst>
                <a:tab pos="2700338" algn="l"/>
              </a:tabLst>
            </a:pPr>
            <a:r>
              <a:rPr lang="en-US" altLang="zh-CN" sz="2800" dirty="0">
                <a:latin typeface="Times New Roman" pitchFamily="18" charset="0"/>
                <a:ea typeface="华文细黑" pitchFamily="2" charset="-122"/>
              </a:rPr>
              <a:t>(4)</a:t>
            </a:r>
            <a:r>
              <a:rPr lang="zh-CN" altLang="zh-CN" sz="2800" dirty="0">
                <a:latin typeface="Times New Roman" pitchFamily="18" charset="0"/>
                <a:ea typeface="华文细黑" pitchFamily="2" charset="-122"/>
              </a:rPr>
              <a:t>根据氧化还原反应的方向判断</a:t>
            </a:r>
          </a:p>
          <a:p>
            <a:pPr algn="just" defTabSz="0" eaLnBrk="1" hangingPunct="1">
              <a:lnSpc>
                <a:spcPct val="150000"/>
              </a:lnSpc>
              <a:buSzPct val="100000"/>
              <a:tabLst>
                <a:tab pos="2700338" algn="l"/>
              </a:tabLst>
            </a:pPr>
            <a:r>
              <a:rPr lang="zh-CN" altLang="zh-CN" sz="2800" dirty="0">
                <a:latin typeface="Times New Roman" pitchFamily="18" charset="0"/>
                <a:ea typeface="华文细黑" pitchFamily="2" charset="-122"/>
              </a:rPr>
              <a:t>氧化剂＋还原剂</a:t>
            </a:r>
            <a:r>
              <a:rPr lang="en-US" altLang="zh-CN" sz="2800" dirty="0">
                <a:latin typeface="Times New Roman" pitchFamily="18" charset="0"/>
                <a:ea typeface="华文细黑" pitchFamily="2" charset="-122"/>
              </a:rPr>
              <a:t>===</a:t>
            </a:r>
            <a:r>
              <a:rPr lang="zh-CN" altLang="zh-CN" sz="2800" dirty="0">
                <a:latin typeface="Times New Roman" pitchFamily="18" charset="0"/>
                <a:ea typeface="华文细黑" pitchFamily="2" charset="-122"/>
              </a:rPr>
              <a:t>还原产物＋氧化产物</a:t>
            </a:r>
          </a:p>
          <a:p>
            <a:pPr defTabSz="0" eaLnBrk="1" hangingPunct="1">
              <a:lnSpc>
                <a:spcPct val="150000"/>
              </a:lnSpc>
              <a:buSzPct val="100000"/>
              <a:tabLst>
                <a:tab pos="2700338" algn="l"/>
              </a:tabLst>
            </a:pPr>
            <a:r>
              <a:rPr lang="zh-CN" altLang="zh-CN" sz="2800" dirty="0">
                <a:latin typeface="Times New Roman" pitchFamily="18" charset="0"/>
                <a:ea typeface="华文细黑" pitchFamily="2" charset="-122"/>
              </a:rPr>
              <a:t>氧化性：氧化剂</a:t>
            </a:r>
            <a:r>
              <a:rPr lang="en-US" altLang="zh-CN" sz="2800" dirty="0">
                <a:latin typeface="Times New Roman" pitchFamily="18" charset="0"/>
                <a:ea typeface="华文细黑" pitchFamily="2" charset="-122"/>
              </a:rPr>
              <a:t>&gt;</a:t>
            </a:r>
            <a:r>
              <a:rPr lang="zh-CN" altLang="zh-CN" sz="2800" dirty="0">
                <a:latin typeface="Times New Roman" pitchFamily="18" charset="0"/>
                <a:ea typeface="华文细黑" pitchFamily="2" charset="-122"/>
              </a:rPr>
              <a:t>氧化产物</a:t>
            </a:r>
            <a:r>
              <a:rPr lang="zh-CN" altLang="zh-CN" sz="2800" dirty="0" smtClean="0">
                <a:latin typeface="Times New Roman" pitchFamily="18" charset="0"/>
                <a:ea typeface="华文细黑" pitchFamily="2" charset="-122"/>
              </a:rPr>
              <a:t>；还原性</a:t>
            </a:r>
            <a:r>
              <a:rPr lang="zh-CN" altLang="zh-CN" sz="2800" dirty="0">
                <a:latin typeface="Times New Roman" pitchFamily="18" charset="0"/>
                <a:ea typeface="华文细黑" pitchFamily="2" charset="-122"/>
              </a:rPr>
              <a:t>：还原剂</a:t>
            </a:r>
            <a:r>
              <a:rPr lang="en-US" altLang="zh-CN" sz="2800" dirty="0">
                <a:latin typeface="Times New Roman" pitchFamily="18" charset="0"/>
                <a:ea typeface="华文细黑" pitchFamily="2" charset="-122"/>
              </a:rPr>
              <a:t>&gt;</a:t>
            </a:r>
            <a:r>
              <a:rPr lang="zh-CN" altLang="zh-CN" sz="2800" dirty="0">
                <a:latin typeface="Times New Roman" pitchFamily="18" charset="0"/>
                <a:ea typeface="华文细黑" pitchFamily="2" charset="-122"/>
              </a:rPr>
              <a:t>还原产物。</a:t>
            </a:r>
          </a:p>
        </p:txBody>
      </p:sp>
      <p:grpSp>
        <p:nvGrpSpPr>
          <p:cNvPr id="3" name="组合 16"/>
          <p:cNvGrpSpPr/>
          <p:nvPr/>
        </p:nvGrpSpPr>
        <p:grpSpPr>
          <a:xfrm>
            <a:off x="94414" y="143646"/>
            <a:ext cx="2126782" cy="534874"/>
            <a:chOff x="164" y="465931"/>
            <a:chExt cx="2126782" cy="534874"/>
          </a:xfrm>
        </p:grpSpPr>
        <p:sp>
          <p:nvSpPr>
            <p:cNvPr id="4" name="燕尾形 3"/>
            <p:cNvSpPr/>
            <p:nvPr/>
          </p:nvSpPr>
          <p:spPr>
            <a:xfrm>
              <a:off x="514196" y="511832"/>
              <a:ext cx="1603226" cy="486000"/>
            </a:xfrm>
            <a:prstGeom prst="chevron">
              <a:avLst>
                <a:gd name="adj" fmla="val 0"/>
              </a:avLst>
            </a:prstGeom>
            <a:solidFill>
              <a:srgbClr val="2258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rgbClr val="1481E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80287" y="465931"/>
              <a:ext cx="1646659" cy="523196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tabLst>
                  <a:tab pos="1890395" algn="l"/>
                </a:tabLst>
              </a:pPr>
              <a:r>
                <a:rPr lang="zh-CN" altLang="en-US" sz="2600" b="1" kern="100" dirty="0" smtClean="0">
                  <a:solidFill>
                    <a:prstClr val="white"/>
                  </a:solidFill>
                  <a:latin typeface="宋体" panose="02010600030101010101" pitchFamily="2" charset="-122"/>
                  <a:cs typeface="Courier New" panose="02070309020205020404"/>
                </a:rPr>
                <a:t>备考策略</a:t>
              </a:r>
              <a:endParaRPr lang="zh-CN" altLang="en-US" sz="2600" b="1" kern="100" dirty="0">
                <a:solidFill>
                  <a:prstClr val="white"/>
                </a:solidFill>
                <a:latin typeface="宋体" panose="02010600030101010101" pitchFamily="2" charset="-122"/>
                <a:cs typeface="Courier New" panose="02070309020205020404"/>
              </a:endParaRPr>
            </a:p>
          </p:txBody>
        </p:sp>
        <p:sp>
          <p:nvSpPr>
            <p:cNvPr id="6" name="五边形 5"/>
            <p:cNvSpPr/>
            <p:nvPr/>
          </p:nvSpPr>
          <p:spPr>
            <a:xfrm>
              <a:off x="164" y="514805"/>
              <a:ext cx="470598" cy="486000"/>
            </a:xfrm>
            <a:prstGeom prst="homePlate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7" name="TextBox 7"/>
          <p:cNvSpPr>
            <a:spLocks noChangeArrowheads="1"/>
          </p:cNvSpPr>
          <p:nvPr/>
        </p:nvSpPr>
        <p:spPr bwMode="auto">
          <a:xfrm>
            <a:off x="0" y="4001298"/>
            <a:ext cx="11526837" cy="195421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just" defTabSz="0" eaLnBrk="1" hangingPunct="1">
              <a:lnSpc>
                <a:spcPct val="150000"/>
              </a:lnSpc>
              <a:buSzPct val="100000"/>
              <a:tabLst>
                <a:tab pos="2700338" algn="l"/>
              </a:tabLst>
            </a:pPr>
            <a:r>
              <a:rPr lang="en-US" altLang="zh-CN" sz="2800" dirty="0">
                <a:latin typeface="Times New Roman" pitchFamily="18" charset="0"/>
                <a:ea typeface="华文细黑" pitchFamily="2" charset="-122"/>
              </a:rPr>
              <a:t>(5)</a:t>
            </a:r>
            <a:r>
              <a:rPr lang="zh-CN" altLang="zh-CN" sz="2800" dirty="0">
                <a:latin typeface="Times New Roman" pitchFamily="18" charset="0"/>
                <a:ea typeface="华文细黑" pitchFamily="2" charset="-122"/>
              </a:rPr>
              <a:t>根据氧化产物的价态高低判断</a:t>
            </a:r>
          </a:p>
          <a:p>
            <a:pPr defTabSz="0" eaLnBrk="1" hangingPunct="1">
              <a:lnSpc>
                <a:spcPct val="150000"/>
              </a:lnSpc>
              <a:buSzPct val="100000"/>
              <a:tabLst>
                <a:tab pos="2700338" algn="l"/>
              </a:tabLst>
            </a:pPr>
            <a:r>
              <a:rPr lang="zh-CN" altLang="zh-CN" sz="2800" dirty="0">
                <a:latin typeface="Times New Roman" pitchFamily="18" charset="0"/>
                <a:ea typeface="华文细黑" pitchFamily="2" charset="-122"/>
              </a:rPr>
              <a:t>当含有变价元素的还原剂在相似的条件下作用于不同的氧化剂时，可根据氧化产物价态的高低判断氧化剂氧化性的强弱。</a:t>
            </a:r>
          </a:p>
        </p:txBody>
      </p:sp>
      <p:graphicFrame>
        <p:nvGraphicFramePr>
          <p:cNvPr id="367617" name="对象 5"/>
          <p:cNvGraphicFramePr>
            <a:graphicFrameLocks noChangeAspect="1"/>
          </p:cNvGraphicFramePr>
          <p:nvPr/>
        </p:nvGraphicFramePr>
        <p:xfrm>
          <a:off x="0" y="5858686"/>
          <a:ext cx="10944225" cy="1447800"/>
        </p:xfrm>
        <a:graphic>
          <a:graphicData uri="http://schemas.openxmlformats.org/presentationml/2006/ole">
            <p:oleObj spid="_x0000_s367617" r:id="rId3" imgW="10951189" imgH="1457190" progId="Word.Document.8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7"/>
          <p:cNvSpPr>
            <a:spLocks noChangeArrowheads="1"/>
          </p:cNvSpPr>
          <p:nvPr/>
        </p:nvSpPr>
        <p:spPr bwMode="auto">
          <a:xfrm>
            <a:off x="0" y="572274"/>
            <a:ext cx="11809412" cy="267811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just" defTabSz="0" eaLnBrk="1" hangingPunct="1">
              <a:lnSpc>
                <a:spcPct val="150000"/>
              </a:lnSpc>
              <a:buSzPct val="100000"/>
              <a:tabLst>
                <a:tab pos="2700338" algn="l"/>
              </a:tabLst>
            </a:pPr>
            <a:r>
              <a:rPr lang="en-US" altLang="zh-CN" dirty="0">
                <a:latin typeface="Times New Roman" pitchFamily="18" charset="0"/>
                <a:ea typeface="华文细黑" pitchFamily="2" charset="-122"/>
              </a:rPr>
              <a:t>(6)</a:t>
            </a:r>
            <a:r>
              <a:rPr lang="zh-CN" altLang="zh-CN" dirty="0">
                <a:latin typeface="Times New Roman" pitchFamily="18" charset="0"/>
                <a:ea typeface="华文细黑" pitchFamily="2" charset="-122"/>
              </a:rPr>
              <a:t>根据反应所需条件判断</a:t>
            </a:r>
          </a:p>
          <a:p>
            <a:pPr algn="just" defTabSz="0" eaLnBrk="1" hangingPunct="1">
              <a:lnSpc>
                <a:spcPct val="150000"/>
              </a:lnSpc>
              <a:buSzPct val="100000"/>
              <a:tabLst>
                <a:tab pos="2700338" algn="l"/>
              </a:tabLst>
            </a:pPr>
            <a:r>
              <a:rPr lang="zh-CN" altLang="zh-CN" dirty="0">
                <a:latin typeface="Times New Roman" pitchFamily="18" charset="0"/>
                <a:ea typeface="华文细黑" pitchFamily="2" charset="-122"/>
              </a:rPr>
              <a:t>当不同的氧化剂作用于同一还原剂时，如果氧化产物价态相同，可根据反应条件的高、低进行判断。例如：</a:t>
            </a:r>
          </a:p>
          <a:p>
            <a:pPr defTabSz="0" eaLnBrk="1" hangingPunct="1">
              <a:lnSpc>
                <a:spcPct val="150000"/>
              </a:lnSpc>
              <a:buSzPct val="100000"/>
              <a:tabLst>
                <a:tab pos="2700338" algn="l"/>
              </a:tabLst>
            </a:pPr>
            <a:r>
              <a:rPr lang="en-US" altLang="zh-CN" sz="2800" dirty="0">
                <a:latin typeface="Times New Roman" pitchFamily="18" charset="0"/>
                <a:ea typeface="华文细黑" pitchFamily="2" charset="-122"/>
              </a:rPr>
              <a:t>16HCl(</a:t>
            </a:r>
            <a:r>
              <a:rPr lang="zh-CN" altLang="zh-CN" sz="2800" dirty="0">
                <a:latin typeface="Times New Roman" pitchFamily="18" charset="0"/>
                <a:ea typeface="华文细黑" pitchFamily="2" charset="-122"/>
              </a:rPr>
              <a:t>浓</a:t>
            </a:r>
            <a:r>
              <a:rPr lang="en-US" altLang="zh-CN" sz="2800" dirty="0">
                <a:latin typeface="Times New Roman" pitchFamily="18" charset="0"/>
                <a:ea typeface="华文细黑" pitchFamily="2" charset="-122"/>
              </a:rPr>
              <a:t>)</a:t>
            </a:r>
            <a:r>
              <a:rPr lang="zh-CN" altLang="zh-CN" sz="2800" dirty="0">
                <a:latin typeface="Times New Roman" pitchFamily="18" charset="0"/>
                <a:ea typeface="华文细黑" pitchFamily="2" charset="-122"/>
              </a:rPr>
              <a:t>＋</a:t>
            </a:r>
            <a:r>
              <a:rPr lang="en-US" altLang="zh-CN" sz="2800" dirty="0">
                <a:latin typeface="Times New Roman" pitchFamily="18" charset="0"/>
                <a:ea typeface="华文细黑" pitchFamily="2" charset="-122"/>
              </a:rPr>
              <a:t>2KMnO</a:t>
            </a:r>
            <a:r>
              <a:rPr lang="en-US" altLang="zh-CN" sz="2800" baseline="-25000" dirty="0">
                <a:latin typeface="Times New Roman" pitchFamily="18" charset="0"/>
                <a:ea typeface="华文细黑" pitchFamily="2" charset="-122"/>
              </a:rPr>
              <a:t>4</a:t>
            </a:r>
            <a:r>
              <a:rPr lang="en-US" altLang="zh-CN" sz="2800" dirty="0">
                <a:latin typeface="Times New Roman" pitchFamily="18" charset="0"/>
                <a:ea typeface="华文细黑" pitchFamily="2" charset="-122"/>
              </a:rPr>
              <a:t>===2KCl</a:t>
            </a:r>
            <a:r>
              <a:rPr lang="zh-CN" altLang="zh-CN" sz="2800" dirty="0">
                <a:latin typeface="Times New Roman" pitchFamily="18" charset="0"/>
                <a:ea typeface="华文细黑" pitchFamily="2" charset="-122"/>
              </a:rPr>
              <a:t>＋</a:t>
            </a:r>
            <a:r>
              <a:rPr lang="en-US" altLang="zh-CN" sz="2800" dirty="0">
                <a:latin typeface="Times New Roman" pitchFamily="18" charset="0"/>
                <a:ea typeface="华文细黑" pitchFamily="2" charset="-122"/>
              </a:rPr>
              <a:t>2MnCl</a:t>
            </a:r>
            <a:r>
              <a:rPr lang="en-US" altLang="zh-CN" sz="2800" baseline="-25000" dirty="0">
                <a:latin typeface="Times New Roman" pitchFamily="18" charset="0"/>
                <a:ea typeface="华文细黑" pitchFamily="2" charset="-122"/>
              </a:rPr>
              <a:t>2</a:t>
            </a:r>
            <a:r>
              <a:rPr lang="zh-CN" altLang="zh-CN" sz="2800" dirty="0">
                <a:latin typeface="Times New Roman" pitchFamily="18" charset="0"/>
                <a:ea typeface="华文细黑" pitchFamily="2" charset="-122"/>
              </a:rPr>
              <a:t>＋</a:t>
            </a:r>
            <a:r>
              <a:rPr lang="en-US" altLang="zh-CN" sz="2800" dirty="0">
                <a:latin typeface="Times New Roman" pitchFamily="18" charset="0"/>
                <a:ea typeface="华文细黑" pitchFamily="2" charset="-122"/>
              </a:rPr>
              <a:t>8H</a:t>
            </a:r>
            <a:r>
              <a:rPr lang="en-US" altLang="zh-CN" sz="2800" baseline="-25000" dirty="0">
                <a:latin typeface="Times New Roman" pitchFamily="18" charset="0"/>
                <a:ea typeface="华文细黑" pitchFamily="2" charset="-122"/>
              </a:rPr>
              <a:t>2</a:t>
            </a:r>
            <a:r>
              <a:rPr lang="en-US" altLang="zh-CN" sz="2800" dirty="0">
                <a:latin typeface="Times New Roman" pitchFamily="18" charset="0"/>
                <a:ea typeface="华文细黑" pitchFamily="2" charset="-122"/>
              </a:rPr>
              <a:t>O</a:t>
            </a:r>
            <a:r>
              <a:rPr lang="zh-CN" altLang="zh-CN" sz="2800" dirty="0">
                <a:latin typeface="Times New Roman" pitchFamily="18" charset="0"/>
                <a:ea typeface="华文细黑" pitchFamily="2" charset="-122"/>
              </a:rPr>
              <a:t>＋</a:t>
            </a:r>
            <a:r>
              <a:rPr lang="en-US" altLang="zh-CN" sz="2800" dirty="0">
                <a:latin typeface="Times New Roman" pitchFamily="18" charset="0"/>
                <a:ea typeface="华文细黑" pitchFamily="2" charset="-122"/>
              </a:rPr>
              <a:t>5Cl</a:t>
            </a:r>
            <a:r>
              <a:rPr lang="en-US" altLang="zh-CN" sz="2800" baseline="-25000" dirty="0">
                <a:latin typeface="Times New Roman" pitchFamily="18" charset="0"/>
                <a:ea typeface="华文细黑" pitchFamily="2" charset="-122"/>
              </a:rPr>
              <a:t>2</a:t>
            </a:r>
            <a:r>
              <a:rPr lang="en-US" altLang="zh-CN" sz="2800" dirty="0">
                <a:latin typeface="宋体" pitchFamily="2" charset="-122"/>
                <a:ea typeface="华文细黑" pitchFamily="2" charset="-122"/>
              </a:rPr>
              <a:t>↑	</a:t>
            </a:r>
            <a:r>
              <a:rPr lang="en-US" altLang="zh-CN" dirty="0">
                <a:latin typeface="宋体" pitchFamily="2" charset="-122"/>
                <a:ea typeface="华文细黑" pitchFamily="2" charset="-122"/>
              </a:rPr>
              <a:t>       </a:t>
            </a:r>
            <a:r>
              <a:rPr lang="en-US" altLang="zh-CN" dirty="0" smtClean="0">
                <a:latin typeface="宋体" pitchFamily="2" charset="-122"/>
                <a:ea typeface="华文细黑" pitchFamily="2" charset="-122"/>
              </a:rPr>
              <a:t>          ①</a:t>
            </a:r>
            <a:endParaRPr lang="en-US" altLang="zh-CN" dirty="0">
              <a:latin typeface="宋体" pitchFamily="2" charset="-122"/>
              <a:ea typeface="华文细黑" pitchFamily="2" charset="-122"/>
            </a:endParaRPr>
          </a:p>
        </p:txBody>
      </p:sp>
      <p:graphicFrame>
        <p:nvGraphicFramePr>
          <p:cNvPr id="8194" name="对象 5"/>
          <p:cNvGraphicFramePr>
            <a:graphicFrameLocks noChangeAspect="1"/>
          </p:cNvGraphicFramePr>
          <p:nvPr/>
        </p:nvGraphicFramePr>
        <p:xfrm>
          <a:off x="165852" y="2858290"/>
          <a:ext cx="11744325" cy="1981200"/>
        </p:xfrm>
        <a:graphic>
          <a:graphicData uri="http://schemas.openxmlformats.org/presentationml/2006/ole">
            <p:oleObj spid="_x0000_s321538" r:id="rId3" imgW="11746040" imgH="1993654" progId="Word.Document.8">
              <p:embed/>
            </p:oleObj>
          </a:graphicData>
        </a:graphic>
      </p:graphicFrame>
      <p:grpSp>
        <p:nvGrpSpPr>
          <p:cNvPr id="4" name="组合 16"/>
          <p:cNvGrpSpPr/>
          <p:nvPr/>
        </p:nvGrpSpPr>
        <p:grpSpPr>
          <a:xfrm>
            <a:off x="0" y="0"/>
            <a:ext cx="2126782" cy="534874"/>
            <a:chOff x="164" y="465931"/>
            <a:chExt cx="2126782" cy="534874"/>
          </a:xfrm>
        </p:grpSpPr>
        <p:sp>
          <p:nvSpPr>
            <p:cNvPr id="5" name="燕尾形 4"/>
            <p:cNvSpPr/>
            <p:nvPr/>
          </p:nvSpPr>
          <p:spPr>
            <a:xfrm>
              <a:off x="514196" y="511832"/>
              <a:ext cx="1603226" cy="486000"/>
            </a:xfrm>
            <a:prstGeom prst="chevron">
              <a:avLst>
                <a:gd name="adj" fmla="val 0"/>
              </a:avLst>
            </a:prstGeom>
            <a:solidFill>
              <a:srgbClr val="2258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rgbClr val="1481E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80287" y="465931"/>
              <a:ext cx="1646659" cy="523196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tabLst>
                  <a:tab pos="1890395" algn="l"/>
                </a:tabLst>
              </a:pPr>
              <a:r>
                <a:rPr lang="zh-CN" altLang="en-US" sz="2600" b="1" kern="100" dirty="0" smtClean="0">
                  <a:solidFill>
                    <a:prstClr val="white"/>
                  </a:solidFill>
                  <a:latin typeface="宋体" panose="02010600030101010101" pitchFamily="2" charset="-122"/>
                  <a:cs typeface="Courier New" panose="02070309020205020404"/>
                </a:rPr>
                <a:t>备考策略</a:t>
              </a:r>
              <a:endParaRPr lang="zh-CN" altLang="en-US" sz="2600" b="1" kern="100" dirty="0">
                <a:solidFill>
                  <a:prstClr val="white"/>
                </a:solidFill>
                <a:latin typeface="宋体" panose="02010600030101010101" pitchFamily="2" charset="-122"/>
                <a:cs typeface="Courier New" panose="02070309020205020404"/>
              </a:endParaRPr>
            </a:p>
          </p:txBody>
        </p:sp>
        <p:sp>
          <p:nvSpPr>
            <p:cNvPr id="7" name="五边形 6"/>
            <p:cNvSpPr/>
            <p:nvPr/>
          </p:nvSpPr>
          <p:spPr>
            <a:xfrm>
              <a:off x="164" y="514805"/>
              <a:ext cx="470598" cy="486000"/>
            </a:xfrm>
            <a:prstGeom prst="homePlate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0" y="4617820"/>
            <a:ext cx="121904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0">
              <a:lnSpc>
                <a:spcPct val="150000"/>
              </a:lnSpc>
              <a:buSzPct val="100000"/>
              <a:tabLst>
                <a:tab pos="2700338" algn="l"/>
              </a:tabLst>
            </a:pPr>
            <a:r>
              <a:rPr lang="en-US" altLang="zh-CN" dirty="0" smtClean="0">
                <a:latin typeface="Times New Roman" pitchFamily="18" charset="0"/>
                <a:ea typeface="华文细黑" pitchFamily="2" charset="-122"/>
              </a:rPr>
              <a:t>(7)</a:t>
            </a:r>
            <a:r>
              <a:rPr lang="zh-CN" altLang="zh-CN" dirty="0" smtClean="0">
                <a:latin typeface="Times New Roman" pitchFamily="18" charset="0"/>
                <a:ea typeface="华文细黑" pitchFamily="2" charset="-122"/>
              </a:rPr>
              <a:t>根据物质的浓度大小</a:t>
            </a:r>
            <a:r>
              <a:rPr lang="zh-CN" altLang="en-US" dirty="0" smtClean="0">
                <a:latin typeface="Times New Roman" pitchFamily="18" charset="0"/>
                <a:ea typeface="华文细黑" pitchFamily="2" charset="-122"/>
              </a:rPr>
              <a:t>、反应温度、溶液酸碱性等</a:t>
            </a:r>
            <a:r>
              <a:rPr lang="zh-CN" altLang="zh-CN" dirty="0" smtClean="0">
                <a:latin typeface="Times New Roman" pitchFamily="18" charset="0"/>
                <a:ea typeface="华文细黑" pitchFamily="2" charset="-122"/>
              </a:rPr>
              <a:t>判断</a:t>
            </a:r>
          </a:p>
          <a:p>
            <a:pPr defTabSz="0">
              <a:lnSpc>
                <a:spcPct val="150000"/>
              </a:lnSpc>
              <a:buSzPct val="100000"/>
              <a:tabLst>
                <a:tab pos="2700338" algn="l"/>
              </a:tabLst>
            </a:pPr>
            <a:r>
              <a:rPr lang="zh-CN" altLang="zh-CN" dirty="0" smtClean="0">
                <a:latin typeface="Times New Roman" pitchFamily="18" charset="0"/>
                <a:ea typeface="华文细黑" pitchFamily="2" charset="-122"/>
              </a:rPr>
              <a:t>具有氧化性</a:t>
            </a:r>
            <a:r>
              <a:rPr lang="en-US" altLang="zh-CN" dirty="0" smtClean="0">
                <a:latin typeface="Times New Roman" pitchFamily="18" charset="0"/>
                <a:ea typeface="华文细黑" pitchFamily="2" charset="-122"/>
              </a:rPr>
              <a:t>(</a:t>
            </a:r>
            <a:r>
              <a:rPr lang="zh-CN" altLang="zh-CN" dirty="0" smtClean="0">
                <a:latin typeface="Times New Roman" pitchFamily="18" charset="0"/>
                <a:ea typeface="华文细黑" pitchFamily="2" charset="-122"/>
              </a:rPr>
              <a:t>或还原性</a:t>
            </a:r>
            <a:r>
              <a:rPr lang="en-US" altLang="zh-CN" dirty="0" smtClean="0">
                <a:latin typeface="Times New Roman" pitchFamily="18" charset="0"/>
                <a:ea typeface="华文细黑" pitchFamily="2" charset="-122"/>
              </a:rPr>
              <a:t>)</a:t>
            </a:r>
            <a:r>
              <a:rPr lang="zh-CN" altLang="zh-CN" dirty="0" smtClean="0">
                <a:latin typeface="Times New Roman" pitchFamily="18" charset="0"/>
                <a:ea typeface="华文细黑" pitchFamily="2" charset="-122"/>
              </a:rPr>
              <a:t>的物质浓度越大，其氧化性</a:t>
            </a:r>
            <a:r>
              <a:rPr lang="en-US" altLang="zh-CN" dirty="0" smtClean="0">
                <a:latin typeface="Times New Roman" pitchFamily="18" charset="0"/>
                <a:ea typeface="华文细黑" pitchFamily="2" charset="-122"/>
              </a:rPr>
              <a:t>(</a:t>
            </a:r>
            <a:r>
              <a:rPr lang="zh-CN" altLang="zh-CN" dirty="0" smtClean="0">
                <a:latin typeface="Times New Roman" pitchFamily="18" charset="0"/>
                <a:ea typeface="华文细黑" pitchFamily="2" charset="-122"/>
              </a:rPr>
              <a:t>或还原性</a:t>
            </a:r>
            <a:r>
              <a:rPr lang="en-US" altLang="zh-CN" dirty="0" smtClean="0">
                <a:latin typeface="Times New Roman" pitchFamily="18" charset="0"/>
                <a:ea typeface="华文细黑" pitchFamily="2" charset="-122"/>
              </a:rPr>
              <a:t>)</a:t>
            </a:r>
            <a:r>
              <a:rPr lang="zh-CN" altLang="zh-CN" dirty="0" smtClean="0">
                <a:latin typeface="Times New Roman" pitchFamily="18" charset="0"/>
                <a:ea typeface="华文细黑" pitchFamily="2" charset="-122"/>
              </a:rPr>
              <a:t>越强，反之，其氧化性</a:t>
            </a:r>
            <a:r>
              <a:rPr lang="en-US" altLang="zh-CN" dirty="0" smtClean="0">
                <a:latin typeface="Times New Roman" pitchFamily="18" charset="0"/>
                <a:ea typeface="华文细黑" pitchFamily="2" charset="-122"/>
              </a:rPr>
              <a:t>(</a:t>
            </a:r>
            <a:r>
              <a:rPr lang="zh-CN" altLang="zh-CN" dirty="0" smtClean="0">
                <a:latin typeface="Times New Roman" pitchFamily="18" charset="0"/>
                <a:ea typeface="华文细黑" pitchFamily="2" charset="-122"/>
              </a:rPr>
              <a:t>或还原性</a:t>
            </a:r>
            <a:r>
              <a:rPr lang="en-US" altLang="zh-CN" dirty="0" smtClean="0">
                <a:latin typeface="Times New Roman" pitchFamily="18" charset="0"/>
                <a:ea typeface="华文细黑" pitchFamily="2" charset="-122"/>
              </a:rPr>
              <a:t>)</a:t>
            </a:r>
            <a:r>
              <a:rPr lang="zh-CN" altLang="zh-CN" dirty="0" smtClean="0">
                <a:latin typeface="Times New Roman" pitchFamily="18" charset="0"/>
                <a:ea typeface="华文细黑" pitchFamily="2" charset="-122"/>
              </a:rPr>
              <a:t>越弱。如氧化性：</a:t>
            </a:r>
            <a:r>
              <a:rPr lang="en-US" altLang="zh-CN" dirty="0" smtClean="0">
                <a:latin typeface="Times New Roman" pitchFamily="18" charset="0"/>
                <a:ea typeface="华文细黑" pitchFamily="2" charset="-122"/>
              </a:rPr>
              <a:t>HNO</a:t>
            </a:r>
            <a:r>
              <a:rPr lang="en-US" altLang="zh-CN" baseline="-25000" dirty="0" smtClean="0">
                <a:latin typeface="Times New Roman" pitchFamily="18" charset="0"/>
                <a:ea typeface="华文细黑" pitchFamily="2" charset="-122"/>
              </a:rPr>
              <a:t>3</a:t>
            </a:r>
            <a:r>
              <a:rPr lang="en-US" altLang="zh-CN" dirty="0" smtClean="0">
                <a:latin typeface="Times New Roman" pitchFamily="18" charset="0"/>
                <a:ea typeface="华文细黑" pitchFamily="2" charset="-122"/>
              </a:rPr>
              <a:t>(</a:t>
            </a:r>
            <a:r>
              <a:rPr lang="zh-CN" altLang="zh-CN" dirty="0" smtClean="0">
                <a:latin typeface="Times New Roman" pitchFamily="18" charset="0"/>
                <a:ea typeface="华文细黑" pitchFamily="2" charset="-122"/>
              </a:rPr>
              <a:t>浓</a:t>
            </a:r>
            <a:r>
              <a:rPr lang="en-US" altLang="zh-CN" dirty="0" smtClean="0">
                <a:latin typeface="Times New Roman" pitchFamily="18" charset="0"/>
                <a:ea typeface="华文细黑" pitchFamily="2" charset="-122"/>
              </a:rPr>
              <a:t>)&gt;HNO</a:t>
            </a:r>
            <a:r>
              <a:rPr lang="en-US" altLang="zh-CN" baseline="-25000" dirty="0" smtClean="0">
                <a:latin typeface="Times New Roman" pitchFamily="18" charset="0"/>
                <a:ea typeface="华文细黑" pitchFamily="2" charset="-122"/>
              </a:rPr>
              <a:t>3</a:t>
            </a:r>
            <a:r>
              <a:rPr lang="en-US" altLang="zh-CN" dirty="0" smtClean="0">
                <a:latin typeface="Times New Roman" pitchFamily="18" charset="0"/>
                <a:ea typeface="华文细黑" pitchFamily="2" charset="-122"/>
              </a:rPr>
              <a:t>(</a:t>
            </a:r>
            <a:r>
              <a:rPr lang="zh-CN" altLang="zh-CN" dirty="0" smtClean="0">
                <a:latin typeface="Times New Roman" pitchFamily="18" charset="0"/>
                <a:ea typeface="华文细黑" pitchFamily="2" charset="-122"/>
              </a:rPr>
              <a:t>稀</a:t>
            </a:r>
            <a:r>
              <a:rPr lang="en-US" altLang="zh-CN" dirty="0" smtClean="0">
                <a:latin typeface="Times New Roman" pitchFamily="18" charset="0"/>
                <a:ea typeface="华文细黑" pitchFamily="2" charset="-122"/>
              </a:rPr>
              <a:t>)</a:t>
            </a:r>
            <a:r>
              <a:rPr lang="zh-CN" altLang="zh-CN" dirty="0" smtClean="0">
                <a:latin typeface="Times New Roman" pitchFamily="18" charset="0"/>
                <a:ea typeface="华文细黑" pitchFamily="2" charset="-122"/>
              </a:rPr>
              <a:t>；</a:t>
            </a:r>
            <a:r>
              <a:rPr lang="en-US" altLang="zh-CN" dirty="0" smtClean="0">
                <a:latin typeface="Times New Roman" pitchFamily="18" charset="0"/>
                <a:ea typeface="华文细黑" pitchFamily="2" charset="-122"/>
              </a:rPr>
              <a:t>MnO</a:t>
            </a:r>
            <a:r>
              <a:rPr lang="en-US" altLang="zh-CN" baseline="-25000" dirty="0" smtClean="0">
                <a:latin typeface="Times New Roman" pitchFamily="18" charset="0"/>
                <a:ea typeface="华文细黑" pitchFamily="2" charset="-122"/>
              </a:rPr>
              <a:t>2</a:t>
            </a:r>
            <a:r>
              <a:rPr lang="zh-CN" altLang="zh-CN" dirty="0" smtClean="0">
                <a:latin typeface="Times New Roman" pitchFamily="18" charset="0"/>
                <a:ea typeface="华文细黑" pitchFamily="2" charset="-122"/>
              </a:rPr>
              <a:t>能与浓盐酸反应，却不能被稀盐酸还原。</a:t>
            </a:r>
            <a:r>
              <a:rPr lang="zh-CN" altLang="en-US" dirty="0" smtClean="0">
                <a:latin typeface="Times New Roman" pitchFamily="18" charset="0"/>
                <a:ea typeface="华文细黑" pitchFamily="2" charset="-122"/>
              </a:rPr>
              <a:t>反应温度和酸碱性也对物质的氧化性或还原性有影响。</a:t>
            </a:r>
            <a:endParaRPr lang="zh-CN" altLang="zh-CN" dirty="0">
              <a:latin typeface="Times New Roman" pitchFamily="18" charset="0"/>
              <a:ea typeface="华文细黑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237554" y="143646"/>
            <a:ext cx="11412000" cy="69176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dirty="0" smtClean="0">
                <a:solidFill>
                  <a:schemeClr val="tx2"/>
                </a:solidFill>
                <a:latin typeface="Times New Roman" pitchFamily="18" charset="0"/>
                <a:ea typeface="华文细黑" pitchFamily="2" charset="-122"/>
              </a:rPr>
              <a:t>3.</a:t>
            </a:r>
            <a:r>
              <a:rPr lang="zh-CN" altLang="zh-CN" sz="2800" b="1" dirty="0" smtClean="0">
                <a:solidFill>
                  <a:schemeClr val="tx2"/>
                </a:solidFill>
                <a:latin typeface="Times New Roman" pitchFamily="18" charset="0"/>
                <a:ea typeface="华文细黑" pitchFamily="2" charset="-122"/>
              </a:rPr>
              <a:t>氧化还原</a:t>
            </a:r>
            <a:r>
              <a:rPr lang="zh-CN" altLang="zh-CN" sz="2800" b="1" dirty="0">
                <a:solidFill>
                  <a:schemeClr val="tx2"/>
                </a:solidFill>
                <a:latin typeface="Times New Roman" pitchFamily="18" charset="0"/>
                <a:ea typeface="华文细黑" pitchFamily="2" charset="-122"/>
              </a:rPr>
              <a:t>反应的规律</a:t>
            </a:r>
          </a:p>
        </p:txBody>
      </p:sp>
      <p:pic>
        <p:nvPicPr>
          <p:cNvPr id="191544" name="Picture 56" descr="3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08" y="856615"/>
            <a:ext cx="9787006" cy="571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16"/>
          <p:cNvGrpSpPr/>
          <p:nvPr/>
        </p:nvGrpSpPr>
        <p:grpSpPr>
          <a:xfrm>
            <a:off x="94414" y="143646"/>
            <a:ext cx="2126782" cy="534874"/>
            <a:chOff x="164" y="465931"/>
            <a:chExt cx="2126782" cy="534874"/>
          </a:xfrm>
        </p:grpSpPr>
        <p:sp>
          <p:nvSpPr>
            <p:cNvPr id="5" name="燕尾形 4"/>
            <p:cNvSpPr/>
            <p:nvPr/>
          </p:nvSpPr>
          <p:spPr>
            <a:xfrm>
              <a:off x="514196" y="511832"/>
              <a:ext cx="1603226" cy="486000"/>
            </a:xfrm>
            <a:prstGeom prst="chevron">
              <a:avLst>
                <a:gd name="adj" fmla="val 0"/>
              </a:avLst>
            </a:prstGeom>
            <a:solidFill>
              <a:srgbClr val="2258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rgbClr val="1481E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80287" y="465931"/>
              <a:ext cx="1646659" cy="523196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tabLst>
                  <a:tab pos="1890395" algn="l"/>
                </a:tabLst>
              </a:pPr>
              <a:r>
                <a:rPr lang="zh-CN" altLang="en-US" sz="2600" b="1" kern="100" dirty="0" smtClean="0">
                  <a:solidFill>
                    <a:prstClr val="white"/>
                  </a:solidFill>
                  <a:latin typeface="宋体" panose="02010600030101010101" pitchFamily="2" charset="-122"/>
                  <a:cs typeface="Courier New" panose="02070309020205020404"/>
                </a:rPr>
                <a:t>备考策略</a:t>
              </a:r>
              <a:endParaRPr lang="zh-CN" altLang="en-US" sz="2600" b="1" kern="100" dirty="0">
                <a:solidFill>
                  <a:prstClr val="white"/>
                </a:solidFill>
                <a:latin typeface="宋体" panose="02010600030101010101" pitchFamily="2" charset="-122"/>
                <a:cs typeface="Courier New" panose="02070309020205020404"/>
              </a:endParaRPr>
            </a:p>
          </p:txBody>
        </p:sp>
        <p:sp>
          <p:nvSpPr>
            <p:cNvPr id="7" name="五边形 6"/>
            <p:cNvSpPr/>
            <p:nvPr/>
          </p:nvSpPr>
          <p:spPr>
            <a:xfrm>
              <a:off x="164" y="514805"/>
              <a:ext cx="470598" cy="486000"/>
            </a:xfrm>
            <a:prstGeom prst="homePlate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80166" y="643712"/>
            <a:ext cx="11412000" cy="344707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已知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在酸性溶液中易被还原成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FeCl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I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的氧化性依次减弱。下列反应在水溶液中不可能发生的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是</a:t>
            </a:r>
            <a:r>
              <a:rPr lang="zh-CN" altLang="en-US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（       ）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A.3Cl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6FeI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=2FeCl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4FeI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B.Cl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FeI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=FeCl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I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C.Co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6HCl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=2CoCl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↑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O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D.2Fe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2I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=2Fe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I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endParaRPr lang="en-US" altLang="zh-CN" sz="1400" dirty="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endParaRPr lang="en-US" altLang="zh-CN" sz="1400" dirty="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endParaRPr lang="en-US" altLang="zh-CN" sz="1400" dirty="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89206" y="4113127"/>
            <a:ext cx="11412000" cy="226899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FF0000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解析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Fe</a:t>
            </a:r>
            <a:r>
              <a:rPr lang="en-US" altLang="zh-CN" kern="1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kern="1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能氧化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I</a:t>
            </a:r>
            <a:r>
              <a:rPr lang="zh-CN" altLang="zh-CN" kern="1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，所以不可能生成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FeI</a:t>
            </a:r>
            <a:r>
              <a:rPr lang="en-US" altLang="zh-CN" kern="1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正确；</a:t>
            </a:r>
            <a:endParaRPr lang="en-US" altLang="zh-CN" kern="100" dirty="0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Cl</a:t>
            </a:r>
            <a:r>
              <a:rPr lang="en-US" altLang="zh-CN" kern="1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少量时，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I</a:t>
            </a:r>
            <a:r>
              <a:rPr lang="zh-CN" altLang="zh-CN" kern="1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先被氧化，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正确；</a:t>
            </a:r>
            <a:endParaRPr lang="en-US" altLang="zh-CN" kern="100" dirty="0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由于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的氧化性强于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Cl</a:t>
            </a:r>
            <a:r>
              <a:rPr lang="en-US" altLang="zh-CN" kern="1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，所以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能氧化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Cl</a:t>
            </a:r>
            <a:r>
              <a:rPr lang="zh-CN" altLang="zh-CN" kern="1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得到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Cl</a:t>
            </a:r>
            <a:r>
              <a:rPr lang="en-US" altLang="zh-CN" kern="1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被还原为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正确。</a:t>
            </a:r>
            <a:endParaRPr lang="zh-CN" altLang="zh-CN" kern="100" dirty="0">
              <a:solidFill>
                <a:srgbClr val="FF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pSp>
        <p:nvGrpSpPr>
          <p:cNvPr id="18" name="组合 16"/>
          <p:cNvGrpSpPr/>
          <p:nvPr/>
        </p:nvGrpSpPr>
        <p:grpSpPr>
          <a:xfrm>
            <a:off x="165852" y="143646"/>
            <a:ext cx="2126782" cy="534874"/>
            <a:chOff x="164" y="465931"/>
            <a:chExt cx="2126782" cy="534874"/>
          </a:xfrm>
        </p:grpSpPr>
        <p:sp>
          <p:nvSpPr>
            <p:cNvPr id="19" name="燕尾形 18"/>
            <p:cNvSpPr/>
            <p:nvPr/>
          </p:nvSpPr>
          <p:spPr>
            <a:xfrm>
              <a:off x="514196" y="511832"/>
              <a:ext cx="1603226" cy="486000"/>
            </a:xfrm>
            <a:prstGeom prst="chevron">
              <a:avLst>
                <a:gd name="adj" fmla="val 0"/>
              </a:avLst>
            </a:prstGeom>
            <a:solidFill>
              <a:srgbClr val="2258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rgbClr val="1481E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80287" y="465931"/>
              <a:ext cx="1646659" cy="523196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tabLst>
                  <a:tab pos="1890395" algn="l"/>
                </a:tabLst>
              </a:pPr>
              <a:r>
                <a:rPr lang="zh-CN" altLang="en-US" sz="2600" b="1" kern="100" dirty="0" smtClean="0">
                  <a:solidFill>
                    <a:prstClr val="white"/>
                  </a:solidFill>
                  <a:latin typeface="宋体" panose="02010600030101010101" pitchFamily="2" charset="-122"/>
                  <a:cs typeface="Courier New" panose="02070309020205020404"/>
                </a:rPr>
                <a:t>对点训练</a:t>
              </a:r>
              <a:endParaRPr lang="zh-CN" altLang="en-US" sz="2600" b="1" kern="100" dirty="0">
                <a:solidFill>
                  <a:prstClr val="white"/>
                </a:solidFill>
                <a:latin typeface="宋体" panose="02010600030101010101" pitchFamily="2" charset="-122"/>
                <a:cs typeface="Courier New" panose="02070309020205020404"/>
              </a:endParaRPr>
            </a:p>
          </p:txBody>
        </p:sp>
        <p:sp>
          <p:nvSpPr>
            <p:cNvPr id="21" name="五边形 20"/>
            <p:cNvSpPr/>
            <p:nvPr/>
          </p:nvSpPr>
          <p:spPr>
            <a:xfrm>
              <a:off x="164" y="514805"/>
              <a:ext cx="470598" cy="486000"/>
            </a:xfrm>
            <a:prstGeom prst="homePlate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380958" y="1358092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A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43206" y="357960"/>
            <a:ext cx="11304000" cy="60007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6B2E6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Picture 3" descr="E:\仝德志文件，勿删！\03-参考文档\！PPT图片及版面资源\06-PPT精选插图\12-标签\蓝色上顶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6110" y="558800"/>
            <a:ext cx="1463806" cy="817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4"/>
          <p:cNvSpPr txBox="1"/>
          <p:nvPr/>
        </p:nvSpPr>
        <p:spPr>
          <a:xfrm>
            <a:off x="857672" y="76260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610485" algn="l"/>
              </a:tabLst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方法技巧</a:t>
            </a:r>
            <a:endParaRPr lang="zh-CN" altLang="zh-CN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15206" y="643712"/>
            <a:ext cx="11160000" cy="677106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电子守恒法解题的思维流程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AutoNum type="arabicParenBoth"/>
            </a:pPr>
            <a:r>
              <a:rPr lang="x-none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找物质</a:t>
            </a:r>
            <a:r>
              <a:rPr lang="en-US" altLang="zh-CN" kern="100" dirty="0" smtClean="0">
                <a:latin typeface="Times New Roman"/>
                <a:cs typeface="Times New Roman"/>
              </a:rPr>
              <a:t>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找出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反应中的氧化剂、还原剂及相应的还原产物和氧化产物。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2) </a:t>
            </a:r>
            <a:r>
              <a:rPr lang="zh-CN" altLang="en-US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定得失    </a:t>
            </a:r>
            <a:r>
              <a:rPr lang="zh-CN" altLang="en-US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确定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一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个原子或离子得失电子数目，从而确定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mol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氧化剂或还原剂得失电子数目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注意化学式中原子或离子个数，如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mol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K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Cr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7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被还原为＋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价的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Cr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得电子数是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en-US" altLang="zh-CN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(3) </a:t>
            </a:r>
            <a:r>
              <a:rPr lang="zh-CN" altLang="en-US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列等式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题目中各物质的物质的量和得失电子守恒列出等式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：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氧化剂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×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变价原子数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×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化合价变化值＝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还原剂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×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变价原子数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×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化合价变化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值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(4)</a:t>
            </a:r>
            <a:r>
              <a:rPr lang="x-none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找关系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 </a:t>
            </a:r>
            <a:r>
              <a:rPr lang="x-none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对于多步连续进行的氧化还原反应，只要中间各步反应过程中没有损耗，可直接找出起始物和最终产物，删去中间产物，建立二者之间的电子守恒关系，快速求解。</a:t>
            </a:r>
            <a:endParaRPr lang="zh-CN" altLang="zh-CN" kern="100" dirty="0" smtClean="0">
              <a:latin typeface="Times New Roman" panose="02020603050405020304" pitchFamily="18" charset="0"/>
              <a:ea typeface="微软雅黑" panose="020B050302020402020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kern="1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"/>
          <p:cNvGraphicFramePr>
            <a:graphicFrameLocks noChangeAspect="1"/>
          </p:cNvGraphicFramePr>
          <p:nvPr/>
        </p:nvGraphicFramePr>
        <p:xfrm>
          <a:off x="523042" y="786588"/>
          <a:ext cx="11155363" cy="4992687"/>
        </p:xfrm>
        <a:graphic>
          <a:graphicData uri="http://schemas.openxmlformats.org/presentationml/2006/ole">
            <p:oleObj spid="_x0000_s343042" name="文档" r:id="rId3" imgW="7956060" imgH="3555205" progId="Word.Document.12">
              <p:embed/>
            </p:oleObj>
          </a:graphicData>
        </a:graphic>
      </p:graphicFrame>
      <p:graphicFrame>
        <p:nvGraphicFramePr>
          <p:cNvPr id="343043" name="Object 1"/>
          <p:cNvGraphicFramePr>
            <a:graphicFrameLocks noChangeAspect="1"/>
          </p:cNvGraphicFramePr>
          <p:nvPr/>
        </p:nvGraphicFramePr>
        <p:xfrm>
          <a:off x="737356" y="3286918"/>
          <a:ext cx="10220325" cy="5745162"/>
        </p:xfrm>
        <a:graphic>
          <a:graphicData uri="http://schemas.openxmlformats.org/presentationml/2006/ole">
            <p:oleObj spid="_x0000_s343043" name="文档" r:id="rId4" imgW="7956060" imgH="4466141" progId="Word.Document.12">
              <p:embed/>
            </p:oleObj>
          </a:graphicData>
        </a:graphic>
      </p:graphicFrame>
      <p:grpSp>
        <p:nvGrpSpPr>
          <p:cNvPr id="4" name="组合 16"/>
          <p:cNvGrpSpPr/>
          <p:nvPr/>
        </p:nvGrpSpPr>
        <p:grpSpPr>
          <a:xfrm>
            <a:off x="165852" y="143646"/>
            <a:ext cx="2126782" cy="534874"/>
            <a:chOff x="164" y="465931"/>
            <a:chExt cx="2126782" cy="534874"/>
          </a:xfrm>
        </p:grpSpPr>
        <p:sp>
          <p:nvSpPr>
            <p:cNvPr id="5" name="燕尾形 4"/>
            <p:cNvSpPr/>
            <p:nvPr/>
          </p:nvSpPr>
          <p:spPr>
            <a:xfrm>
              <a:off x="514196" y="511832"/>
              <a:ext cx="1603226" cy="486000"/>
            </a:xfrm>
            <a:prstGeom prst="chevron">
              <a:avLst>
                <a:gd name="adj" fmla="val 0"/>
              </a:avLst>
            </a:prstGeom>
            <a:solidFill>
              <a:srgbClr val="2258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rgbClr val="1481E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80287" y="465931"/>
              <a:ext cx="1646659" cy="523196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tabLst>
                  <a:tab pos="1890395" algn="l"/>
                </a:tabLst>
              </a:pPr>
              <a:r>
                <a:rPr lang="zh-CN" altLang="en-US" sz="2600" b="1" kern="100" dirty="0" smtClean="0">
                  <a:solidFill>
                    <a:prstClr val="white"/>
                  </a:solidFill>
                  <a:latin typeface="宋体" panose="02010600030101010101" pitchFamily="2" charset="-122"/>
                  <a:cs typeface="Courier New" panose="02070309020205020404"/>
                </a:rPr>
                <a:t>对点训练</a:t>
              </a:r>
              <a:endParaRPr lang="zh-CN" altLang="en-US" sz="2600" b="1" kern="100" dirty="0">
                <a:solidFill>
                  <a:prstClr val="white"/>
                </a:solidFill>
                <a:latin typeface="宋体" panose="02010600030101010101" pitchFamily="2" charset="-122"/>
                <a:cs typeface="Courier New" panose="02070309020205020404"/>
              </a:endParaRPr>
            </a:p>
          </p:txBody>
        </p:sp>
        <p:sp>
          <p:nvSpPr>
            <p:cNvPr id="7" name="五边形 6"/>
            <p:cNvSpPr/>
            <p:nvPr/>
          </p:nvSpPr>
          <p:spPr>
            <a:xfrm>
              <a:off x="164" y="514805"/>
              <a:ext cx="470598" cy="486000"/>
            </a:xfrm>
            <a:prstGeom prst="homePlate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37290" y="858026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1.</a:t>
            </a:r>
            <a:endParaRPr lang="zh-CN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endParaRPr lang="en-US" altLang="zh-CN" sz="1400" dirty="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endParaRPr lang="en-US" altLang="zh-CN" sz="1400" dirty="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endParaRPr lang="en-US" altLang="zh-CN" sz="1400" dirty="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endParaRPr lang="en-US" altLang="zh-CN" sz="1400" dirty="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08728" y="643712"/>
          <a:ext cx="11268378" cy="3744762"/>
        </p:xfrm>
        <a:graphic>
          <a:graphicData uri="http://schemas.openxmlformats.org/presentationml/2006/ole">
            <p:oleObj spid="_x0000_s539650" name="文档" r:id="rId7" imgW="11251063" imgH="4136725" progId="Word.Document.12">
              <p:embed/>
            </p:oleObj>
          </a:graphicData>
        </a:graphic>
      </p:graphicFrame>
      <p:sp>
        <p:nvSpPr>
          <p:cNvPr id="18" name="TextBox 9"/>
          <p:cNvSpPr txBox="1"/>
          <p:nvPr/>
        </p:nvSpPr>
        <p:spPr>
          <a:xfrm>
            <a:off x="7809718" y="2215348"/>
            <a:ext cx="756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endParaRPr lang="en-US" altLang="zh-CN" sz="1400" dirty="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endParaRPr lang="en-US" altLang="zh-CN" sz="1400" dirty="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pSp>
        <p:nvGrpSpPr>
          <p:cNvPr id="19" name="组合 16"/>
          <p:cNvGrpSpPr/>
          <p:nvPr/>
        </p:nvGrpSpPr>
        <p:grpSpPr>
          <a:xfrm>
            <a:off x="165852" y="143646"/>
            <a:ext cx="2126782" cy="534874"/>
            <a:chOff x="164" y="465931"/>
            <a:chExt cx="2126782" cy="534874"/>
          </a:xfrm>
        </p:grpSpPr>
        <p:sp>
          <p:nvSpPr>
            <p:cNvPr id="20" name="燕尾形 19"/>
            <p:cNvSpPr/>
            <p:nvPr/>
          </p:nvSpPr>
          <p:spPr>
            <a:xfrm>
              <a:off x="514196" y="511832"/>
              <a:ext cx="1603226" cy="486000"/>
            </a:xfrm>
            <a:prstGeom prst="chevron">
              <a:avLst>
                <a:gd name="adj" fmla="val 0"/>
              </a:avLst>
            </a:prstGeom>
            <a:solidFill>
              <a:srgbClr val="2258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rgbClr val="1481E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80287" y="465931"/>
              <a:ext cx="1646659" cy="523196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tabLst>
                  <a:tab pos="1890395" algn="l"/>
                </a:tabLst>
              </a:pPr>
              <a:r>
                <a:rPr lang="zh-CN" altLang="en-US" sz="2600" b="1" kern="100" dirty="0" smtClean="0">
                  <a:solidFill>
                    <a:prstClr val="white"/>
                  </a:solidFill>
                  <a:latin typeface="宋体" panose="02010600030101010101" pitchFamily="2" charset="-122"/>
                  <a:cs typeface="Courier New" panose="02070309020205020404"/>
                </a:rPr>
                <a:t>对点训练</a:t>
              </a:r>
              <a:endParaRPr lang="zh-CN" altLang="en-US" sz="2600" b="1" kern="100" dirty="0">
                <a:solidFill>
                  <a:prstClr val="white"/>
                </a:solidFill>
                <a:latin typeface="宋体" panose="02010600030101010101" pitchFamily="2" charset="-122"/>
                <a:cs typeface="Courier New" panose="02070309020205020404"/>
              </a:endParaRPr>
            </a:p>
          </p:txBody>
        </p:sp>
        <p:sp>
          <p:nvSpPr>
            <p:cNvPr id="22" name="五边形 21"/>
            <p:cNvSpPr/>
            <p:nvPr/>
          </p:nvSpPr>
          <p:spPr>
            <a:xfrm>
              <a:off x="164" y="514805"/>
              <a:ext cx="470598" cy="486000"/>
            </a:xfrm>
            <a:prstGeom prst="homePlate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aphicFrame>
        <p:nvGraphicFramePr>
          <p:cNvPr id="539651" name="Picture 98" descr="image41"/>
          <p:cNvGraphicFramePr>
            <a:graphicFrameLocks noChangeAspect="1"/>
          </p:cNvGraphicFramePr>
          <p:nvPr/>
        </p:nvGraphicFramePr>
        <p:xfrm>
          <a:off x="308728" y="4287050"/>
          <a:ext cx="11572956" cy="2428892"/>
        </p:xfrm>
        <a:graphic>
          <a:graphicData uri="http://schemas.openxmlformats.org/presentationml/2006/ole">
            <p:oleObj spid="_x0000_s539651" name="文档" r:id="rId13" imgW="11222611" imgH="3014573" progId="Word.Document.12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65852" y="786588"/>
            <a:ext cx="428628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2.</a:t>
            </a:r>
            <a:endParaRPr lang="zh-CN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523042" y="929464"/>
            <a:ext cx="10873618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3200" b="1" dirty="0" smtClean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1</a:t>
            </a:r>
            <a:r>
              <a:rPr lang="en-US" altLang="zh-CN" sz="320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.(</a:t>
            </a:r>
            <a:r>
              <a:rPr lang="en-US" altLang="zh-CN" sz="3200" dirty="0" smtClean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2019</a:t>
            </a:r>
            <a:r>
              <a:rPr lang="zh-CN" altLang="zh-CN" sz="3200" dirty="0" smtClean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浙江</a:t>
            </a:r>
            <a:r>
              <a:rPr lang="en-US" altLang="zh-CN" sz="320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,</a:t>
            </a:r>
            <a:r>
              <a:rPr lang="en-US" altLang="zh-CN" sz="3200" dirty="0" smtClean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6)</a:t>
            </a:r>
            <a:r>
              <a:rPr lang="zh-CN" altLang="zh-CN" sz="320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反应</a:t>
            </a:r>
            <a:r>
              <a:rPr lang="en-US" altLang="zh-CN" sz="3200" dirty="0" smtClean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8NH</a:t>
            </a:r>
            <a:r>
              <a:rPr lang="en-US" altLang="zh-CN" sz="3200" baseline="-25000" dirty="0" smtClean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3</a:t>
            </a:r>
            <a:r>
              <a:rPr lang="en-US" altLang="zh-CN" sz="3200" dirty="0" smtClean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+3Cl</a:t>
            </a:r>
            <a:r>
              <a:rPr lang="en-US" altLang="zh-CN" sz="3200" baseline="-25000" dirty="0" smtClean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2</a:t>
            </a:r>
            <a:r>
              <a:rPr lang="en-US" altLang="zh-CN" sz="3200" kern="10000" spc="-15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 === </a:t>
            </a:r>
            <a:r>
              <a:rPr lang="en-US" altLang="zh-CN" sz="3200" dirty="0" smtClean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N</a:t>
            </a:r>
            <a:r>
              <a:rPr lang="en-US" altLang="zh-CN" sz="3200" baseline="-25000" dirty="0" smtClean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2</a:t>
            </a:r>
            <a:r>
              <a:rPr lang="en-US" altLang="zh-CN" sz="3200" dirty="0" smtClean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+6NH</a:t>
            </a:r>
            <a:r>
              <a:rPr lang="en-US" altLang="zh-CN" sz="3200" baseline="-25000" dirty="0" smtClean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4</a:t>
            </a:r>
            <a:r>
              <a:rPr lang="en-US" altLang="zh-CN" sz="3200" dirty="0" smtClean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Cl</a:t>
            </a:r>
            <a:r>
              <a:rPr lang="en-US" altLang="zh-CN" sz="320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,</a:t>
            </a:r>
            <a:r>
              <a:rPr lang="zh-CN" altLang="zh-CN" sz="320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被氧化的</a:t>
            </a:r>
            <a:r>
              <a:rPr lang="en-US" altLang="zh-CN" sz="320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NH</a:t>
            </a:r>
            <a:r>
              <a:rPr lang="en-US" altLang="zh-CN" sz="3200" baseline="-2500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3</a:t>
            </a:r>
            <a:r>
              <a:rPr lang="zh-CN" altLang="zh-CN" sz="320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与被还原的</a:t>
            </a:r>
            <a:r>
              <a:rPr lang="en-US" altLang="zh-CN" sz="320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Cl</a:t>
            </a:r>
            <a:r>
              <a:rPr lang="en-US" altLang="zh-CN" sz="3200" baseline="-2500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2</a:t>
            </a:r>
            <a:r>
              <a:rPr lang="zh-CN" altLang="zh-CN" sz="320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的物质的量之比为</a:t>
            </a:r>
            <a:r>
              <a:rPr lang="en-US" altLang="zh-CN" sz="320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zh-CN" altLang="zh-CN" sz="3200" dirty="0">
                <a:solidFill>
                  <a:srgbClr val="FF00FF"/>
                </a:solidFill>
                <a:latin typeface="+mj-ea"/>
                <a:ea typeface="+mj-ea"/>
                <a:cs typeface="Times New Roman" panose="02020603050405020304" pitchFamily="18" charset="0"/>
              </a:rPr>
              <a:t>　　</a:t>
            </a:r>
            <a:r>
              <a:rPr lang="en-US" altLang="zh-CN" sz="320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)</a:t>
            </a:r>
            <a:endParaRPr lang="zh-CN" altLang="zh-CN" sz="3200" dirty="0">
              <a:solidFill>
                <a:srgbClr val="00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320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A.2</a:t>
            </a:r>
            <a:r>
              <a:rPr lang="zh-CN" altLang="zh-CN" sz="3200" dirty="0">
                <a:solidFill>
                  <a:srgbClr val="000000"/>
                </a:solidFill>
                <a:latin typeface="+mj-ea"/>
                <a:ea typeface="+mj-ea"/>
                <a:cs typeface="宋体" panose="02010600030101010101" pitchFamily="2" charset="-122"/>
              </a:rPr>
              <a:t>∶</a:t>
            </a:r>
            <a:r>
              <a:rPr lang="en-US" altLang="zh-CN" sz="320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3	</a:t>
            </a:r>
            <a:r>
              <a:rPr lang="en-US" altLang="zh-CN" sz="3200" dirty="0" smtClean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  B.8</a:t>
            </a:r>
            <a:r>
              <a:rPr lang="zh-CN" altLang="zh-CN" sz="3200" dirty="0">
                <a:solidFill>
                  <a:srgbClr val="000000"/>
                </a:solidFill>
                <a:latin typeface="+mj-ea"/>
                <a:ea typeface="+mj-ea"/>
                <a:cs typeface="宋体" panose="02010600030101010101" pitchFamily="2" charset="-122"/>
              </a:rPr>
              <a:t>∶</a:t>
            </a:r>
            <a:r>
              <a:rPr lang="en-US" altLang="zh-CN" sz="320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3	</a:t>
            </a:r>
            <a:r>
              <a:rPr lang="en-US" altLang="zh-CN" sz="3200" dirty="0" smtClean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    C.6</a:t>
            </a:r>
            <a:r>
              <a:rPr lang="zh-CN" altLang="zh-CN" sz="3200" dirty="0">
                <a:solidFill>
                  <a:srgbClr val="000000"/>
                </a:solidFill>
                <a:latin typeface="+mj-ea"/>
                <a:ea typeface="+mj-ea"/>
                <a:cs typeface="宋体" panose="02010600030101010101" pitchFamily="2" charset="-122"/>
              </a:rPr>
              <a:t>∶</a:t>
            </a:r>
            <a:r>
              <a:rPr lang="en-US" altLang="zh-CN" sz="320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3	</a:t>
            </a:r>
            <a:r>
              <a:rPr lang="en-US" altLang="zh-CN" sz="3200" dirty="0" smtClean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  D.3</a:t>
            </a:r>
            <a:r>
              <a:rPr lang="zh-CN" altLang="zh-CN" sz="3200" dirty="0">
                <a:solidFill>
                  <a:srgbClr val="000000"/>
                </a:solidFill>
                <a:latin typeface="+mj-ea"/>
                <a:ea typeface="+mj-ea"/>
                <a:cs typeface="宋体" panose="02010600030101010101" pitchFamily="2" charset="-122"/>
              </a:rPr>
              <a:t>∶</a:t>
            </a:r>
            <a:r>
              <a:rPr lang="en-US" altLang="zh-CN" sz="3200" dirty="0" smtClean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2</a:t>
            </a:r>
            <a:endParaRPr lang="zh-CN" altLang="zh-CN" sz="3200" dirty="0">
              <a:solidFill>
                <a:srgbClr val="00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3" name="组合 16"/>
          <p:cNvGrpSpPr/>
          <p:nvPr/>
        </p:nvGrpSpPr>
        <p:grpSpPr>
          <a:xfrm>
            <a:off x="94414" y="143646"/>
            <a:ext cx="2126782" cy="534874"/>
            <a:chOff x="164" y="465931"/>
            <a:chExt cx="2126782" cy="534874"/>
          </a:xfrm>
        </p:grpSpPr>
        <p:sp>
          <p:nvSpPr>
            <p:cNvPr id="4" name="燕尾形 3"/>
            <p:cNvSpPr/>
            <p:nvPr/>
          </p:nvSpPr>
          <p:spPr>
            <a:xfrm>
              <a:off x="514196" y="511832"/>
              <a:ext cx="1603226" cy="486000"/>
            </a:xfrm>
            <a:prstGeom prst="chevron">
              <a:avLst>
                <a:gd name="adj" fmla="val 0"/>
              </a:avLst>
            </a:prstGeom>
            <a:solidFill>
              <a:srgbClr val="2258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rgbClr val="1481E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80287" y="465931"/>
              <a:ext cx="1646659" cy="523196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tabLst>
                  <a:tab pos="1890395" algn="l"/>
                </a:tabLst>
              </a:pPr>
              <a:r>
                <a:rPr lang="zh-CN" altLang="en-US" sz="2600" b="1" kern="100" dirty="0" smtClean="0">
                  <a:solidFill>
                    <a:prstClr val="white"/>
                  </a:solidFill>
                  <a:latin typeface="宋体" panose="02010600030101010101" pitchFamily="2" charset="-122"/>
                  <a:cs typeface="Courier New" panose="02070309020205020404"/>
                </a:rPr>
                <a:t>真题研究</a:t>
              </a:r>
              <a:endParaRPr lang="zh-CN" altLang="en-US" sz="2600" b="1" kern="100" dirty="0">
                <a:solidFill>
                  <a:prstClr val="white"/>
                </a:solidFill>
                <a:latin typeface="宋体" panose="02010600030101010101" pitchFamily="2" charset="-122"/>
                <a:cs typeface="Courier New" panose="02070309020205020404"/>
              </a:endParaRPr>
            </a:p>
          </p:txBody>
        </p:sp>
        <p:sp>
          <p:nvSpPr>
            <p:cNvPr id="6" name="五边形 5"/>
            <p:cNvSpPr/>
            <p:nvPr/>
          </p:nvSpPr>
          <p:spPr>
            <a:xfrm>
              <a:off x="164" y="514805"/>
              <a:ext cx="470598" cy="486000"/>
            </a:xfrm>
            <a:prstGeom prst="homePlate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51604" y="3215480"/>
            <a:ext cx="110014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3200" dirty="0" smtClean="0">
                <a:solidFill>
                  <a:srgbClr val="FF0000"/>
                </a:solidFill>
                <a:latin typeface="+mj-ea"/>
                <a:cs typeface="Times New Roman" panose="02020603050405020304" pitchFamily="18" charset="0"/>
              </a:rPr>
              <a:t>解析</a:t>
            </a:r>
            <a:r>
              <a:rPr lang="zh-CN" altLang="en-US" sz="3200" dirty="0" smtClean="0">
                <a:solidFill>
                  <a:srgbClr val="FF0000"/>
                </a:solidFill>
                <a:latin typeface="+mj-ea"/>
                <a:cs typeface="Times New Roman" panose="02020603050405020304" pitchFamily="18" charset="0"/>
              </a:rPr>
              <a:t>：</a:t>
            </a:r>
            <a:r>
              <a:rPr lang="en-US" altLang="zh-CN" sz="3200" dirty="0" smtClean="0">
                <a:solidFill>
                  <a:srgbClr val="FF0000"/>
                </a:solidFill>
                <a:latin typeface="+mj-ea"/>
                <a:cs typeface="Times New Roman" panose="02020603050405020304" pitchFamily="18" charset="0"/>
              </a:rPr>
              <a:t>N</a:t>
            </a:r>
            <a:r>
              <a:rPr lang="zh-CN" altLang="zh-CN" sz="3200" dirty="0" smtClean="0">
                <a:solidFill>
                  <a:srgbClr val="FF0000"/>
                </a:solidFill>
                <a:latin typeface="+mj-ea"/>
                <a:cs typeface="Times New Roman" panose="02020603050405020304" pitchFamily="18" charset="0"/>
              </a:rPr>
              <a:t>的化合价由</a:t>
            </a:r>
            <a:r>
              <a:rPr lang="en-US" altLang="zh-CN" sz="3200" dirty="0" smtClean="0">
                <a:solidFill>
                  <a:srgbClr val="FF0000"/>
                </a:solidFill>
                <a:latin typeface="+mj-ea"/>
                <a:cs typeface="Times New Roman" panose="02020603050405020304" pitchFamily="18" charset="0"/>
              </a:rPr>
              <a:t>-3</a:t>
            </a:r>
            <a:r>
              <a:rPr lang="zh-CN" altLang="zh-CN" sz="3200" dirty="0" smtClean="0">
                <a:solidFill>
                  <a:srgbClr val="FF0000"/>
                </a:solidFill>
                <a:latin typeface="+mj-ea"/>
                <a:cs typeface="Times New Roman" panose="02020603050405020304" pitchFamily="18" charset="0"/>
              </a:rPr>
              <a:t>价升高为</a:t>
            </a:r>
            <a:r>
              <a:rPr lang="en-US" altLang="zh-CN" sz="3200" dirty="0" smtClean="0">
                <a:solidFill>
                  <a:srgbClr val="FF0000"/>
                </a:solidFill>
                <a:latin typeface="+mj-ea"/>
                <a:cs typeface="Times New Roman" panose="02020603050405020304" pitchFamily="18" charset="0"/>
              </a:rPr>
              <a:t>0</a:t>
            </a:r>
            <a:r>
              <a:rPr lang="zh-CN" altLang="zh-CN" sz="3200" dirty="0" smtClean="0">
                <a:solidFill>
                  <a:srgbClr val="FF0000"/>
                </a:solidFill>
                <a:latin typeface="+mj-ea"/>
                <a:cs typeface="Times New Roman" panose="02020603050405020304" pitchFamily="18" charset="0"/>
              </a:rPr>
              <a:t>价</a:t>
            </a:r>
            <a:r>
              <a:rPr lang="en-US" altLang="zh-CN" sz="3200" dirty="0" smtClean="0">
                <a:solidFill>
                  <a:srgbClr val="FF0000"/>
                </a:solidFill>
                <a:latin typeface="+mj-ea"/>
                <a:cs typeface="Times New Roman" panose="02020603050405020304" pitchFamily="18" charset="0"/>
              </a:rPr>
              <a:t>,</a:t>
            </a:r>
            <a:r>
              <a:rPr lang="zh-CN" altLang="zh-CN" sz="3200" dirty="0" smtClean="0">
                <a:solidFill>
                  <a:srgbClr val="FF0000"/>
                </a:solidFill>
                <a:latin typeface="+mj-ea"/>
                <a:cs typeface="Times New Roman" panose="02020603050405020304" pitchFamily="18" charset="0"/>
              </a:rPr>
              <a:t>每个</a:t>
            </a:r>
            <a:r>
              <a:rPr lang="en-US" altLang="zh-CN" sz="3200" dirty="0" smtClean="0">
                <a:solidFill>
                  <a:srgbClr val="FF0000"/>
                </a:solidFill>
                <a:latin typeface="+mj-ea"/>
                <a:cs typeface="Times New Roman" panose="02020603050405020304" pitchFamily="18" charset="0"/>
              </a:rPr>
              <a:t>NH</a:t>
            </a:r>
            <a:r>
              <a:rPr lang="en-US" altLang="zh-CN" sz="3200" baseline="-25000" dirty="0" smtClean="0">
                <a:solidFill>
                  <a:srgbClr val="FF0000"/>
                </a:solidFill>
                <a:latin typeface="+mj-ea"/>
                <a:cs typeface="Times New Roman" panose="02020603050405020304" pitchFamily="18" charset="0"/>
              </a:rPr>
              <a:t>3</a:t>
            </a:r>
            <a:r>
              <a:rPr lang="zh-CN" altLang="zh-CN" sz="3200" dirty="0" smtClean="0">
                <a:solidFill>
                  <a:srgbClr val="FF0000"/>
                </a:solidFill>
                <a:latin typeface="+mj-ea"/>
                <a:cs typeface="Times New Roman" panose="02020603050405020304" pitchFamily="18" charset="0"/>
              </a:rPr>
              <a:t>分子被氧化失去</a:t>
            </a:r>
            <a:r>
              <a:rPr lang="en-US" altLang="zh-CN" sz="3200" dirty="0" smtClean="0">
                <a:solidFill>
                  <a:srgbClr val="FF0000"/>
                </a:solidFill>
                <a:latin typeface="+mj-ea"/>
                <a:cs typeface="Times New Roman" panose="02020603050405020304" pitchFamily="18" charset="0"/>
              </a:rPr>
              <a:t>3</a:t>
            </a:r>
            <a:r>
              <a:rPr lang="zh-CN" altLang="zh-CN" sz="3200" dirty="0" smtClean="0">
                <a:solidFill>
                  <a:srgbClr val="FF0000"/>
                </a:solidFill>
                <a:latin typeface="+mj-ea"/>
                <a:cs typeface="Times New Roman" panose="02020603050405020304" pitchFamily="18" charset="0"/>
              </a:rPr>
              <a:t>个电子</a:t>
            </a:r>
            <a:r>
              <a:rPr lang="en-US" altLang="zh-CN" sz="3200" dirty="0" smtClean="0">
                <a:solidFill>
                  <a:srgbClr val="FF0000"/>
                </a:solidFill>
                <a:latin typeface="+mj-ea"/>
                <a:cs typeface="Times New Roman" panose="02020603050405020304" pitchFamily="18" charset="0"/>
              </a:rPr>
              <a:t>;</a:t>
            </a:r>
            <a:r>
              <a:rPr lang="en-US" altLang="zh-CN" sz="3200" dirty="0" err="1" smtClean="0">
                <a:solidFill>
                  <a:srgbClr val="FF0000"/>
                </a:solidFill>
                <a:latin typeface="+mj-ea"/>
                <a:cs typeface="Times New Roman" panose="02020603050405020304" pitchFamily="18" charset="0"/>
              </a:rPr>
              <a:t>Cl</a:t>
            </a:r>
            <a:r>
              <a:rPr lang="zh-CN" altLang="zh-CN" sz="3200" dirty="0" smtClean="0">
                <a:solidFill>
                  <a:srgbClr val="FF0000"/>
                </a:solidFill>
                <a:latin typeface="+mj-ea"/>
                <a:cs typeface="Times New Roman" panose="02020603050405020304" pitchFamily="18" charset="0"/>
              </a:rPr>
              <a:t>的化合价由</a:t>
            </a:r>
            <a:r>
              <a:rPr lang="en-US" altLang="zh-CN" sz="3200" dirty="0" smtClean="0">
                <a:solidFill>
                  <a:srgbClr val="FF0000"/>
                </a:solidFill>
                <a:latin typeface="+mj-ea"/>
                <a:cs typeface="Times New Roman" panose="02020603050405020304" pitchFamily="18" charset="0"/>
              </a:rPr>
              <a:t>0</a:t>
            </a:r>
            <a:r>
              <a:rPr lang="zh-CN" altLang="zh-CN" sz="3200" dirty="0" smtClean="0">
                <a:solidFill>
                  <a:srgbClr val="FF0000"/>
                </a:solidFill>
                <a:latin typeface="+mj-ea"/>
                <a:cs typeface="Times New Roman" panose="02020603050405020304" pitchFamily="18" charset="0"/>
              </a:rPr>
              <a:t>价变为</a:t>
            </a:r>
            <a:r>
              <a:rPr lang="en-US" altLang="zh-CN" sz="3200" dirty="0" smtClean="0">
                <a:solidFill>
                  <a:srgbClr val="FF0000"/>
                </a:solidFill>
                <a:latin typeface="+mj-ea"/>
                <a:cs typeface="Times New Roman" panose="02020603050405020304" pitchFamily="18" charset="0"/>
              </a:rPr>
              <a:t>-1</a:t>
            </a:r>
            <a:r>
              <a:rPr lang="zh-CN" altLang="zh-CN" sz="3200" dirty="0" smtClean="0">
                <a:solidFill>
                  <a:srgbClr val="FF0000"/>
                </a:solidFill>
                <a:latin typeface="+mj-ea"/>
                <a:cs typeface="Times New Roman" panose="02020603050405020304" pitchFamily="18" charset="0"/>
              </a:rPr>
              <a:t>价</a:t>
            </a:r>
            <a:r>
              <a:rPr lang="en-US" altLang="zh-CN" sz="3200" dirty="0" smtClean="0">
                <a:solidFill>
                  <a:srgbClr val="FF0000"/>
                </a:solidFill>
                <a:latin typeface="+mj-ea"/>
                <a:cs typeface="Times New Roman" panose="02020603050405020304" pitchFamily="18" charset="0"/>
              </a:rPr>
              <a:t>,</a:t>
            </a:r>
            <a:r>
              <a:rPr lang="zh-CN" altLang="zh-CN" sz="3200" dirty="0" smtClean="0">
                <a:solidFill>
                  <a:srgbClr val="FF0000"/>
                </a:solidFill>
                <a:latin typeface="+mj-ea"/>
                <a:cs typeface="Times New Roman" panose="02020603050405020304" pitchFamily="18" charset="0"/>
              </a:rPr>
              <a:t>每个</a:t>
            </a:r>
            <a:r>
              <a:rPr lang="en-US" altLang="zh-CN" sz="3200" dirty="0" smtClean="0">
                <a:solidFill>
                  <a:srgbClr val="FF0000"/>
                </a:solidFill>
                <a:latin typeface="+mj-ea"/>
                <a:cs typeface="Times New Roman" panose="02020603050405020304" pitchFamily="18" charset="0"/>
              </a:rPr>
              <a:t>Cl</a:t>
            </a:r>
            <a:r>
              <a:rPr lang="en-US" altLang="zh-CN" sz="3200" baseline="-25000" dirty="0" smtClean="0">
                <a:solidFill>
                  <a:srgbClr val="FF0000"/>
                </a:solidFill>
                <a:latin typeface="+mj-ea"/>
                <a:cs typeface="Times New Roman" panose="02020603050405020304" pitchFamily="18" charset="0"/>
              </a:rPr>
              <a:t>2</a:t>
            </a:r>
            <a:r>
              <a:rPr lang="zh-CN" altLang="zh-CN" sz="3200" dirty="0" smtClean="0">
                <a:solidFill>
                  <a:srgbClr val="FF0000"/>
                </a:solidFill>
                <a:latin typeface="+mj-ea"/>
                <a:cs typeface="Times New Roman" panose="02020603050405020304" pitchFamily="18" charset="0"/>
              </a:rPr>
              <a:t>分子被还原得到</a:t>
            </a:r>
            <a:r>
              <a:rPr lang="en-US" altLang="zh-CN" sz="3200" dirty="0" smtClean="0">
                <a:solidFill>
                  <a:srgbClr val="FF0000"/>
                </a:solidFill>
                <a:latin typeface="+mj-ea"/>
                <a:cs typeface="Times New Roman" panose="02020603050405020304" pitchFamily="18" charset="0"/>
              </a:rPr>
              <a:t>2</a:t>
            </a:r>
            <a:r>
              <a:rPr lang="zh-CN" altLang="zh-CN" sz="3200" dirty="0" smtClean="0">
                <a:solidFill>
                  <a:srgbClr val="FF0000"/>
                </a:solidFill>
                <a:latin typeface="+mj-ea"/>
                <a:cs typeface="Times New Roman" panose="02020603050405020304" pitchFamily="18" charset="0"/>
              </a:rPr>
              <a:t>个电子</a:t>
            </a:r>
            <a:r>
              <a:rPr lang="en-US" altLang="zh-CN" sz="3200" dirty="0" smtClean="0">
                <a:solidFill>
                  <a:srgbClr val="FF0000"/>
                </a:solidFill>
                <a:latin typeface="+mj-ea"/>
                <a:cs typeface="Times New Roman" panose="02020603050405020304" pitchFamily="18" charset="0"/>
              </a:rPr>
              <a:t>;</a:t>
            </a:r>
            <a:r>
              <a:rPr lang="zh-CN" altLang="zh-CN" sz="3200" dirty="0" smtClean="0">
                <a:solidFill>
                  <a:srgbClr val="FF0000"/>
                </a:solidFill>
                <a:latin typeface="+mj-ea"/>
                <a:cs typeface="Times New Roman" panose="02020603050405020304" pitchFamily="18" charset="0"/>
              </a:rPr>
              <a:t>根据得失电子守恒可知</a:t>
            </a:r>
            <a:r>
              <a:rPr lang="en-US" altLang="zh-CN" sz="3200" dirty="0" smtClean="0">
                <a:solidFill>
                  <a:srgbClr val="FF0000"/>
                </a:solidFill>
                <a:latin typeface="+mj-ea"/>
                <a:cs typeface="Times New Roman" panose="02020603050405020304" pitchFamily="18" charset="0"/>
              </a:rPr>
              <a:t>,</a:t>
            </a:r>
            <a:r>
              <a:rPr lang="zh-CN" altLang="zh-CN" sz="3200" dirty="0" smtClean="0">
                <a:solidFill>
                  <a:srgbClr val="FF0000"/>
                </a:solidFill>
                <a:latin typeface="+mj-ea"/>
                <a:cs typeface="Times New Roman" panose="02020603050405020304" pitchFamily="18" charset="0"/>
              </a:rPr>
              <a:t>被氧化的</a:t>
            </a:r>
            <a:r>
              <a:rPr lang="en-US" altLang="zh-CN" sz="3200" dirty="0" smtClean="0">
                <a:solidFill>
                  <a:srgbClr val="FF0000"/>
                </a:solidFill>
                <a:latin typeface="+mj-ea"/>
                <a:cs typeface="Times New Roman" panose="02020603050405020304" pitchFamily="18" charset="0"/>
              </a:rPr>
              <a:t>NH</a:t>
            </a:r>
            <a:r>
              <a:rPr lang="en-US" altLang="zh-CN" sz="3200" baseline="-25000" dirty="0" smtClean="0">
                <a:solidFill>
                  <a:srgbClr val="FF0000"/>
                </a:solidFill>
                <a:latin typeface="+mj-ea"/>
                <a:cs typeface="Times New Roman" panose="02020603050405020304" pitchFamily="18" charset="0"/>
              </a:rPr>
              <a:t>3</a:t>
            </a:r>
            <a:r>
              <a:rPr lang="zh-CN" altLang="zh-CN" sz="3200" dirty="0" smtClean="0">
                <a:solidFill>
                  <a:srgbClr val="FF0000"/>
                </a:solidFill>
                <a:latin typeface="+mj-ea"/>
                <a:cs typeface="Times New Roman" panose="02020603050405020304" pitchFamily="18" charset="0"/>
              </a:rPr>
              <a:t>与被还原的</a:t>
            </a:r>
            <a:r>
              <a:rPr lang="en-US" altLang="zh-CN" sz="3200" dirty="0" smtClean="0">
                <a:solidFill>
                  <a:srgbClr val="FF0000"/>
                </a:solidFill>
                <a:latin typeface="+mj-ea"/>
                <a:cs typeface="Times New Roman" panose="02020603050405020304" pitchFamily="18" charset="0"/>
              </a:rPr>
              <a:t>Cl</a:t>
            </a:r>
            <a:r>
              <a:rPr lang="en-US" altLang="zh-CN" sz="3200" baseline="-25000" dirty="0" smtClean="0">
                <a:solidFill>
                  <a:srgbClr val="FF0000"/>
                </a:solidFill>
                <a:latin typeface="+mj-ea"/>
                <a:cs typeface="Times New Roman" panose="02020603050405020304" pitchFamily="18" charset="0"/>
              </a:rPr>
              <a:t>2</a:t>
            </a:r>
            <a:r>
              <a:rPr lang="zh-CN" altLang="zh-CN" sz="3200" dirty="0" smtClean="0">
                <a:solidFill>
                  <a:srgbClr val="FF0000"/>
                </a:solidFill>
                <a:latin typeface="+mj-ea"/>
                <a:cs typeface="Times New Roman" panose="02020603050405020304" pitchFamily="18" charset="0"/>
              </a:rPr>
              <a:t>的物质的量比为</a:t>
            </a:r>
            <a:r>
              <a:rPr lang="en-US" altLang="zh-CN" sz="3200" dirty="0" smtClean="0">
                <a:solidFill>
                  <a:srgbClr val="FF0000"/>
                </a:solidFill>
                <a:latin typeface="+mj-ea"/>
                <a:cs typeface="Times New Roman" panose="02020603050405020304" pitchFamily="18" charset="0"/>
              </a:rPr>
              <a:t>2</a:t>
            </a:r>
            <a:r>
              <a:rPr lang="zh-CN" altLang="zh-CN" sz="3200" dirty="0" smtClean="0">
                <a:solidFill>
                  <a:srgbClr val="FF0000"/>
                </a:solidFill>
                <a:latin typeface="+mj-ea"/>
                <a:cs typeface="宋体" panose="02010600030101010101" pitchFamily="2" charset="-122"/>
              </a:rPr>
              <a:t>∶</a:t>
            </a:r>
            <a:r>
              <a:rPr lang="en-US" altLang="zh-CN" sz="3200" dirty="0" smtClean="0">
                <a:solidFill>
                  <a:srgbClr val="FF0000"/>
                </a:solidFill>
                <a:latin typeface="+mj-ea"/>
                <a:cs typeface="Times New Roman" panose="02020603050405020304" pitchFamily="18" charset="0"/>
              </a:rPr>
              <a:t>3,</a:t>
            </a:r>
            <a:r>
              <a:rPr lang="zh-CN" altLang="zh-CN" sz="3200" dirty="0" smtClean="0">
                <a:solidFill>
                  <a:srgbClr val="FF0000"/>
                </a:solidFill>
                <a:latin typeface="+mj-ea"/>
                <a:cs typeface="Times New Roman" panose="02020603050405020304" pitchFamily="18" charset="0"/>
              </a:rPr>
              <a:t>所以</a:t>
            </a:r>
            <a:r>
              <a:rPr lang="en-US" altLang="zh-CN" sz="3200" dirty="0" smtClean="0">
                <a:solidFill>
                  <a:srgbClr val="FF0000"/>
                </a:solidFill>
                <a:latin typeface="+mj-ea"/>
                <a:cs typeface="Times New Roman" panose="02020603050405020304" pitchFamily="18" charset="0"/>
              </a:rPr>
              <a:t>A</a:t>
            </a:r>
            <a:r>
              <a:rPr lang="zh-CN" altLang="zh-CN" sz="3200" dirty="0" smtClean="0">
                <a:solidFill>
                  <a:srgbClr val="FF0000"/>
                </a:solidFill>
                <a:latin typeface="+mj-ea"/>
                <a:cs typeface="Times New Roman" panose="02020603050405020304" pitchFamily="18" charset="0"/>
              </a:rPr>
              <a:t>项正确。</a:t>
            </a:r>
            <a:endParaRPr lang="zh-CN" altLang="zh-CN" sz="3200" dirty="0">
              <a:solidFill>
                <a:srgbClr val="FF0000"/>
              </a:solidFill>
              <a:latin typeface="+mj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52528" y="1572406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+mj-ea"/>
                <a:cs typeface="Times New Roman" panose="02020603050405020304" pitchFamily="18" charset="0"/>
              </a:rPr>
              <a:t>A</a:t>
            </a:r>
            <a:endParaRPr lang="zh-CN" altLang="en-US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89206" y="909514"/>
            <a:ext cx="11412000" cy="178508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2.</a:t>
            </a:r>
            <a:r>
              <a:rPr lang="zh-CN" altLang="en-US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（</a:t>
            </a:r>
            <a:r>
              <a:rPr lang="en-US" altLang="zh-CN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2016</a:t>
            </a:r>
            <a:r>
              <a:rPr lang="zh-CN" altLang="zh-CN" kern="100" dirty="0" smtClean="0">
                <a:latin typeface="IPAPANNEW" panose="02000500070000020004" pitchFamily="2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全国</a:t>
            </a:r>
            <a:r>
              <a:rPr lang="zh-CN" altLang="zh-CN" kern="100" dirty="0">
                <a:latin typeface="IPAPANNEW" panose="02000500070000020004" pitchFamily="2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卷</a:t>
            </a:r>
            <a:r>
              <a:rPr lang="zh-CN" altLang="zh-CN" kern="100" dirty="0">
                <a:latin typeface="宋体" panose="02010600030101010101" pitchFamily="2" charset="-122"/>
                <a:ea typeface="微软雅黑" panose="020B0503020204020204" charset="-122"/>
                <a:cs typeface="宋体" panose="02010600030101010101" pitchFamily="2" charset="-122"/>
              </a:rPr>
              <a:t>Ⅰ</a:t>
            </a:r>
            <a:r>
              <a:rPr lang="zh-CN" altLang="zh-CN" kern="100" dirty="0">
                <a:latin typeface="IPAPANNEW" panose="02000500070000020004" pitchFamily="2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28</a:t>
            </a:r>
            <a:r>
              <a:rPr lang="zh-CN" altLang="en-US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节选</a:t>
            </a:r>
            <a:r>
              <a:rPr lang="zh-CN" altLang="en-US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）</a:t>
            </a:r>
            <a:r>
              <a:rPr lang="en-US" altLang="zh-CN" kern="100" dirty="0" smtClean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有效氯含量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可用来衡量含氯消毒剂的消毒能力，其定义是：每克含氯消毒剂的氧化能力相当于多少克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的氧化能力。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NaClO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的有效氯含量为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计算结果保留两位小数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51802" y="2001034"/>
            <a:ext cx="723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1.57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389206" y="2700189"/>
            <a:ext cx="11412000" cy="233907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解析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NaClO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在杀菌消毒的过程中被还原为</a:t>
            </a:r>
            <a:r>
              <a:rPr lang="en-US" altLang="zh-CN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Cl</a:t>
            </a:r>
            <a:r>
              <a:rPr lang="zh-CN" altLang="zh-CN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，则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 </a:t>
            </a:r>
            <a:r>
              <a:rPr lang="en-US" altLang="zh-CN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mol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NaClO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得到电子的物质的量为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 mol,1 </a:t>
            </a:r>
            <a:r>
              <a:rPr lang="en-US" altLang="zh-CN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mol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Cl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被还原为</a:t>
            </a:r>
            <a:r>
              <a:rPr lang="en-US" altLang="zh-CN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Cl</a:t>
            </a:r>
            <a:r>
              <a:rPr lang="zh-CN" altLang="zh-CN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时得到电子的物质的量为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 </a:t>
            </a:r>
            <a:r>
              <a:rPr lang="en-US" altLang="zh-CN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mol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 g NaClO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得到电子的物质的量为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mol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，根据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有效氯含量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的定义可知，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NaClO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的有效氯含量为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1.57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961640" y="3755390"/>
          <a:ext cx="997036" cy="801688"/>
        </p:xfrm>
        <a:graphic>
          <a:graphicData uri="http://schemas.openxmlformats.org/presentationml/2006/ole">
            <p:oleObj spid="_x0000_s299010" name="文档" r:id="rId6" imgW="997311" imgH="801196" progId="Word.Document.12">
              <p:embed/>
            </p:oleObj>
          </a:graphicData>
        </a:graphic>
      </p:graphicFrame>
      <p:grpSp>
        <p:nvGrpSpPr>
          <p:cNvPr id="8" name="组合 16"/>
          <p:cNvGrpSpPr/>
          <p:nvPr/>
        </p:nvGrpSpPr>
        <p:grpSpPr>
          <a:xfrm>
            <a:off x="94414" y="143646"/>
            <a:ext cx="2126782" cy="534874"/>
            <a:chOff x="164" y="465931"/>
            <a:chExt cx="2126782" cy="534874"/>
          </a:xfrm>
        </p:grpSpPr>
        <p:sp>
          <p:nvSpPr>
            <p:cNvPr id="9" name="燕尾形 8"/>
            <p:cNvSpPr/>
            <p:nvPr/>
          </p:nvSpPr>
          <p:spPr>
            <a:xfrm>
              <a:off x="514196" y="511832"/>
              <a:ext cx="1603226" cy="486000"/>
            </a:xfrm>
            <a:prstGeom prst="chevron">
              <a:avLst>
                <a:gd name="adj" fmla="val 0"/>
              </a:avLst>
            </a:prstGeom>
            <a:solidFill>
              <a:srgbClr val="2258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rgbClr val="1481E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480287" y="465931"/>
              <a:ext cx="1646659" cy="523196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tabLst>
                  <a:tab pos="1890395" algn="l"/>
                </a:tabLst>
              </a:pPr>
              <a:r>
                <a:rPr lang="zh-CN" altLang="en-US" sz="2600" b="1" kern="100" dirty="0" smtClean="0">
                  <a:solidFill>
                    <a:prstClr val="white"/>
                  </a:solidFill>
                  <a:latin typeface="宋体" panose="02010600030101010101" pitchFamily="2" charset="-122"/>
                  <a:cs typeface="Courier New" panose="02070309020205020404"/>
                </a:rPr>
                <a:t>真题研究</a:t>
              </a:r>
              <a:endParaRPr lang="zh-CN" altLang="en-US" sz="2600" b="1" kern="100" dirty="0">
                <a:solidFill>
                  <a:prstClr val="white"/>
                </a:solidFill>
                <a:latin typeface="宋体" panose="02010600030101010101" pitchFamily="2" charset="-122"/>
                <a:cs typeface="Courier New" panose="02070309020205020404"/>
              </a:endParaRPr>
            </a:p>
          </p:txBody>
        </p:sp>
        <p:sp>
          <p:nvSpPr>
            <p:cNvPr id="15" name="五边形 14"/>
            <p:cNvSpPr/>
            <p:nvPr/>
          </p:nvSpPr>
          <p:spPr>
            <a:xfrm>
              <a:off x="164" y="514805"/>
              <a:ext cx="470598" cy="486000"/>
            </a:xfrm>
            <a:prstGeom prst="homePlate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37290" y="1215216"/>
          <a:ext cx="11422163" cy="5214974"/>
        </p:xfrm>
        <a:graphic>
          <a:graphicData uri="http://schemas.openxmlformats.org/drawingml/2006/table">
            <a:tbl>
              <a:tblPr/>
              <a:tblGrid>
                <a:gridCol w="3526966"/>
                <a:gridCol w="7895197"/>
              </a:tblGrid>
              <a:tr h="11432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00020" algn="l"/>
                        </a:tabLst>
                      </a:pPr>
                      <a:r>
                        <a:rPr kumimoji="0" lang="en-US" altLang="zh-C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Courier New" panose="02070309020205020404" pitchFamily="49" charset="0"/>
                        </a:rPr>
                        <a:t>2016</a:t>
                      </a:r>
                      <a:r>
                        <a:rPr kumimoji="0" lang="zh-C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kumimoji="0" lang="en-US" altLang="zh-C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Courier New" panose="02070309020205020404" pitchFamily="49" charset="0"/>
                        </a:rPr>
                        <a:t>2019</a:t>
                      </a:r>
                      <a:r>
                        <a:rPr kumimoji="0" lang="zh-C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四年</a:t>
                      </a:r>
                      <a:endParaRPr kumimoji="0" lang="en-US" altLang="zh-CN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00020" algn="l"/>
                        </a:tabLst>
                      </a:pPr>
                      <a:r>
                        <a:rPr kumimoji="0" lang="zh-C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考</a:t>
                      </a:r>
                      <a:r>
                        <a:rPr kumimoji="0" lang="zh-CN" alt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点</a:t>
                      </a:r>
                      <a:r>
                        <a:rPr kumimoji="0" lang="zh-C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分布</a:t>
                      </a:r>
                      <a:endParaRPr kumimoji="0" lang="zh-CN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1754" marR="2175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00020" algn="l"/>
                        </a:tabLst>
                      </a:pPr>
                      <a:r>
                        <a:rPr kumimoji="0" lang="zh-C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考情</a:t>
                      </a:r>
                      <a:r>
                        <a:rPr kumimoji="0" lang="zh-CN" alt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分析</a:t>
                      </a:r>
                      <a:endParaRPr kumimoji="0" lang="zh-CN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1754" marR="2175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17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00020" algn="l"/>
                        </a:tabLst>
                      </a:pPr>
                      <a:endParaRPr kumimoji="0" lang="zh-CN" altLang="zh-CN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1754" marR="2175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00020" algn="l"/>
                        </a:tabLst>
                      </a:pPr>
                      <a:r>
                        <a:rPr kumimoji="0" lang="zh-CN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氧化还原</a:t>
                      </a:r>
                      <a:r>
                        <a:rPr kumimoji="0" lang="zh-C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反应是</a:t>
                      </a:r>
                      <a:r>
                        <a:rPr kumimoji="0" lang="zh-CN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化学的重要</a:t>
                      </a:r>
                      <a:r>
                        <a:rPr kumimoji="0" lang="zh-CN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内容</a:t>
                      </a:r>
                      <a:r>
                        <a:rPr kumimoji="0" lang="zh-CN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kumimoji="0" lang="zh-C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历年考查</a:t>
                      </a:r>
                      <a:r>
                        <a:rPr kumimoji="0" lang="zh-CN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重点</a:t>
                      </a:r>
                      <a:r>
                        <a:rPr kumimoji="0" lang="zh-CN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。</a:t>
                      </a:r>
                      <a:r>
                        <a:rPr kumimoji="0" lang="zh-CN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基础</a:t>
                      </a:r>
                      <a:r>
                        <a:rPr kumimoji="0" lang="zh-C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部分考查氧化剂、还原剂等概念，氧化性、还原性</a:t>
                      </a:r>
                      <a:r>
                        <a:rPr kumimoji="0" lang="zh-CN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强弱</a:t>
                      </a:r>
                      <a:r>
                        <a:rPr kumimoji="0" lang="zh-CN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kumimoji="0" lang="zh-CN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比较</a:t>
                      </a:r>
                      <a:r>
                        <a:rPr kumimoji="0" lang="zh-CN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。</a:t>
                      </a:r>
                      <a:r>
                        <a:rPr kumimoji="0" lang="zh-CN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较</a:t>
                      </a:r>
                      <a:r>
                        <a:rPr kumimoji="0" lang="zh-C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难部分考查利用守恒思想分析反应中的电子得失和相关</a:t>
                      </a:r>
                      <a:r>
                        <a:rPr kumimoji="0" lang="zh-CN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计算</a:t>
                      </a:r>
                      <a:r>
                        <a:rPr kumimoji="0" lang="zh-CN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kumimoji="0" lang="zh-CN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书写</a:t>
                      </a:r>
                      <a:r>
                        <a:rPr kumimoji="0" lang="zh-C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新情景下的氧化还原反应方程式及利用氧化还原原理解决实际</a:t>
                      </a:r>
                      <a:r>
                        <a:rPr kumimoji="0" lang="zh-CN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问题</a:t>
                      </a:r>
                      <a:r>
                        <a:rPr kumimoji="0" lang="zh-CN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。</a:t>
                      </a:r>
                      <a:r>
                        <a:rPr kumimoji="0" lang="zh-CN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要求</a:t>
                      </a:r>
                      <a:r>
                        <a:rPr kumimoji="0" lang="zh-C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考生熟练运用守恒模型解决氧化还原反应中的相关计算，结合强弱竞争的思想分析反应实际。</a:t>
                      </a:r>
                      <a:endParaRPr kumimoji="0" lang="zh-CN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Courier New" panose="02070309020205020404" pitchFamily="49" charset="0"/>
                      </a:endParaRPr>
                    </a:p>
                  </a:txBody>
                  <a:tcPr marL="21754" marR="2175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237290" y="286522"/>
            <a:ext cx="7000924" cy="66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700338" algn="l"/>
              </a:tabLst>
            </a:pPr>
            <a:r>
              <a:rPr lang="zh-CN" altLang="en-US" sz="2800" b="1" dirty="0" smtClean="0">
                <a:solidFill>
                  <a:schemeClr val="tx2"/>
                </a:solidFill>
                <a:latin typeface="+mj-ea"/>
                <a:ea typeface="+mj-ea"/>
              </a:rPr>
              <a:t>高考考点分析</a:t>
            </a:r>
            <a:r>
              <a:rPr lang="en-US" altLang="zh-CN" sz="2800" b="1" dirty="0" smtClean="0">
                <a:solidFill>
                  <a:schemeClr val="tx2"/>
                </a:solidFill>
                <a:latin typeface="+mj-ea"/>
                <a:ea typeface="+mj-ea"/>
              </a:rPr>
              <a:t>(</a:t>
            </a:r>
            <a:r>
              <a:rPr lang="en-US" altLang="zh-CN" sz="2800" b="1" dirty="0">
                <a:solidFill>
                  <a:schemeClr val="tx2"/>
                </a:solidFill>
                <a:latin typeface="+mj-ea"/>
                <a:ea typeface="+mj-ea"/>
              </a:rPr>
              <a:t>2016</a:t>
            </a:r>
            <a:r>
              <a:rPr lang="zh-CN" altLang="zh-CN" sz="2800" b="1" dirty="0">
                <a:solidFill>
                  <a:schemeClr val="tx2"/>
                </a:solidFill>
                <a:latin typeface="+mj-ea"/>
                <a:ea typeface="+mj-ea"/>
              </a:rPr>
              <a:t>～</a:t>
            </a:r>
            <a:r>
              <a:rPr lang="en-US" altLang="zh-CN" sz="2800" b="1" dirty="0">
                <a:solidFill>
                  <a:schemeClr val="tx2"/>
                </a:solidFill>
                <a:latin typeface="+mj-ea"/>
                <a:ea typeface="+mj-ea"/>
              </a:rPr>
              <a:t>2019</a:t>
            </a:r>
            <a:r>
              <a:rPr lang="zh-CN" altLang="zh-CN" sz="2800" b="1" dirty="0">
                <a:solidFill>
                  <a:schemeClr val="tx2"/>
                </a:solidFill>
                <a:latin typeface="+mj-ea"/>
                <a:ea typeface="+mj-ea"/>
              </a:rPr>
              <a:t>四年大数据</a:t>
            </a:r>
            <a:r>
              <a:rPr lang="en-US" altLang="zh-CN" sz="2800" b="1" dirty="0" smtClean="0">
                <a:solidFill>
                  <a:schemeClr val="tx2"/>
                </a:solidFill>
                <a:latin typeface="+mj-ea"/>
                <a:ea typeface="+mj-ea"/>
              </a:rPr>
              <a:t>)</a:t>
            </a:r>
            <a:endParaRPr lang="zh-CN" altLang="zh-CN" sz="20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pic>
        <p:nvPicPr>
          <p:cNvPr id="5" name="Picture 8" descr="E:\2019\课件\2020版 创新设计 高分突破 化学\A67.tif"/>
          <p:cNvPicPr>
            <a:picLocks noChangeAspect="1" noChangeArrowheads="1"/>
          </p:cNvPicPr>
          <p:nvPr/>
        </p:nvPicPr>
        <p:blipFill>
          <a:blip r:embed="rId3" r:link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8728" y="2797174"/>
            <a:ext cx="3423485" cy="349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29398"/>
            <a:ext cx="11326925" cy="1033243"/>
          </a:xfrm>
          <a:prstGeom prst="rect">
            <a:avLst/>
          </a:prstGeom>
        </p:spPr>
        <p:txBody>
          <a:bodyPr lIns="108850" tIns="54425" rIns="108850" bIns="54425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kern="100" dirty="0">
                <a:latin typeface="Times New Roman"/>
              </a:rPr>
              <a:t>3</a:t>
            </a:r>
            <a:r>
              <a:rPr lang="zh-CN" altLang="zh-CN" sz="2000" kern="100" dirty="0" smtClean="0">
                <a:latin typeface="Times New Roman"/>
                <a:ea typeface="+mn-ea"/>
              </a:rPr>
              <a:t>．</a:t>
            </a:r>
            <a:r>
              <a:rPr lang="zh-CN" altLang="en-US" sz="2000" kern="100" dirty="0" smtClean="0">
                <a:latin typeface="Times New Roman"/>
                <a:ea typeface="+mn-ea"/>
              </a:rPr>
              <a:t>（</a:t>
            </a:r>
            <a:r>
              <a:rPr lang="en-US" altLang="zh-CN" sz="2000" kern="100" dirty="0" smtClean="0">
                <a:latin typeface="Times New Roman"/>
                <a:ea typeface="+mn-ea"/>
              </a:rPr>
              <a:t>2016</a:t>
            </a:r>
            <a:r>
              <a:rPr lang="zh-CN" altLang="en-US" sz="2000" kern="100" dirty="0" smtClean="0">
                <a:latin typeface="Times New Roman"/>
              </a:rPr>
              <a:t>全国</a:t>
            </a:r>
            <a:r>
              <a:rPr lang="zh-CN" altLang="zh-CN" sz="2000" kern="100" dirty="0" smtClean="0">
                <a:latin typeface="Times New Roman"/>
                <a:ea typeface="+mn-ea"/>
              </a:rPr>
              <a:t>Ⅲ</a:t>
            </a:r>
            <a:r>
              <a:rPr lang="zh-CN" altLang="en-US" sz="2000" kern="100" dirty="0" smtClean="0">
                <a:latin typeface="Times New Roman"/>
              </a:rPr>
              <a:t>、</a:t>
            </a:r>
            <a:r>
              <a:rPr lang="en-US" altLang="zh-CN" sz="2000" kern="100" dirty="0" smtClean="0">
                <a:latin typeface="Times New Roman"/>
                <a:ea typeface="+mn-ea"/>
              </a:rPr>
              <a:t>28</a:t>
            </a:r>
            <a:r>
              <a:rPr lang="zh-CN" altLang="en-US" sz="2000" kern="100" dirty="0" smtClean="0">
                <a:latin typeface="Times New Roman"/>
                <a:ea typeface="+mn-ea"/>
              </a:rPr>
              <a:t>节选）</a:t>
            </a:r>
            <a:r>
              <a:rPr lang="zh-CN" altLang="zh-CN" sz="2000" kern="100" dirty="0" smtClean="0">
                <a:latin typeface="Times New Roman"/>
                <a:ea typeface="+mn-ea"/>
              </a:rPr>
              <a:t>以</a:t>
            </a:r>
            <a:r>
              <a:rPr lang="zh-CN" altLang="zh-CN" sz="2000" kern="100" dirty="0">
                <a:latin typeface="Times New Roman"/>
                <a:ea typeface="+mn-ea"/>
              </a:rPr>
              <a:t>硅藻土为载体的五氧化二钒（</a:t>
            </a:r>
            <a:r>
              <a:rPr lang="en-US" altLang="zh-CN" sz="2000" kern="100" dirty="0">
                <a:latin typeface="Times New Roman"/>
                <a:ea typeface="+mn-ea"/>
              </a:rPr>
              <a:t>V</a:t>
            </a:r>
            <a:r>
              <a:rPr lang="en-US" altLang="zh-CN" sz="2000" kern="100" baseline="-25000" dirty="0">
                <a:latin typeface="Times New Roman"/>
                <a:ea typeface="+mn-ea"/>
              </a:rPr>
              <a:t>2</a:t>
            </a:r>
            <a:r>
              <a:rPr lang="en-US" altLang="zh-CN" sz="2000" kern="100" dirty="0">
                <a:latin typeface="Times New Roman"/>
                <a:ea typeface="+mn-ea"/>
              </a:rPr>
              <a:t>O</a:t>
            </a:r>
            <a:r>
              <a:rPr lang="en-US" altLang="zh-CN" sz="2000" kern="100" baseline="-25000" dirty="0">
                <a:latin typeface="Times New Roman"/>
                <a:ea typeface="+mn-ea"/>
              </a:rPr>
              <a:t>5</a:t>
            </a:r>
            <a:r>
              <a:rPr lang="zh-CN" altLang="zh-CN" sz="2000" kern="100" dirty="0">
                <a:latin typeface="Times New Roman"/>
                <a:ea typeface="+mn-ea"/>
              </a:rPr>
              <a:t>）是接触法生成硫酸的催化剂。从废钒催化剂中回收</a:t>
            </a:r>
            <a:r>
              <a:rPr lang="en-US" altLang="zh-CN" sz="2000" kern="100" dirty="0">
                <a:latin typeface="Times New Roman"/>
                <a:ea typeface="+mn-ea"/>
              </a:rPr>
              <a:t>V</a:t>
            </a:r>
            <a:r>
              <a:rPr lang="en-US" altLang="zh-CN" sz="2000" kern="100" baseline="-25000" dirty="0">
                <a:latin typeface="Times New Roman"/>
                <a:ea typeface="+mn-ea"/>
              </a:rPr>
              <a:t>2</a:t>
            </a:r>
            <a:r>
              <a:rPr lang="en-US" altLang="zh-CN" sz="2000" kern="100" dirty="0">
                <a:latin typeface="Times New Roman"/>
                <a:ea typeface="+mn-ea"/>
              </a:rPr>
              <a:t>O</a:t>
            </a:r>
            <a:r>
              <a:rPr lang="en-US" altLang="zh-CN" sz="2000" kern="100" baseline="-25000" dirty="0">
                <a:latin typeface="Times New Roman"/>
                <a:ea typeface="+mn-ea"/>
              </a:rPr>
              <a:t>5</a:t>
            </a:r>
            <a:r>
              <a:rPr lang="zh-CN" altLang="zh-CN" sz="2000" kern="100" dirty="0">
                <a:latin typeface="Times New Roman"/>
                <a:ea typeface="+mn-ea"/>
              </a:rPr>
              <a:t>既避免污染环境又有利于资源综合利用。废钒催化剂的主要成分为：</a:t>
            </a:r>
          </a:p>
        </p:txBody>
      </p:sp>
      <p:graphicFrame>
        <p:nvGraphicFramePr>
          <p:cNvPr id="11296" name="Group 32"/>
          <p:cNvGraphicFramePr>
            <a:graphicFrameLocks noGrp="1"/>
          </p:cNvGraphicFramePr>
          <p:nvPr/>
        </p:nvGraphicFramePr>
        <p:xfrm>
          <a:off x="308728" y="1500968"/>
          <a:ext cx="10175610" cy="1371918"/>
        </p:xfrm>
        <a:graphic>
          <a:graphicData uri="http://schemas.openxmlformats.org/drawingml/2006/table">
            <a:tbl>
              <a:tblPr/>
              <a:tblGrid>
                <a:gridCol w="1750255"/>
                <a:gridCol w="1403168"/>
                <a:gridCol w="1403167"/>
                <a:gridCol w="1405284"/>
                <a:gridCol w="1403168"/>
                <a:gridCol w="1405284"/>
                <a:gridCol w="1405284"/>
              </a:tblGrid>
              <a:tr h="4573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物质</a:t>
                      </a:r>
                    </a:p>
                  </a:txBody>
                  <a:tcPr marL="91428" marR="914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V</a:t>
                      </a:r>
                      <a:r>
                        <a:rPr kumimoji="0" lang="en-US" altLang="zh-CN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O</a:t>
                      </a:r>
                      <a:r>
                        <a:rPr kumimoji="0" lang="en-US" altLang="zh-CN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1428" marR="914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V</a:t>
                      </a:r>
                      <a:r>
                        <a:rPr kumimoji="0" lang="en-US" altLang="zh-CN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O</a:t>
                      </a:r>
                      <a:r>
                        <a:rPr kumimoji="0" lang="en-US" altLang="zh-CN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</a:t>
                      </a: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1428" marR="914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K</a:t>
                      </a:r>
                      <a:r>
                        <a:rPr kumimoji="0" lang="en-US" altLang="zh-CN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SO</a:t>
                      </a:r>
                      <a:r>
                        <a:rPr kumimoji="0" lang="en-US" altLang="zh-CN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</a:t>
                      </a: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1428" marR="914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SiO</a:t>
                      </a:r>
                      <a:r>
                        <a:rPr kumimoji="0" lang="en-US" altLang="zh-CN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1428" marR="914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Fe</a:t>
                      </a:r>
                      <a:r>
                        <a:rPr kumimoji="0" lang="en-US" altLang="zh-CN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O</a:t>
                      </a:r>
                      <a:r>
                        <a:rPr kumimoji="0" lang="en-US" altLang="zh-CN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1428" marR="914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Al</a:t>
                      </a:r>
                      <a:r>
                        <a:rPr kumimoji="0" lang="en-US" altLang="zh-CN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O</a:t>
                      </a:r>
                      <a:r>
                        <a:rPr kumimoji="0" lang="en-US" altLang="zh-CN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1428" marR="914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质量分数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/%</a:t>
                      </a: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1428" marR="914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2.2~2.9</a:t>
                      </a: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1428" marR="914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2.8~3.1</a:t>
                      </a: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1428" marR="914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22~28</a:t>
                      </a: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1428" marR="914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60~65</a:t>
                      </a: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1428" marR="914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1~2</a:t>
                      </a: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1428" marR="914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&lt;1</a:t>
                      </a: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1428" marR="9142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26" name="矩形 3"/>
          <p:cNvSpPr>
            <a:spLocks noChangeArrowheads="1"/>
          </p:cNvSpPr>
          <p:nvPr/>
        </p:nvSpPr>
        <p:spPr bwMode="auto">
          <a:xfrm>
            <a:off x="94414" y="2929728"/>
            <a:ext cx="5452028" cy="479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8850" tIns="54425" rIns="108850" bIns="54425">
            <a:spAutoFit/>
          </a:bodyPr>
          <a:lstStyle/>
          <a:p>
            <a:r>
              <a:rPr lang="zh-CN" altLang="zh-CN" dirty="0">
                <a:latin typeface="Calibri" pitchFamily="34" charset="0"/>
              </a:rPr>
              <a:t>以下是一种废钒催化剂回收工艺路线：</a:t>
            </a:r>
          </a:p>
        </p:txBody>
      </p:sp>
      <p:pic>
        <p:nvPicPr>
          <p:cNvPr id="4127" name="Picture 1"/>
          <p:cNvPicPr>
            <a:picLocks noChangeAspect="1" noChangeArrowheads="1"/>
          </p:cNvPicPr>
          <p:nvPr/>
        </p:nvPicPr>
        <p:blipFill>
          <a:blip r:embed="rId2">
            <a:lum contrast="20000"/>
            <a:grayscl/>
          </a:blip>
          <a:srcRect/>
          <a:stretch>
            <a:fillRect/>
          </a:stretch>
        </p:blipFill>
        <p:spPr bwMode="auto">
          <a:xfrm>
            <a:off x="880232" y="3286918"/>
            <a:ext cx="9121646" cy="146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237290" y="4787116"/>
            <a:ext cx="11644394" cy="1880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1748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000" kern="100" dirty="0" smtClean="0">
                <a:latin typeface="Times New Roman"/>
              </a:rPr>
              <a:t>回答下列问题：</a:t>
            </a:r>
          </a:p>
          <a:p>
            <a:pPr marL="714329" indent="-3968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000" kern="100" dirty="0" smtClean="0">
                <a:latin typeface="Times New Roman"/>
              </a:rPr>
              <a:t>（</a:t>
            </a:r>
            <a:r>
              <a:rPr lang="en-US" altLang="zh-CN" sz="2000" kern="100" dirty="0" smtClean="0">
                <a:latin typeface="Times New Roman"/>
              </a:rPr>
              <a:t>1</a:t>
            </a:r>
            <a:r>
              <a:rPr lang="zh-CN" altLang="zh-CN" sz="2000" kern="100" dirty="0" smtClean="0">
                <a:latin typeface="Times New Roman"/>
              </a:rPr>
              <a:t>）</a:t>
            </a:r>
            <a:r>
              <a:rPr lang="en-US" altLang="zh-CN" sz="2000" kern="100" dirty="0" smtClean="0">
                <a:latin typeface="Times New Roman"/>
              </a:rPr>
              <a:t>“</a:t>
            </a:r>
            <a:r>
              <a:rPr lang="zh-CN" altLang="zh-CN" sz="2000" kern="100" dirty="0" smtClean="0">
                <a:latin typeface="Times New Roman"/>
              </a:rPr>
              <a:t>酸浸</a:t>
            </a:r>
            <a:r>
              <a:rPr lang="en-US" altLang="zh-CN" sz="2000" kern="100" dirty="0" smtClean="0">
                <a:latin typeface="Times New Roman"/>
              </a:rPr>
              <a:t>”</a:t>
            </a:r>
            <a:r>
              <a:rPr lang="zh-CN" altLang="zh-CN" sz="2000" kern="100" dirty="0" smtClean="0">
                <a:latin typeface="Times New Roman"/>
              </a:rPr>
              <a:t>时</a:t>
            </a:r>
            <a:r>
              <a:rPr lang="en-US" altLang="zh-CN" sz="2000" kern="100" dirty="0" smtClean="0">
                <a:latin typeface="Times New Roman"/>
              </a:rPr>
              <a:t>V</a:t>
            </a:r>
            <a:r>
              <a:rPr lang="en-US" altLang="zh-CN" sz="2000" kern="100" baseline="-25000" dirty="0" smtClean="0">
                <a:latin typeface="Times New Roman"/>
              </a:rPr>
              <a:t>2</a:t>
            </a:r>
            <a:r>
              <a:rPr lang="en-US" altLang="zh-CN" sz="2000" kern="100" dirty="0" smtClean="0">
                <a:latin typeface="Times New Roman"/>
              </a:rPr>
              <a:t>O</a:t>
            </a:r>
            <a:r>
              <a:rPr lang="en-US" altLang="zh-CN" sz="2000" kern="100" baseline="-25000" dirty="0" smtClean="0">
                <a:latin typeface="Times New Roman"/>
              </a:rPr>
              <a:t>5</a:t>
            </a:r>
            <a:r>
              <a:rPr lang="zh-CN" altLang="zh-CN" sz="2000" kern="100" dirty="0" smtClean="0">
                <a:latin typeface="Times New Roman"/>
              </a:rPr>
              <a:t>转化为</a:t>
            </a:r>
            <a:r>
              <a:rPr lang="en-US" altLang="zh-CN" sz="2000" kern="100" dirty="0" smtClean="0">
                <a:latin typeface="Times New Roman"/>
              </a:rPr>
              <a:t>VO</a:t>
            </a:r>
            <a:r>
              <a:rPr lang="en-US" altLang="zh-CN" sz="2000" kern="100" baseline="-25000" dirty="0" smtClean="0">
                <a:latin typeface="Times New Roman"/>
              </a:rPr>
              <a:t>2</a:t>
            </a:r>
            <a:r>
              <a:rPr lang="en-US" altLang="zh-CN" sz="2000" kern="100" baseline="30000" dirty="0" smtClean="0">
                <a:latin typeface="Times New Roman"/>
              </a:rPr>
              <a:t>+</a:t>
            </a:r>
            <a:r>
              <a:rPr lang="zh-CN" altLang="zh-CN" sz="2000" kern="100" dirty="0" smtClean="0">
                <a:latin typeface="Times New Roman"/>
              </a:rPr>
              <a:t>，反应的离子方程式为</a:t>
            </a:r>
            <a:r>
              <a:rPr lang="en-US" altLang="zh-CN" sz="2000" kern="100" dirty="0" smtClean="0">
                <a:latin typeface="Times New Roman"/>
              </a:rPr>
              <a:t>___________</a:t>
            </a:r>
            <a:r>
              <a:rPr lang="zh-CN" altLang="zh-CN" sz="2000" kern="100" dirty="0" smtClean="0">
                <a:latin typeface="Times New Roman"/>
              </a:rPr>
              <a:t>，同时</a:t>
            </a:r>
            <a:r>
              <a:rPr lang="en-US" altLang="zh-CN" sz="2000" kern="100" dirty="0" smtClean="0">
                <a:latin typeface="Times New Roman"/>
              </a:rPr>
              <a:t>V</a:t>
            </a:r>
            <a:r>
              <a:rPr lang="en-US" altLang="zh-CN" sz="2000" kern="100" baseline="-25000" dirty="0" smtClean="0">
                <a:latin typeface="Times New Roman"/>
              </a:rPr>
              <a:t>2</a:t>
            </a:r>
            <a:r>
              <a:rPr lang="en-US" altLang="zh-CN" sz="2000" kern="100" dirty="0" smtClean="0">
                <a:latin typeface="Times New Roman"/>
              </a:rPr>
              <a:t>O</a:t>
            </a:r>
            <a:r>
              <a:rPr lang="en-US" altLang="zh-CN" sz="2000" kern="100" baseline="-25000" dirty="0" smtClean="0">
                <a:latin typeface="Times New Roman"/>
              </a:rPr>
              <a:t>4</a:t>
            </a:r>
            <a:r>
              <a:rPr lang="zh-CN" altLang="zh-CN" sz="2000" kern="100" dirty="0" smtClean="0">
                <a:latin typeface="Times New Roman"/>
              </a:rPr>
              <a:t>转成</a:t>
            </a:r>
            <a:r>
              <a:rPr lang="en-US" altLang="zh-CN" sz="2000" kern="100" dirty="0" smtClean="0">
                <a:latin typeface="Times New Roman"/>
              </a:rPr>
              <a:t>VO</a:t>
            </a:r>
            <a:r>
              <a:rPr lang="en-US" altLang="zh-CN" sz="2000" kern="100" baseline="30000" dirty="0" smtClean="0">
                <a:latin typeface="Times New Roman"/>
              </a:rPr>
              <a:t>2+</a:t>
            </a:r>
            <a:r>
              <a:rPr lang="zh-CN" altLang="zh-CN" sz="2000" kern="100" dirty="0" smtClean="0">
                <a:latin typeface="Times New Roman"/>
              </a:rPr>
              <a:t>。</a:t>
            </a:r>
            <a:r>
              <a:rPr lang="en-US" altLang="zh-CN" sz="2000" kern="100" dirty="0" smtClean="0">
                <a:latin typeface="Times New Roman"/>
              </a:rPr>
              <a:t>“</a:t>
            </a:r>
            <a:r>
              <a:rPr lang="zh-CN" altLang="zh-CN" sz="2000" kern="100" dirty="0" smtClean="0">
                <a:latin typeface="Times New Roman"/>
              </a:rPr>
              <a:t>废渣</a:t>
            </a:r>
            <a:r>
              <a:rPr lang="en-US" altLang="zh-CN" sz="2000" kern="100" dirty="0" smtClean="0">
                <a:latin typeface="Times New Roman"/>
              </a:rPr>
              <a:t>1”</a:t>
            </a:r>
            <a:r>
              <a:rPr lang="zh-CN" altLang="zh-CN" sz="2000" kern="100" dirty="0" smtClean="0">
                <a:latin typeface="Times New Roman"/>
              </a:rPr>
              <a:t>的主要成分是</a:t>
            </a:r>
            <a:r>
              <a:rPr lang="en-US" altLang="zh-CN" sz="2000" kern="100" dirty="0" smtClean="0">
                <a:latin typeface="Times New Roman"/>
              </a:rPr>
              <a:t>__________________</a:t>
            </a:r>
            <a:r>
              <a:rPr lang="zh-CN" altLang="zh-CN" sz="2000" kern="100" dirty="0" smtClean="0">
                <a:latin typeface="Times New Roman"/>
              </a:rPr>
              <a:t>。</a:t>
            </a:r>
          </a:p>
          <a:p>
            <a:pPr indent="31748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000" kern="100" dirty="0" smtClean="0">
                <a:latin typeface="Times New Roman"/>
              </a:rPr>
              <a:t>（</a:t>
            </a:r>
            <a:r>
              <a:rPr lang="en-US" altLang="zh-CN" sz="2000" kern="100" dirty="0" smtClean="0">
                <a:latin typeface="Times New Roman"/>
              </a:rPr>
              <a:t>2</a:t>
            </a:r>
            <a:r>
              <a:rPr lang="zh-CN" altLang="zh-CN" sz="2000" kern="100" dirty="0" smtClean="0">
                <a:latin typeface="Times New Roman"/>
              </a:rPr>
              <a:t>）</a:t>
            </a:r>
            <a:r>
              <a:rPr lang="en-US" altLang="zh-CN" sz="2000" kern="100" dirty="0" smtClean="0">
                <a:latin typeface="Times New Roman"/>
              </a:rPr>
              <a:t>“</a:t>
            </a:r>
            <a:r>
              <a:rPr lang="zh-CN" altLang="zh-CN" sz="2000" kern="100" dirty="0" smtClean="0">
                <a:latin typeface="Times New Roman"/>
              </a:rPr>
              <a:t>氧化</a:t>
            </a:r>
            <a:r>
              <a:rPr lang="en-US" altLang="zh-CN" sz="2000" kern="100" dirty="0" smtClean="0">
                <a:latin typeface="Times New Roman"/>
              </a:rPr>
              <a:t>”</a:t>
            </a:r>
            <a:r>
              <a:rPr lang="zh-CN" altLang="zh-CN" sz="2000" kern="100" dirty="0" smtClean="0">
                <a:latin typeface="Times New Roman"/>
              </a:rPr>
              <a:t>中欲使</a:t>
            </a:r>
            <a:r>
              <a:rPr lang="en-US" altLang="zh-CN" sz="2000" kern="100" dirty="0" smtClean="0">
                <a:latin typeface="Times New Roman"/>
              </a:rPr>
              <a:t>3 mol</a:t>
            </a:r>
            <a:r>
              <a:rPr lang="zh-CN" altLang="zh-CN" sz="2000" kern="100" dirty="0" smtClean="0">
                <a:latin typeface="Times New Roman"/>
              </a:rPr>
              <a:t>的</a:t>
            </a:r>
            <a:r>
              <a:rPr lang="en-US" altLang="zh-CN" sz="2000" kern="100" dirty="0" smtClean="0">
                <a:latin typeface="Times New Roman"/>
              </a:rPr>
              <a:t>VO</a:t>
            </a:r>
            <a:r>
              <a:rPr lang="en-US" altLang="zh-CN" sz="2000" kern="100" baseline="30000" dirty="0" smtClean="0">
                <a:latin typeface="Times New Roman"/>
              </a:rPr>
              <a:t>2+</a:t>
            </a:r>
            <a:r>
              <a:rPr lang="zh-CN" altLang="zh-CN" sz="2000" kern="100" dirty="0" smtClean="0">
                <a:latin typeface="Times New Roman"/>
              </a:rPr>
              <a:t>变为</a:t>
            </a:r>
            <a:r>
              <a:rPr lang="en-US" altLang="zh-CN" sz="2000" kern="100" dirty="0" smtClean="0">
                <a:latin typeface="Times New Roman"/>
              </a:rPr>
              <a:t>VO</a:t>
            </a:r>
            <a:r>
              <a:rPr lang="en-US" altLang="zh-CN" sz="2000" kern="100" baseline="-25000" dirty="0" smtClean="0">
                <a:latin typeface="Times New Roman"/>
              </a:rPr>
              <a:t>2</a:t>
            </a:r>
            <a:r>
              <a:rPr lang="en-US" altLang="zh-CN" sz="2000" kern="100" baseline="30000" dirty="0" smtClean="0">
                <a:latin typeface="Times New Roman"/>
              </a:rPr>
              <a:t>+</a:t>
            </a:r>
            <a:r>
              <a:rPr lang="zh-CN" altLang="zh-CN" sz="2000" kern="100" dirty="0" smtClean="0">
                <a:latin typeface="Times New Roman"/>
              </a:rPr>
              <a:t>，则需要氧化剂</a:t>
            </a:r>
            <a:r>
              <a:rPr lang="en-US" altLang="zh-CN" sz="2000" kern="100" dirty="0" smtClean="0">
                <a:latin typeface="Times New Roman"/>
              </a:rPr>
              <a:t>KClO</a:t>
            </a:r>
            <a:r>
              <a:rPr lang="en-US" altLang="zh-CN" sz="2000" kern="100" baseline="-25000" dirty="0" smtClean="0">
                <a:latin typeface="Times New Roman"/>
              </a:rPr>
              <a:t>3</a:t>
            </a:r>
            <a:r>
              <a:rPr lang="zh-CN" altLang="zh-CN" sz="2000" kern="100" dirty="0" smtClean="0">
                <a:latin typeface="Times New Roman"/>
              </a:rPr>
              <a:t>至少为</a:t>
            </a:r>
            <a:r>
              <a:rPr lang="en-US" altLang="zh-CN" sz="2000" kern="100" dirty="0" smtClean="0">
                <a:latin typeface="Times New Roman"/>
              </a:rPr>
              <a:t>_____mol</a:t>
            </a:r>
            <a:r>
              <a:rPr lang="zh-CN" altLang="zh-CN" sz="2000" kern="100" dirty="0" smtClean="0">
                <a:latin typeface="Times New Roman"/>
              </a:rPr>
              <a:t>。</a:t>
            </a:r>
            <a:endParaRPr lang="zh-CN" altLang="zh-CN" sz="2000" kern="100" dirty="0">
              <a:latin typeface="Times New Roman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452660" y="6144438"/>
            <a:ext cx="569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0.5</a:t>
            </a:r>
            <a:endParaRPr lang="zh-CN" altLang="en-US" dirty="0"/>
          </a:p>
        </p:txBody>
      </p:sp>
      <p:grpSp>
        <p:nvGrpSpPr>
          <p:cNvPr id="9" name="组合 16"/>
          <p:cNvGrpSpPr/>
          <p:nvPr/>
        </p:nvGrpSpPr>
        <p:grpSpPr>
          <a:xfrm>
            <a:off x="165852" y="0"/>
            <a:ext cx="2126782" cy="534874"/>
            <a:chOff x="164" y="465931"/>
            <a:chExt cx="2126782" cy="534874"/>
          </a:xfrm>
        </p:grpSpPr>
        <p:sp>
          <p:nvSpPr>
            <p:cNvPr id="10" name="燕尾形 9"/>
            <p:cNvSpPr/>
            <p:nvPr/>
          </p:nvSpPr>
          <p:spPr>
            <a:xfrm>
              <a:off x="514196" y="511832"/>
              <a:ext cx="1603226" cy="486000"/>
            </a:xfrm>
            <a:prstGeom prst="chevron">
              <a:avLst>
                <a:gd name="adj" fmla="val 0"/>
              </a:avLst>
            </a:prstGeom>
            <a:solidFill>
              <a:srgbClr val="2258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rgbClr val="1481E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80287" y="465931"/>
              <a:ext cx="1646659" cy="523196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tabLst>
                  <a:tab pos="1890395" algn="l"/>
                </a:tabLst>
              </a:pPr>
              <a:r>
                <a:rPr lang="zh-CN" altLang="en-US" sz="2600" b="1" kern="100" dirty="0" smtClean="0">
                  <a:solidFill>
                    <a:prstClr val="white"/>
                  </a:solidFill>
                  <a:latin typeface="宋体" panose="02010600030101010101" pitchFamily="2" charset="-122"/>
                  <a:cs typeface="Courier New" panose="02070309020205020404"/>
                </a:rPr>
                <a:t>真题研究</a:t>
              </a:r>
              <a:endParaRPr lang="zh-CN" altLang="en-US" sz="2600" b="1" kern="100" dirty="0">
                <a:solidFill>
                  <a:prstClr val="white"/>
                </a:solidFill>
                <a:latin typeface="宋体" panose="02010600030101010101" pitchFamily="2" charset="-122"/>
                <a:cs typeface="Courier New" panose="02070309020205020404"/>
              </a:endParaRPr>
            </a:p>
          </p:txBody>
        </p:sp>
        <p:sp>
          <p:nvSpPr>
            <p:cNvPr id="12" name="五边形 11"/>
            <p:cNvSpPr/>
            <p:nvPr/>
          </p:nvSpPr>
          <p:spPr>
            <a:xfrm>
              <a:off x="164" y="514805"/>
              <a:ext cx="470598" cy="486000"/>
            </a:xfrm>
            <a:prstGeom prst="homePlate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94480" y="1500968"/>
            <a:ext cx="9887779" cy="663911"/>
          </a:xfrm>
          <a:prstGeom prst="rect">
            <a:avLst/>
          </a:prstGeom>
        </p:spPr>
        <p:txBody>
          <a:bodyPr lIns="108850" tIns="54425" rIns="108850" bIns="54425">
            <a:spAutoFit/>
          </a:bodyPr>
          <a:lstStyle/>
          <a:p>
            <a:pPr marL="317480" indent="-31748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kern="100" dirty="0" smtClean="0">
                <a:solidFill>
                  <a:srgbClr val="FF0000"/>
                </a:solidFill>
                <a:latin typeface="Times New Roman"/>
                <a:ea typeface="+mn-ea"/>
              </a:rPr>
              <a:t>【答案】（</a:t>
            </a:r>
            <a:r>
              <a:rPr lang="en-US" altLang="zh-CN" kern="100" dirty="0">
                <a:solidFill>
                  <a:srgbClr val="FF0000"/>
                </a:solidFill>
                <a:latin typeface="Times New Roman"/>
                <a:ea typeface="+mn-ea"/>
              </a:rPr>
              <a:t>2</a:t>
            </a:r>
            <a:r>
              <a:rPr lang="zh-CN" altLang="zh-CN" kern="100" dirty="0">
                <a:solidFill>
                  <a:srgbClr val="FF0000"/>
                </a:solidFill>
                <a:latin typeface="Times New Roman"/>
                <a:ea typeface="+mn-ea"/>
              </a:rPr>
              <a:t>）</a:t>
            </a:r>
            <a:r>
              <a:rPr lang="en-US" altLang="zh-CN" kern="100" dirty="0">
                <a:solidFill>
                  <a:srgbClr val="FF0000"/>
                </a:solidFill>
                <a:latin typeface="Times New Roman"/>
                <a:ea typeface="+mn-ea"/>
              </a:rPr>
              <a:t>0.5</a:t>
            </a:r>
            <a:r>
              <a:rPr lang="zh-CN" altLang="zh-CN" kern="100" dirty="0">
                <a:solidFill>
                  <a:srgbClr val="FF0000"/>
                </a:solidFill>
                <a:latin typeface="Times New Roman"/>
                <a:ea typeface="+mn-ea"/>
              </a:rPr>
              <a:t>； </a:t>
            </a:r>
            <a:endParaRPr lang="zh-CN" altLang="zh-CN" kern="100" dirty="0">
              <a:latin typeface="Times New Roman"/>
              <a:ea typeface="+mn-ea"/>
            </a:endParaRPr>
          </a:p>
        </p:txBody>
      </p:sp>
      <p:sp>
        <p:nvSpPr>
          <p:cNvPr id="452609" name="Rectangle 1"/>
          <p:cNvSpPr>
            <a:spLocks noChangeArrowheads="1"/>
          </p:cNvSpPr>
          <p:nvPr/>
        </p:nvSpPr>
        <p:spPr bwMode="auto">
          <a:xfrm>
            <a:off x="665918" y="2358224"/>
            <a:ext cx="1009573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【</a:t>
            </a:r>
            <a: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解析</a:t>
            </a: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】</a:t>
            </a: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/>
                <a:ea typeface="宋体" pitchFamily="2" charset="-122"/>
                <a:cs typeface="Times New Roman" pitchFamily="18" charset="0"/>
              </a:rPr>
              <a:t>“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氧化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/>
                <a:ea typeface="宋体" pitchFamily="2" charset="-122"/>
                <a:cs typeface="Times New Roman" pitchFamily="18" charset="0"/>
              </a:rPr>
              <a:t>”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中欲使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 mol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VO</a:t>
            </a:r>
            <a:r>
              <a:rPr kumimoji="0" lang="en-US" altLang="zh-CN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2+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变为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VO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元素化合价从＋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价升高到＋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5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价，而氧化剂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KClO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中氯元素化合价从＋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5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价降低到－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价，则根据电子得失守恒可知需要氯酸钾的物质的量为少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3mol÷6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＝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0.5mol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pSp>
        <p:nvGrpSpPr>
          <p:cNvPr id="4" name="组合 16"/>
          <p:cNvGrpSpPr/>
          <p:nvPr/>
        </p:nvGrpSpPr>
        <p:grpSpPr>
          <a:xfrm>
            <a:off x="94414" y="143646"/>
            <a:ext cx="2126782" cy="534874"/>
            <a:chOff x="164" y="465931"/>
            <a:chExt cx="2126782" cy="534874"/>
          </a:xfrm>
        </p:grpSpPr>
        <p:sp>
          <p:nvSpPr>
            <p:cNvPr id="5" name="燕尾形 4"/>
            <p:cNvSpPr/>
            <p:nvPr/>
          </p:nvSpPr>
          <p:spPr>
            <a:xfrm>
              <a:off x="514196" y="511832"/>
              <a:ext cx="1603226" cy="486000"/>
            </a:xfrm>
            <a:prstGeom prst="chevron">
              <a:avLst>
                <a:gd name="adj" fmla="val 0"/>
              </a:avLst>
            </a:prstGeom>
            <a:solidFill>
              <a:srgbClr val="2258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rgbClr val="1481E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80287" y="465931"/>
              <a:ext cx="1646659" cy="523196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tabLst>
                  <a:tab pos="1890395" algn="l"/>
                </a:tabLst>
              </a:pPr>
              <a:r>
                <a:rPr lang="zh-CN" altLang="en-US" sz="2600" b="1" kern="100" dirty="0" smtClean="0">
                  <a:solidFill>
                    <a:prstClr val="white"/>
                  </a:solidFill>
                  <a:latin typeface="宋体" panose="02010600030101010101" pitchFamily="2" charset="-122"/>
                  <a:cs typeface="Courier New" panose="02070309020205020404"/>
                </a:rPr>
                <a:t>真题研究</a:t>
              </a:r>
              <a:endParaRPr lang="zh-CN" altLang="en-US" sz="2600" b="1" kern="100" dirty="0">
                <a:solidFill>
                  <a:prstClr val="white"/>
                </a:solidFill>
                <a:latin typeface="宋体" panose="02010600030101010101" pitchFamily="2" charset="-122"/>
                <a:cs typeface="Courier New" panose="02070309020205020404"/>
              </a:endParaRPr>
            </a:p>
          </p:txBody>
        </p:sp>
        <p:sp>
          <p:nvSpPr>
            <p:cNvPr id="8" name="五边形 7"/>
            <p:cNvSpPr/>
            <p:nvPr/>
          </p:nvSpPr>
          <p:spPr>
            <a:xfrm>
              <a:off x="164" y="514805"/>
              <a:ext cx="470598" cy="486000"/>
            </a:xfrm>
            <a:prstGeom prst="homePlate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89206" y="1457003"/>
            <a:ext cx="11412000" cy="123108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4.</a:t>
            </a:r>
            <a:r>
              <a:rPr lang="zh-CN" altLang="en-US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（</a:t>
            </a:r>
            <a:r>
              <a:rPr lang="en-US" altLang="zh-CN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2016</a:t>
            </a:r>
            <a:r>
              <a:rPr lang="en-US" altLang="zh-CN" kern="100" dirty="0">
                <a:latin typeface="IPAPANNEW" panose="02000500070000020004" pitchFamily="2" charset="0"/>
                <a:ea typeface="楷体_GB2312" panose="02010609030101010101" pitchFamily="49" charset="-122"/>
                <a:cs typeface="Times New Roman" panose="02020603050405020304" pitchFamily="18" charset="0"/>
              </a:rPr>
              <a:t>·</a:t>
            </a:r>
            <a:r>
              <a:rPr lang="zh-CN" altLang="zh-CN" kern="100" dirty="0">
                <a:latin typeface="IPAPANNEW" panose="02000500070000020004" pitchFamily="2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全国卷</a:t>
            </a:r>
            <a:r>
              <a:rPr lang="zh-CN" altLang="zh-CN" kern="100" dirty="0">
                <a:latin typeface="宋体" panose="02010600030101010101" pitchFamily="2" charset="-122"/>
                <a:ea typeface="微软雅黑" panose="020B0503020204020204" charset="-122"/>
                <a:cs typeface="宋体" panose="02010600030101010101" pitchFamily="2" charset="-122"/>
              </a:rPr>
              <a:t>Ⅱ</a:t>
            </a:r>
            <a:r>
              <a:rPr lang="zh-CN" altLang="zh-CN" kern="100" dirty="0">
                <a:latin typeface="IPAPANNEW" panose="02000500070000020004" pitchFamily="2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26</a:t>
            </a:r>
            <a:r>
              <a:rPr lang="zh-CN" altLang="zh-CN" kern="100" dirty="0" smtClean="0">
                <a:latin typeface="IPAPANNEW" panose="02000500070000020004" pitchFamily="2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节选</a:t>
            </a:r>
            <a:r>
              <a:rPr lang="zh-CN" altLang="en-US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）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联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(N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可用于处理高压锅炉水中的氧，防止锅炉被腐蚀。理论上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 kg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的联氨可除去水中溶解的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_____kg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9206" y="2781722"/>
            <a:ext cx="11412000" cy="123108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ea typeface="微软雅黑" panose="020B0503020204020204" charset="-122"/>
                <a:cs typeface="Times New Roman" panose="02020603050405020304" pitchFamily="18" charset="0"/>
              </a:rPr>
              <a:t>解析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发生的反应为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N</a:t>
            </a:r>
            <a:r>
              <a:rPr lang="en-US" altLang="zh-CN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r>
              <a:rPr lang="en-US" altLang="zh-CN" kern="100" spc="-8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=N</a:t>
            </a:r>
            <a:r>
              <a:rPr lang="en-US" altLang="zh-CN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2H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O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，理论上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1 kg 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的联氨可除去水中溶解的氧气为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                 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32 </a:t>
            </a:r>
            <a:r>
              <a:rPr lang="en-US" altLang="zh-CN" kern="100" dirty="0" err="1">
                <a:latin typeface="Times New Roman" panose="02020603050405020304" pitchFamily="18" charset="0"/>
                <a:ea typeface="楷体_GB2312" panose="02010609030101010101" pitchFamily="49" charset="-122"/>
              </a:rPr>
              <a:t>g·mol</a:t>
            </a:r>
            <a:r>
              <a:rPr lang="zh-CN" altLang="zh-CN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1 kg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1457325" y="3300730"/>
          <a:ext cx="1665133" cy="790575"/>
        </p:xfrm>
        <a:graphic>
          <a:graphicData uri="http://schemas.openxmlformats.org/presentationml/2006/ole">
            <p:oleObj spid="_x0000_s301058" name="文档" r:id="rId4" imgW="1672863" imgH="793624" progId="Word.Document.12">
              <p:embed/>
            </p:oleObj>
          </a:graphicData>
        </a:graphic>
      </p:graphicFrame>
      <p:sp>
        <p:nvSpPr>
          <p:cNvPr id="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endParaRPr lang="en-US" altLang="zh-CN" sz="1400" dirty="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endParaRPr lang="en-US" altLang="zh-CN" sz="1400" dirty="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endParaRPr lang="en-US" altLang="zh-CN" sz="1400" dirty="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endParaRPr lang="en-US" altLang="zh-CN" sz="1400" dirty="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166776" y="207247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1</a:t>
            </a:r>
            <a:endParaRPr lang="zh-CN" altLang="en-US" dirty="0"/>
          </a:p>
        </p:txBody>
      </p:sp>
      <p:grpSp>
        <p:nvGrpSpPr>
          <p:cNvPr id="12" name="组合 16"/>
          <p:cNvGrpSpPr/>
          <p:nvPr/>
        </p:nvGrpSpPr>
        <p:grpSpPr>
          <a:xfrm>
            <a:off x="94414" y="143646"/>
            <a:ext cx="2126782" cy="534874"/>
            <a:chOff x="164" y="465931"/>
            <a:chExt cx="2126782" cy="534874"/>
          </a:xfrm>
        </p:grpSpPr>
        <p:sp>
          <p:nvSpPr>
            <p:cNvPr id="14" name="燕尾形 13"/>
            <p:cNvSpPr/>
            <p:nvPr/>
          </p:nvSpPr>
          <p:spPr>
            <a:xfrm>
              <a:off x="514196" y="511832"/>
              <a:ext cx="1603226" cy="486000"/>
            </a:xfrm>
            <a:prstGeom prst="chevron">
              <a:avLst>
                <a:gd name="adj" fmla="val 0"/>
              </a:avLst>
            </a:prstGeom>
            <a:solidFill>
              <a:srgbClr val="2258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rgbClr val="1481E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80287" y="465931"/>
              <a:ext cx="1646659" cy="523196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tabLst>
                  <a:tab pos="1890395" algn="l"/>
                </a:tabLst>
              </a:pPr>
              <a:r>
                <a:rPr lang="zh-CN" altLang="en-US" sz="2600" b="1" kern="100" dirty="0" smtClean="0">
                  <a:solidFill>
                    <a:prstClr val="white"/>
                  </a:solidFill>
                  <a:latin typeface="宋体" panose="02010600030101010101" pitchFamily="2" charset="-122"/>
                  <a:cs typeface="Courier New" panose="02070309020205020404"/>
                </a:rPr>
                <a:t>真题研究</a:t>
              </a:r>
              <a:endParaRPr lang="zh-CN" altLang="en-US" sz="2600" b="1" kern="100" dirty="0">
                <a:solidFill>
                  <a:prstClr val="white"/>
                </a:solidFill>
                <a:latin typeface="宋体" panose="02010600030101010101" pitchFamily="2" charset="-122"/>
                <a:cs typeface="Courier New" panose="02070309020205020404"/>
              </a:endParaRPr>
            </a:p>
          </p:txBody>
        </p:sp>
        <p:sp>
          <p:nvSpPr>
            <p:cNvPr id="16" name="五边形 15"/>
            <p:cNvSpPr/>
            <p:nvPr/>
          </p:nvSpPr>
          <p:spPr>
            <a:xfrm>
              <a:off x="164" y="514805"/>
              <a:ext cx="470598" cy="486000"/>
            </a:xfrm>
            <a:prstGeom prst="homePlate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60" name="Rectangle 8"/>
          <p:cNvSpPr>
            <a:spLocks noChangeArrowheads="1"/>
          </p:cNvSpPr>
          <p:nvPr/>
        </p:nvSpPr>
        <p:spPr bwMode="auto">
          <a:xfrm>
            <a:off x="380166" y="929464"/>
            <a:ext cx="1128720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000000"/>
                </a:solidFill>
                <a:latin typeface="Time New Romans" charset="0"/>
                <a:ea typeface="Time New Romans" charset="0"/>
                <a:cs typeface="宋体" pitchFamily="2" charset="-122"/>
              </a:rPr>
              <a:t>5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宋体" pitchFamily="2" charset="-122"/>
              </a:rPr>
              <a:t>.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宋体" pitchFamily="2" charset="-122"/>
              </a:rPr>
              <a:t>（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宋体" pitchFamily="2" charset="-122"/>
              </a:rPr>
              <a:t>2019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宋体" pitchFamily="2" charset="-122"/>
              </a:rPr>
              <a:t>全国</a:t>
            </a:r>
            <a:r>
              <a:rPr lang="en-US" altLang="zh-CN" sz="2800" dirty="0" smtClean="0">
                <a:solidFill>
                  <a:srgbClr val="000000"/>
                </a:solidFill>
                <a:latin typeface="Time New Romans" charset="0"/>
                <a:ea typeface="Time New Romans" charset="0"/>
                <a:cs typeface="宋体" pitchFamily="2" charset="-122"/>
              </a:rPr>
              <a:t>Ⅱ 26</a:t>
            </a:r>
            <a:r>
              <a:rPr lang="zh-CN" altLang="en-US" sz="2800" dirty="0" smtClean="0">
                <a:solidFill>
                  <a:srgbClr val="000000"/>
                </a:solidFill>
                <a:latin typeface="Time New Romans" charset="0"/>
                <a:ea typeface="Time New Romans" charset="0"/>
                <a:cs typeface="宋体" pitchFamily="2" charset="-122"/>
              </a:rPr>
              <a:t>节选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宋体" pitchFamily="2" charset="-122"/>
              </a:rPr>
              <a:t>）成品中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en-US" altLang="zh-CN" sz="28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s New Roman" pitchFamily="18" charset="0"/>
                <a:cs typeface="Times New Roman" pitchFamily="18" charset="0"/>
              </a:rPr>
              <a:t>2−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宋体" pitchFamily="2" charset="-122"/>
              </a:rPr>
              <a:t>的含量可以用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宋体" pitchFamily="2" charset="-122"/>
              </a:rPr>
              <a:t>碘量法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宋体" pitchFamily="2" charset="-122"/>
              </a:rPr>
              <a:t>测得。称取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s New Roman" pitchFamily="18" charset="0"/>
                <a:cs typeface="Times New Roman" pitchFamily="18" charset="0"/>
              </a:rPr>
              <a:t>m g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宋体" pitchFamily="2" charset="-122"/>
              </a:rPr>
              <a:t>样品，置于碘量瓶中，移取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s New Roman" pitchFamily="18" charset="0"/>
                <a:cs typeface="Times New Roman" pitchFamily="18" charset="0"/>
              </a:rPr>
              <a:t>25.00 </a:t>
            </a:r>
            <a:r>
              <a:rPr kumimoji="0" lang="en-US" altLang="zh-CN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s New Roman" pitchFamily="18" charset="0"/>
                <a:cs typeface="Times New Roman" pitchFamily="18" charset="0"/>
              </a:rPr>
              <a:t>mL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s New Roman" pitchFamily="18" charset="0"/>
                <a:cs typeface="Times New Roman" pitchFamily="18" charset="0"/>
              </a:rPr>
              <a:t> 0.1000 mol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en-US" altLang="zh-CN" sz="28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s New Roman" pitchFamily="18" charset="0"/>
                <a:cs typeface="Times New Roman" pitchFamily="18" charset="0"/>
              </a:rPr>
              <a:t>−1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宋体" pitchFamily="2" charset="-122"/>
              </a:rPr>
              <a:t>的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altLang="zh-CN" sz="28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s New Roman" pitchFamily="18" charset="0"/>
                <a:cs typeface="Times New Roman" pitchFamily="18" charset="0"/>
              </a:rPr>
              <a:t>−KI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宋体" pitchFamily="2" charset="-122"/>
              </a:rPr>
              <a:t>溶液于其中，并加入乙酸溶液，密闭，置暗处反应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s New Roman" pitchFamily="18" charset="0"/>
                <a:cs typeface="Times New Roman" pitchFamily="18" charset="0"/>
              </a:rPr>
              <a:t>5 min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宋体" pitchFamily="2" charset="-122"/>
              </a:rPr>
              <a:t>，有单质硫析出。以淀粉溶液为指示剂，过量的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altLang="zh-CN" sz="28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宋体" pitchFamily="2" charset="-122"/>
              </a:rPr>
              <a:t>用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s New Roman" pitchFamily="18" charset="0"/>
                <a:cs typeface="Times New Roman" pitchFamily="18" charset="0"/>
              </a:rPr>
              <a:t>0.1000 mol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en-US" altLang="zh-CN" sz="28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s New Roman" pitchFamily="18" charset="0"/>
                <a:cs typeface="Times New Roman" pitchFamily="18" charset="0"/>
              </a:rPr>
              <a:t>−1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s New Roman" pitchFamily="18" charset="0"/>
                <a:cs typeface="Times New Roman" pitchFamily="18" charset="0"/>
              </a:rPr>
              <a:t>Na</a:t>
            </a:r>
            <a:r>
              <a:rPr kumimoji="0" lang="en-US" altLang="zh-CN" sz="28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en-US" altLang="zh-CN" sz="28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altLang="zh-CN" sz="28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宋体" pitchFamily="2" charset="-122"/>
              </a:rPr>
              <a:t>溶液滴定，反应式为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宋体" pitchFamily="2" charset="-122"/>
              </a:rPr>
              <a:t>I</a:t>
            </a:r>
            <a:r>
              <a:rPr kumimoji="0" lang="en-US" altLang="zh-CN" sz="2800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宋体" pitchFamily="2" charset="-122"/>
              </a:rPr>
              <a:t>2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宋体" pitchFamily="2" charset="-122"/>
              </a:rPr>
              <a:t>+2S</a:t>
            </a:r>
            <a:r>
              <a:rPr lang="en-US" altLang="zh-CN" sz="2800" baseline="-25000" dirty="0" smtClean="0">
                <a:solidFill>
                  <a:srgbClr val="000000"/>
                </a:solidFill>
                <a:latin typeface="Time New Romans" charset="0"/>
                <a:ea typeface="Time New Romans" charset="0"/>
                <a:cs typeface="宋体" pitchFamily="2" charset="-122"/>
              </a:rPr>
              <a:t>2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宋体" pitchFamily="2" charset="-122"/>
              </a:rPr>
              <a:t>O</a:t>
            </a:r>
            <a:r>
              <a:rPr lang="en-US" altLang="zh-CN" sz="2800" baseline="-25000" dirty="0" smtClean="0">
                <a:solidFill>
                  <a:srgbClr val="000000"/>
                </a:solidFill>
                <a:latin typeface="Time New Romans" charset="0"/>
                <a:ea typeface="Time New Romans" charset="0"/>
                <a:cs typeface="宋体" pitchFamily="2" charset="-122"/>
              </a:rPr>
              <a:t>3</a:t>
            </a:r>
            <a:r>
              <a:rPr kumimoji="0" lang="en-US" altLang="zh-CN" sz="28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宋体" pitchFamily="2" charset="-122"/>
              </a:rPr>
              <a:t>2-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宋体" pitchFamily="2" charset="-122"/>
              </a:rPr>
              <a:t>=2I</a:t>
            </a:r>
            <a:r>
              <a:rPr lang="en-US" altLang="zh-CN" sz="2800" baseline="30000" dirty="0" smtClean="0">
                <a:solidFill>
                  <a:srgbClr val="000000"/>
                </a:solidFill>
                <a:latin typeface="Time New Romans" charset="0"/>
                <a:ea typeface="Time New Romans" charset="0"/>
                <a:cs typeface="宋体" pitchFamily="2" charset="-122"/>
              </a:rPr>
              <a:t>-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宋体" pitchFamily="2" charset="-122"/>
              </a:rPr>
              <a:t>+S</a:t>
            </a:r>
            <a:r>
              <a:rPr lang="en-US" altLang="zh-CN" sz="2800" baseline="-25000" dirty="0" smtClean="0">
                <a:solidFill>
                  <a:srgbClr val="000000"/>
                </a:solidFill>
                <a:latin typeface="Time New Romans" charset="0"/>
                <a:ea typeface="Time New Romans" charset="0"/>
                <a:cs typeface="宋体" pitchFamily="2" charset="-122"/>
              </a:rPr>
              <a:t>4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宋体" pitchFamily="2" charset="-122"/>
              </a:rPr>
              <a:t>O</a:t>
            </a:r>
            <a:r>
              <a:rPr lang="en-US" altLang="zh-CN" sz="2800" baseline="-25000" dirty="0" smtClean="0">
                <a:solidFill>
                  <a:srgbClr val="000000"/>
                </a:solidFill>
                <a:latin typeface="Time New Romans" charset="0"/>
                <a:ea typeface="Time New Romans" charset="0"/>
                <a:cs typeface="宋体" pitchFamily="2" charset="-122"/>
              </a:rPr>
              <a:t>6</a:t>
            </a:r>
            <a:r>
              <a:rPr lang="en-US" altLang="zh-CN" sz="2800" baseline="30000" dirty="0" smtClean="0">
                <a:solidFill>
                  <a:srgbClr val="000000"/>
                </a:solidFill>
                <a:latin typeface="Time New Romans" charset="0"/>
                <a:ea typeface="Time New Romans" charset="0"/>
                <a:cs typeface="宋体" pitchFamily="2" charset="-122"/>
              </a:rPr>
              <a:t>2-</a:t>
            </a:r>
          </a:p>
          <a:p>
            <a:pPr lvl="0" defTabSz="914400" fontAlgn="ctr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s New Roman" pitchFamily="18" charset="0"/>
                <a:cs typeface="Times New Roman" pitchFamily="18" charset="0"/>
              </a:rPr>
              <a:t>          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86762" name="Rectangle 10"/>
          <p:cNvSpPr>
            <a:spLocks noChangeArrowheads="1"/>
          </p:cNvSpPr>
          <p:nvPr/>
        </p:nvSpPr>
        <p:spPr bwMode="auto">
          <a:xfrm>
            <a:off x="451604" y="3286918"/>
            <a:ext cx="1150151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宋体" pitchFamily="2" charset="-122"/>
              </a:rPr>
              <a:t>测定时消耗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s New Roman" pitchFamily="18" charset="0"/>
                <a:cs typeface="Times New Roman" pitchFamily="18" charset="0"/>
              </a:rPr>
              <a:t>Na</a:t>
            </a:r>
            <a:r>
              <a:rPr kumimoji="0" lang="en-US" altLang="zh-CN" sz="28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en-US" altLang="zh-CN" sz="28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altLang="zh-CN" sz="28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宋体" pitchFamily="2" charset="-122"/>
              </a:rPr>
              <a:t>溶液体积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s New Roman" pitchFamily="18" charset="0"/>
                <a:cs typeface="Times New Roman" pitchFamily="18" charset="0"/>
              </a:rPr>
              <a:t>mL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宋体" pitchFamily="2" charset="-122"/>
              </a:rPr>
              <a:t>。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 New Romans" charset="0"/>
              <a:ea typeface="Time New Romans" charset="0"/>
              <a:cs typeface="宋体" pitchFamily="2" charset="-122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宋体" pitchFamily="2" charset="-122"/>
              </a:rPr>
              <a:t>终点颜色变化为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Times New Roman" pitchFamily="18" charset="0"/>
              </a:rPr>
              <a:t>_________________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宋体" pitchFamily="2" charset="-122"/>
              </a:rPr>
              <a:t>，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 New Romans" charset="0"/>
              <a:ea typeface="Time New Romans" charset="0"/>
              <a:cs typeface="宋体" pitchFamily="2" charset="-122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2800" dirty="0" smtClean="0">
              <a:solidFill>
                <a:srgbClr val="000000"/>
              </a:solidFill>
              <a:latin typeface="Time New Romans" charset="0"/>
              <a:ea typeface="Time New Romans" charset="0"/>
              <a:cs typeface="宋体" pitchFamily="2" charset="-122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 New Romans" charset="0"/>
              <a:ea typeface="Time New Romans" charset="0"/>
              <a:cs typeface="宋体" pitchFamily="2" charset="-122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宋体" pitchFamily="2" charset="-122"/>
              </a:rPr>
              <a:t>样品中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en-US" altLang="zh-CN" sz="28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s New Roman" pitchFamily="18" charset="0"/>
                <a:cs typeface="Times New Roman" pitchFamily="18" charset="0"/>
              </a:rPr>
              <a:t>2−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宋体" pitchFamily="2" charset="-122"/>
              </a:rPr>
              <a:t>的含量为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Times New Roman" pitchFamily="18" charset="0"/>
              </a:rPr>
              <a:t>______________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宋体" pitchFamily="2" charset="-122"/>
              </a:rPr>
              <a:t>（写出表达式）。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pSp>
        <p:nvGrpSpPr>
          <p:cNvPr id="3" name="组合 16"/>
          <p:cNvGrpSpPr/>
          <p:nvPr/>
        </p:nvGrpSpPr>
        <p:grpSpPr>
          <a:xfrm>
            <a:off x="0" y="0"/>
            <a:ext cx="2126782" cy="534874"/>
            <a:chOff x="164" y="465931"/>
            <a:chExt cx="2126782" cy="534874"/>
          </a:xfrm>
        </p:grpSpPr>
        <p:sp>
          <p:nvSpPr>
            <p:cNvPr id="8" name="燕尾形 7"/>
            <p:cNvSpPr/>
            <p:nvPr/>
          </p:nvSpPr>
          <p:spPr>
            <a:xfrm>
              <a:off x="514196" y="511832"/>
              <a:ext cx="1603226" cy="486000"/>
            </a:xfrm>
            <a:prstGeom prst="chevron">
              <a:avLst>
                <a:gd name="adj" fmla="val 0"/>
              </a:avLst>
            </a:prstGeom>
            <a:solidFill>
              <a:srgbClr val="2258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rgbClr val="1481E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80287" y="465931"/>
              <a:ext cx="1646659" cy="523196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tabLst>
                  <a:tab pos="1890395" algn="l"/>
                </a:tabLst>
              </a:pPr>
              <a:r>
                <a:rPr lang="zh-CN" altLang="en-US" sz="2600" b="1" kern="100" dirty="0">
                  <a:solidFill>
                    <a:prstClr val="white"/>
                  </a:solidFill>
                  <a:latin typeface="宋体" panose="02010600030101010101" pitchFamily="2" charset="-122"/>
                  <a:cs typeface="Courier New" panose="02070309020205020404"/>
                </a:rPr>
                <a:t>真题研究</a:t>
              </a:r>
            </a:p>
          </p:txBody>
        </p:sp>
        <p:sp>
          <p:nvSpPr>
            <p:cNvPr id="10" name="五边形 9"/>
            <p:cNvSpPr/>
            <p:nvPr/>
          </p:nvSpPr>
          <p:spPr>
            <a:xfrm>
              <a:off x="164" y="514805"/>
              <a:ext cx="470598" cy="486000"/>
            </a:xfrm>
            <a:prstGeom prst="homePlate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523438" y="3644108"/>
            <a:ext cx="50720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 New Romans" charset="0"/>
                <a:ea typeface="Time New Romans" charset="0"/>
                <a:cs typeface="宋体" pitchFamily="2" charset="-122"/>
              </a:rPr>
              <a:t>浅蓝色至无色</a:t>
            </a: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 New Romans" charset="0"/>
                <a:ea typeface="Time New Romans" charset="0"/>
                <a:cs typeface="Times New Roman" pitchFamily="18" charset="0"/>
              </a:rPr>
              <a:t>    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 New Romans" charset="0"/>
                <a:ea typeface="Time New Romans" charset="0"/>
                <a:cs typeface="Times New Roman" pitchFamily="18" charset="0"/>
              </a:rPr>
              <a:t> </a:t>
            </a:r>
            <a:endParaRPr kumimoji="0" lang="en-US" altLang="zh-CN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aphicFrame>
        <p:nvGraphicFramePr>
          <p:cNvPr id="2" name="Object 8" descr="学科网(www.zxxk.com)--教育资源门户，提供试卷、教案、课件、论文、素材以及各类教学资源下载，还有大量而丰富的教学相关资讯！"/>
          <p:cNvGraphicFramePr>
            <a:graphicFrameLocks noChangeAspect="1"/>
          </p:cNvGraphicFramePr>
          <p:nvPr/>
        </p:nvGraphicFramePr>
        <p:xfrm>
          <a:off x="3452000" y="4144174"/>
          <a:ext cx="3644900" cy="1357313"/>
        </p:xfrm>
        <a:graphic>
          <a:graphicData uri="http://schemas.openxmlformats.org/presentationml/2006/ole">
            <p:oleObj spid="_x0000_s631810" r:id="rId3" imgW="2133600" imgH="571500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-1" y="2565698"/>
            <a:ext cx="12190413" cy="151216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40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考点三   </a:t>
            </a:r>
            <a:r>
              <a:rPr lang="zh-CN" altLang="zh-CN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特定条件下氧化还原反应方程式</a:t>
            </a:r>
            <a:endParaRPr lang="en-US" altLang="zh-CN" sz="4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</a:t>
            </a:r>
            <a:r>
              <a:rPr lang="zh-CN" altLang="zh-CN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的书写</a:t>
            </a:r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及配平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665918" y="1143778"/>
          <a:ext cx="10853737" cy="3141663"/>
        </p:xfrm>
        <a:graphic>
          <a:graphicData uri="http://schemas.openxmlformats.org/presentationml/2006/ole">
            <p:oleObj spid="_x0000_s627714" name="Document" r:id="rId3" imgW="10701756" imgH="3099557" progId="Word.Document.8">
              <p:embed/>
            </p:oleObj>
          </a:graphicData>
        </a:graphic>
      </p:graphicFrame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1" y="2527394"/>
            <a:ext cx="195479" cy="4670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6762" tIns="48381" rIns="96762" bIns="48381" anchor="ctr">
            <a:spAutoFit/>
          </a:bodyPr>
          <a:lstStyle/>
          <a:p>
            <a:endParaRPr lang="zh-CN" altLang="en-US"/>
          </a:p>
        </p:txBody>
      </p:sp>
      <p:pic>
        <p:nvPicPr>
          <p:cNvPr id="13316" name="Picture 5" descr="E:\2018新坐标一轮\课堂一轮 人教化学\KB192-9.TIF"/>
          <p:cNvPicPr>
            <a:picLocks noChangeAspect="1" noChangeArrowheads="1"/>
          </p:cNvPicPr>
          <p:nvPr/>
        </p:nvPicPr>
        <p:blipFill>
          <a:blip r:embed="rId4" r:link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3174" y="2791225"/>
            <a:ext cx="8929750" cy="361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组合 4"/>
          <p:cNvGrpSpPr/>
          <p:nvPr/>
        </p:nvGrpSpPr>
        <p:grpSpPr>
          <a:xfrm>
            <a:off x="0" y="0"/>
            <a:ext cx="2126782" cy="534874"/>
            <a:chOff x="164" y="465931"/>
            <a:chExt cx="2126782" cy="534874"/>
          </a:xfrm>
        </p:grpSpPr>
        <p:sp>
          <p:nvSpPr>
            <p:cNvPr id="6" name="燕尾形 5"/>
            <p:cNvSpPr/>
            <p:nvPr/>
          </p:nvSpPr>
          <p:spPr>
            <a:xfrm>
              <a:off x="514196" y="511832"/>
              <a:ext cx="1603226" cy="486000"/>
            </a:xfrm>
            <a:prstGeom prst="chevron">
              <a:avLst>
                <a:gd name="adj" fmla="val 0"/>
              </a:avLst>
            </a:prstGeom>
            <a:solidFill>
              <a:srgbClr val="2258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rgbClr val="1481E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80287" y="465931"/>
              <a:ext cx="1646659" cy="523196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tabLst>
                  <a:tab pos="1890395" algn="l"/>
                </a:tabLst>
              </a:pPr>
              <a:r>
                <a:rPr lang="zh-CN" altLang="en-US" sz="2600" b="1" kern="100" dirty="0" smtClean="0">
                  <a:solidFill>
                    <a:prstClr val="white"/>
                  </a:solidFill>
                  <a:latin typeface="宋体" panose="02010600030101010101" pitchFamily="2" charset="-122"/>
                  <a:cs typeface="Courier New" panose="02070309020205020404"/>
                </a:rPr>
                <a:t>备考策略</a:t>
              </a:r>
              <a:endParaRPr lang="zh-CN" altLang="en-US" sz="2600" b="1" kern="100" dirty="0">
                <a:solidFill>
                  <a:prstClr val="white"/>
                </a:solidFill>
                <a:latin typeface="宋体" panose="02010600030101010101" pitchFamily="2" charset="-122"/>
                <a:cs typeface="Courier New" panose="02070309020205020404"/>
              </a:endParaRPr>
            </a:p>
          </p:txBody>
        </p:sp>
        <p:sp>
          <p:nvSpPr>
            <p:cNvPr id="8" name="五边形 7"/>
            <p:cNvSpPr/>
            <p:nvPr/>
          </p:nvSpPr>
          <p:spPr>
            <a:xfrm>
              <a:off x="164" y="514805"/>
              <a:ext cx="470598" cy="486000"/>
            </a:xfrm>
            <a:prstGeom prst="homePlate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80166" y="643712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accent1"/>
                </a:solidFill>
              </a:rPr>
              <a:t>1</a:t>
            </a:r>
            <a:r>
              <a:rPr lang="zh-CN" altLang="en-US" sz="2800" dirty="0" smtClean="0">
                <a:solidFill>
                  <a:schemeClr val="accent1"/>
                </a:solidFill>
              </a:rPr>
              <a:t>。书写流程</a:t>
            </a:r>
            <a:endParaRPr lang="zh-CN" altLang="en-US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3578116" cy="115721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b="1" kern="100" dirty="0" smtClean="0">
                <a:solidFill>
                  <a:srgbClr val="2258A2"/>
                </a:solidFill>
                <a:latin typeface="+mj-ea"/>
                <a:ea typeface="+mj-ea"/>
                <a:cs typeface="Courier New" panose="02070309020205020404" pitchFamily="49" charset="0"/>
              </a:rPr>
              <a:t>                          2</a:t>
            </a:r>
            <a:r>
              <a:rPr lang="en-US" altLang="zh-CN" b="1" kern="100" dirty="0">
                <a:solidFill>
                  <a:srgbClr val="2258A2"/>
                </a:solidFill>
                <a:latin typeface="+mj-ea"/>
                <a:ea typeface="+mj-ea"/>
                <a:cs typeface="Courier New" panose="02070309020205020404" pitchFamily="49" charset="0"/>
              </a:rPr>
              <a:t>.</a:t>
            </a:r>
            <a:r>
              <a:rPr lang="zh-CN" altLang="zh-CN" b="1" kern="100" dirty="0">
                <a:solidFill>
                  <a:srgbClr val="2258A2"/>
                </a:solidFill>
                <a:latin typeface="+mj-ea"/>
                <a:ea typeface="+mj-ea"/>
                <a:cs typeface="Courier New" panose="02070309020205020404" pitchFamily="49" charset="0"/>
              </a:rPr>
              <a:t>书写关键</a:t>
            </a:r>
            <a:r>
              <a:rPr lang="en-US" altLang="zh-CN" b="1" kern="100" dirty="0">
                <a:solidFill>
                  <a:srgbClr val="2258A2"/>
                </a:solidFill>
                <a:latin typeface="+mj-ea"/>
                <a:ea typeface="+mj-ea"/>
                <a:cs typeface="Courier New" panose="02070309020205020404" pitchFamily="49" charset="0"/>
              </a:rPr>
              <a:t>——</a:t>
            </a:r>
            <a:r>
              <a:rPr lang="zh-CN" altLang="zh-CN" b="1" kern="100" dirty="0">
                <a:solidFill>
                  <a:srgbClr val="2258A2"/>
                </a:solidFill>
                <a:latin typeface="+mj-ea"/>
                <a:ea typeface="+mj-ea"/>
                <a:cs typeface="Courier New" panose="02070309020205020404" pitchFamily="49" charset="0"/>
              </a:rPr>
              <a:t>识记常见氧化剂、还原剂及产物预测</a:t>
            </a:r>
          </a:p>
          <a:p>
            <a:pPr>
              <a:lnSpc>
                <a:spcPct val="140000"/>
              </a:lnSpc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常见的氧化剂及产物预测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550590" y="1188021"/>
          <a:ext cx="11161240" cy="5393432"/>
        </p:xfrm>
        <a:graphic>
          <a:graphicData uri="http://schemas.openxmlformats.org/drawingml/2006/table">
            <a:tbl>
              <a:tblPr/>
              <a:tblGrid>
                <a:gridCol w="3959123"/>
                <a:gridCol w="7202117"/>
              </a:tblGrid>
              <a:tr h="49031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氧化剂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还原产物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31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KMnO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4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              Mn</a:t>
                      </a:r>
                      <a:r>
                        <a:rPr lang="en-US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酸性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；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MnO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中性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；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31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K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Cr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O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7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酸性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Cr</a:t>
                      </a:r>
                      <a:r>
                        <a:rPr lang="en-US" sz="2400" kern="100" baseline="30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400" kern="100" baseline="30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＋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31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浓硝酸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NO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31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稀硝酸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NO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31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卤素单质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zh-CN" sz="2400" kern="100" baseline="30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－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31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O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OH</a:t>
                      </a:r>
                      <a:r>
                        <a:rPr lang="zh-CN" sz="2400" kern="100" baseline="30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碱性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；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O(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酸性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31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Na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O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NaOH(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或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Na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CO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31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NaClO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或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ClO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Cl</a:t>
                      </a:r>
                      <a:r>
                        <a:rPr lang="zh-CN" sz="2400" kern="100" baseline="30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Cl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31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NaClO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Cl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ClO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31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PbO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Pb</a:t>
                      </a:r>
                      <a:r>
                        <a:rPr lang="en-US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＋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9316720" y="1651000"/>
          <a:ext cx="2257671" cy="638175"/>
        </p:xfrm>
        <a:graphic>
          <a:graphicData uri="http://schemas.openxmlformats.org/presentationml/2006/ole">
            <p:oleObj spid="_x0000_s196633" name="文档" r:id="rId3" imgW="2263836" imgH="638937" progId="Word.Document.12">
              <p:embed/>
            </p:oleObj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0" y="0"/>
            <a:ext cx="2126782" cy="534874"/>
            <a:chOff x="164" y="465931"/>
            <a:chExt cx="2126782" cy="534874"/>
          </a:xfrm>
        </p:grpSpPr>
        <p:sp>
          <p:nvSpPr>
            <p:cNvPr id="8" name="燕尾形 7"/>
            <p:cNvSpPr/>
            <p:nvPr/>
          </p:nvSpPr>
          <p:spPr>
            <a:xfrm>
              <a:off x="514196" y="511832"/>
              <a:ext cx="1603226" cy="486000"/>
            </a:xfrm>
            <a:prstGeom prst="chevron">
              <a:avLst>
                <a:gd name="adj" fmla="val 0"/>
              </a:avLst>
            </a:prstGeom>
            <a:solidFill>
              <a:srgbClr val="2258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rgbClr val="1481E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80287" y="465931"/>
              <a:ext cx="1646659" cy="523196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tabLst>
                  <a:tab pos="1890395" algn="l"/>
                </a:tabLst>
              </a:pPr>
              <a:r>
                <a:rPr lang="zh-CN" altLang="en-US" sz="2600" b="1" kern="100" dirty="0" smtClean="0">
                  <a:solidFill>
                    <a:prstClr val="white"/>
                  </a:solidFill>
                  <a:latin typeface="宋体" panose="02010600030101010101" pitchFamily="2" charset="-122"/>
                  <a:cs typeface="Courier New" panose="02070309020205020404"/>
                </a:rPr>
                <a:t>备考策略</a:t>
              </a:r>
              <a:endParaRPr lang="zh-CN" altLang="en-US" sz="2600" b="1" kern="100" dirty="0">
                <a:solidFill>
                  <a:prstClr val="white"/>
                </a:solidFill>
                <a:latin typeface="宋体" panose="02010600030101010101" pitchFamily="2" charset="-122"/>
                <a:cs typeface="Courier New" panose="02070309020205020404"/>
              </a:endParaRPr>
            </a:p>
          </p:txBody>
        </p:sp>
        <p:sp>
          <p:nvSpPr>
            <p:cNvPr id="10" name="五边形 9"/>
            <p:cNvSpPr/>
            <p:nvPr/>
          </p:nvSpPr>
          <p:spPr>
            <a:xfrm>
              <a:off x="164" y="514805"/>
              <a:ext cx="470598" cy="486000"/>
            </a:xfrm>
            <a:prstGeom prst="homePlate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51604" y="572274"/>
            <a:ext cx="11412000" cy="60783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常见的还原剂及产物预测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523042" y="1358092"/>
          <a:ext cx="10873208" cy="5328585"/>
        </p:xfrm>
        <a:graphic>
          <a:graphicData uri="http://schemas.openxmlformats.org/drawingml/2006/table">
            <a:tbl>
              <a:tblPr/>
              <a:tblGrid>
                <a:gridCol w="4111880"/>
                <a:gridCol w="6761328"/>
              </a:tblGrid>
              <a:tr h="5920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还原剂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氧化产物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0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Fe</a:t>
                      </a:r>
                      <a:r>
                        <a:rPr lang="en-US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＋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Fe</a:t>
                      </a:r>
                      <a:r>
                        <a:rPr lang="en-US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酸性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；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Fe(OH)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碱性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0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SO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或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SO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       )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0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S</a:t>
                      </a:r>
                      <a:r>
                        <a:rPr lang="en-US" sz="2400" kern="100" baseline="30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400" kern="100" baseline="30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或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S)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0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O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4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CO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0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O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O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0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zh-CN" sz="2400" kern="100" baseline="30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或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HI)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0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CO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CO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0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金属单质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(Zn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Fe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Cu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等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Zn</a:t>
                      </a:r>
                      <a:r>
                        <a:rPr lang="en-US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Fe</a:t>
                      </a:r>
                      <a:r>
                        <a:rPr lang="en-US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与强氧化剂反应生成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Fe</a:t>
                      </a:r>
                      <a:r>
                        <a:rPr lang="en-US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Cu</a:t>
                      </a:r>
                      <a:r>
                        <a:rPr lang="en-US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＋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3166248" y="2572538"/>
          <a:ext cx="1195691" cy="595312"/>
        </p:xfrm>
        <a:graphic>
          <a:graphicData uri="http://schemas.openxmlformats.org/presentationml/2006/ole">
            <p:oleObj spid="_x0000_s232452" name="文档" r:id="rId3" imgW="1197422" imgH="595308" progId="Word.Document.12">
              <p:embed/>
            </p:oleObj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7238214" y="2572538"/>
          <a:ext cx="1206526" cy="611188"/>
        </p:xfrm>
        <a:graphic>
          <a:graphicData uri="http://schemas.openxmlformats.org/presentationml/2006/ole">
            <p:oleObj spid="_x0000_s232451" name="文档" r:id="rId4" imgW="1206779" imgH="610452" progId="Word.Document.12">
              <p:embed/>
            </p:oleObj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380958" y="3144042"/>
          <a:ext cx="3706437" cy="611188"/>
        </p:xfrm>
        <a:graphic>
          <a:graphicData uri="http://schemas.openxmlformats.org/presentationml/2006/ole">
            <p:oleObj spid="_x0000_s232450" name="文档" r:id="rId5" imgW="3711395" imgH="610452" progId="Word.Document.12">
              <p:embed/>
            </p:oleObj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7523966" y="4929992"/>
          <a:ext cx="1649208" cy="609600"/>
        </p:xfrm>
        <a:graphic>
          <a:graphicData uri="http://schemas.openxmlformats.org/presentationml/2006/ole">
            <p:oleObj spid="_x0000_s232449" name="文档" r:id="rId6" imgW="1654508" imgH="610452" progId="Word.Document.12">
              <p:embed/>
            </p:oleObj>
          </a:graphicData>
        </a:graphic>
      </p:graphicFrame>
      <p:grpSp>
        <p:nvGrpSpPr>
          <p:cNvPr id="9" name="组合 8"/>
          <p:cNvGrpSpPr/>
          <p:nvPr/>
        </p:nvGrpSpPr>
        <p:grpSpPr>
          <a:xfrm>
            <a:off x="0" y="0"/>
            <a:ext cx="2126782" cy="534874"/>
            <a:chOff x="164" y="465931"/>
            <a:chExt cx="2126782" cy="534874"/>
          </a:xfrm>
        </p:grpSpPr>
        <p:sp>
          <p:nvSpPr>
            <p:cNvPr id="10" name="燕尾形 9"/>
            <p:cNvSpPr/>
            <p:nvPr/>
          </p:nvSpPr>
          <p:spPr>
            <a:xfrm>
              <a:off x="514196" y="511832"/>
              <a:ext cx="1603226" cy="486000"/>
            </a:xfrm>
            <a:prstGeom prst="chevron">
              <a:avLst>
                <a:gd name="adj" fmla="val 0"/>
              </a:avLst>
            </a:prstGeom>
            <a:solidFill>
              <a:srgbClr val="2258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rgbClr val="1481E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80287" y="465931"/>
              <a:ext cx="1646659" cy="523196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tabLst>
                  <a:tab pos="1890395" algn="l"/>
                </a:tabLst>
              </a:pPr>
              <a:r>
                <a:rPr lang="zh-CN" altLang="en-US" sz="2600" b="1" kern="100" dirty="0" smtClean="0">
                  <a:solidFill>
                    <a:prstClr val="white"/>
                  </a:solidFill>
                  <a:latin typeface="宋体" panose="02010600030101010101" pitchFamily="2" charset="-122"/>
                  <a:cs typeface="Courier New" panose="02070309020205020404"/>
                </a:rPr>
                <a:t>备考策略</a:t>
              </a:r>
              <a:endParaRPr lang="zh-CN" altLang="en-US" sz="2600" b="1" kern="100" dirty="0">
                <a:solidFill>
                  <a:prstClr val="white"/>
                </a:solidFill>
                <a:latin typeface="宋体" panose="02010600030101010101" pitchFamily="2" charset="-122"/>
                <a:cs typeface="Courier New" panose="02070309020205020404"/>
              </a:endParaRPr>
            </a:p>
          </p:txBody>
        </p:sp>
        <p:sp>
          <p:nvSpPr>
            <p:cNvPr id="13" name="五边形 12"/>
            <p:cNvSpPr/>
            <p:nvPr/>
          </p:nvSpPr>
          <p:spPr>
            <a:xfrm>
              <a:off x="164" y="514805"/>
              <a:ext cx="470598" cy="486000"/>
            </a:xfrm>
            <a:prstGeom prst="homePlate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451604" y="1500968"/>
          <a:ext cx="10864850" cy="2549525"/>
        </p:xfrm>
        <a:graphic>
          <a:graphicData uri="http://schemas.openxmlformats.org/presentationml/2006/ole">
            <p:oleObj spid="_x0000_s621570" name="Document" r:id="rId3" imgW="10541582" imgH="2469712" progId="Word.Document.8">
              <p:embed/>
            </p:oleObj>
          </a:graphicData>
        </a:graphic>
      </p:graphicFrame>
      <p:pic>
        <p:nvPicPr>
          <p:cNvPr id="2051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94612" y="2286787"/>
            <a:ext cx="7795937" cy="39174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30828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66248" y="2786852"/>
            <a:ext cx="527389" cy="2722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30829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23438" y="4358488"/>
            <a:ext cx="544185" cy="2772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30830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66248" y="5572934"/>
            <a:ext cx="527389" cy="2604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7" name="组合 6"/>
          <p:cNvGrpSpPr/>
          <p:nvPr/>
        </p:nvGrpSpPr>
        <p:grpSpPr>
          <a:xfrm>
            <a:off x="0" y="143646"/>
            <a:ext cx="2126782" cy="534874"/>
            <a:chOff x="164" y="465931"/>
            <a:chExt cx="2126782" cy="534874"/>
          </a:xfrm>
        </p:grpSpPr>
        <p:sp>
          <p:nvSpPr>
            <p:cNvPr id="8" name="燕尾形 7"/>
            <p:cNvSpPr/>
            <p:nvPr/>
          </p:nvSpPr>
          <p:spPr>
            <a:xfrm>
              <a:off x="514196" y="511832"/>
              <a:ext cx="1603226" cy="486000"/>
            </a:xfrm>
            <a:prstGeom prst="chevron">
              <a:avLst>
                <a:gd name="adj" fmla="val 0"/>
              </a:avLst>
            </a:prstGeom>
            <a:solidFill>
              <a:srgbClr val="2258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rgbClr val="1481E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80287" y="465931"/>
              <a:ext cx="1646659" cy="523196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tabLst>
                  <a:tab pos="1890395" algn="l"/>
                </a:tabLst>
              </a:pPr>
              <a:r>
                <a:rPr lang="zh-CN" altLang="en-US" sz="2600" b="1" kern="100" dirty="0" smtClean="0">
                  <a:solidFill>
                    <a:prstClr val="white"/>
                  </a:solidFill>
                  <a:latin typeface="宋体" panose="02010600030101010101" pitchFamily="2" charset="-122"/>
                  <a:cs typeface="Courier New" panose="02070309020205020404"/>
                </a:rPr>
                <a:t>备考策略</a:t>
              </a:r>
              <a:endParaRPr lang="zh-CN" altLang="en-US" sz="2600" b="1" kern="100" dirty="0">
                <a:solidFill>
                  <a:prstClr val="white"/>
                </a:solidFill>
                <a:latin typeface="宋体" panose="02010600030101010101" pitchFamily="2" charset="-122"/>
                <a:cs typeface="Courier New" panose="02070309020205020404"/>
              </a:endParaRPr>
            </a:p>
          </p:txBody>
        </p:sp>
        <p:sp>
          <p:nvSpPr>
            <p:cNvPr id="10" name="五边形 9"/>
            <p:cNvSpPr/>
            <p:nvPr/>
          </p:nvSpPr>
          <p:spPr>
            <a:xfrm>
              <a:off x="164" y="514805"/>
              <a:ext cx="470598" cy="486000"/>
            </a:xfrm>
            <a:prstGeom prst="homePlate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0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0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30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94480" y="786588"/>
          <a:ext cx="11047412" cy="612775"/>
        </p:xfrm>
        <a:graphic>
          <a:graphicData uri="http://schemas.openxmlformats.org/presentationml/2006/ole">
            <p:oleObj spid="_x0000_s622594" name="Document" r:id="rId3" imgW="10563588" imgH="592774" progId="Word.Document.8">
              <p:embed/>
            </p:oleObj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94546" y="1572406"/>
            <a:ext cx="8836719" cy="45523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035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0628" y="2286786"/>
            <a:ext cx="1500198" cy="464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5" name="组合 4"/>
          <p:cNvGrpSpPr/>
          <p:nvPr/>
        </p:nvGrpSpPr>
        <p:grpSpPr>
          <a:xfrm>
            <a:off x="0" y="143646"/>
            <a:ext cx="2126782" cy="534874"/>
            <a:chOff x="164" y="465931"/>
            <a:chExt cx="2126782" cy="534874"/>
          </a:xfrm>
        </p:grpSpPr>
        <p:sp>
          <p:nvSpPr>
            <p:cNvPr id="6" name="燕尾形 5"/>
            <p:cNvSpPr/>
            <p:nvPr/>
          </p:nvSpPr>
          <p:spPr>
            <a:xfrm>
              <a:off x="514196" y="511832"/>
              <a:ext cx="1603226" cy="486000"/>
            </a:xfrm>
            <a:prstGeom prst="chevron">
              <a:avLst>
                <a:gd name="adj" fmla="val 0"/>
              </a:avLst>
            </a:prstGeom>
            <a:solidFill>
              <a:srgbClr val="2258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rgbClr val="1481E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80287" y="465931"/>
              <a:ext cx="1646659" cy="523196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tabLst>
                  <a:tab pos="1890395" algn="l"/>
                </a:tabLst>
              </a:pPr>
              <a:r>
                <a:rPr lang="zh-CN" altLang="en-US" sz="2600" b="1" kern="100" dirty="0" smtClean="0">
                  <a:solidFill>
                    <a:prstClr val="white"/>
                  </a:solidFill>
                  <a:latin typeface="宋体" panose="02010600030101010101" pitchFamily="2" charset="-122"/>
                  <a:cs typeface="Courier New" panose="02070309020205020404"/>
                </a:rPr>
                <a:t>备考策略</a:t>
              </a:r>
              <a:endParaRPr lang="zh-CN" altLang="en-US" sz="2600" b="1" kern="100" dirty="0">
                <a:solidFill>
                  <a:prstClr val="white"/>
                </a:solidFill>
                <a:latin typeface="宋体" panose="02010600030101010101" pitchFamily="2" charset="-122"/>
                <a:cs typeface="Courier New" panose="02070309020205020404"/>
              </a:endParaRPr>
            </a:p>
          </p:txBody>
        </p:sp>
        <p:sp>
          <p:nvSpPr>
            <p:cNvPr id="8" name="五边形 7"/>
            <p:cNvSpPr/>
            <p:nvPr/>
          </p:nvSpPr>
          <p:spPr>
            <a:xfrm>
              <a:off x="164" y="514805"/>
              <a:ext cx="470598" cy="486000"/>
            </a:xfrm>
            <a:prstGeom prst="homePlate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3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8794" y="929464"/>
            <a:ext cx="1021563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                             </a:t>
            </a:r>
            <a:r>
              <a:rPr lang="zh-CN" altLang="en-US" sz="3600" dirty="0" smtClean="0">
                <a:solidFill>
                  <a:schemeClr val="tx2"/>
                </a:solidFill>
              </a:rPr>
              <a:t>考点展望</a:t>
            </a:r>
            <a:endParaRPr lang="en-US" altLang="zh-CN" sz="3600" dirty="0" smtClean="0">
              <a:solidFill>
                <a:schemeClr val="tx2"/>
              </a:solidFill>
            </a:endParaRPr>
          </a:p>
          <a:p>
            <a:r>
              <a:rPr lang="en-US" altLang="zh-CN" sz="3600" dirty="0" smtClean="0"/>
              <a:t>1.</a:t>
            </a:r>
            <a:r>
              <a:rPr lang="zh-CN" altLang="en-US" sz="3600" dirty="0" smtClean="0"/>
              <a:t>借助新情境判断氧化反应或还原反应，与元素化</a:t>
            </a:r>
            <a:endParaRPr lang="en-US" altLang="zh-CN" sz="3600" dirty="0" smtClean="0"/>
          </a:p>
          <a:p>
            <a:r>
              <a:rPr lang="zh-CN" altLang="en-US" sz="3600" dirty="0" smtClean="0"/>
              <a:t>   合物知识或生活常识相结合。</a:t>
            </a:r>
            <a:endParaRPr lang="en-US" altLang="zh-CN" sz="3600" dirty="0" smtClean="0"/>
          </a:p>
          <a:p>
            <a:r>
              <a:rPr lang="en-US" altLang="zh-CN" sz="3600" dirty="0" smtClean="0"/>
              <a:t>2.</a:t>
            </a:r>
            <a:r>
              <a:rPr lang="zh-CN" altLang="en-US" sz="3600" dirty="0" smtClean="0"/>
              <a:t>依据氧化还原的规律尤其电子守恒进行相关的计</a:t>
            </a:r>
            <a:r>
              <a:rPr lang="en-US" altLang="zh-CN" sz="3600" dirty="0" smtClean="0"/>
              <a:t>  </a:t>
            </a:r>
          </a:p>
          <a:p>
            <a:r>
              <a:rPr lang="zh-CN" altLang="en-US" sz="3600" dirty="0" smtClean="0"/>
              <a:t>   算，在化学实验、电化学、元素化合物知识或化</a:t>
            </a:r>
            <a:endParaRPr lang="en-US" altLang="zh-CN" sz="3600" dirty="0" smtClean="0"/>
          </a:p>
          <a:p>
            <a:r>
              <a:rPr lang="en-US" altLang="zh-CN" sz="3600" dirty="0" smtClean="0"/>
              <a:t> </a:t>
            </a:r>
            <a:r>
              <a:rPr lang="zh-CN" altLang="en-US" sz="3600" dirty="0" smtClean="0"/>
              <a:t>  学反应原理等考点中出现。</a:t>
            </a:r>
            <a:endParaRPr lang="en-US" altLang="zh-CN" sz="3600" dirty="0" smtClean="0"/>
          </a:p>
          <a:p>
            <a:r>
              <a:rPr lang="en-US" altLang="zh-CN" sz="3600" dirty="0" smtClean="0"/>
              <a:t>3.</a:t>
            </a:r>
            <a:r>
              <a:rPr lang="zh-CN" altLang="en-US" sz="3600" dirty="0" smtClean="0"/>
              <a:t>陌生情境下书写氧化还原方程式及配平可能仍是</a:t>
            </a:r>
            <a:endParaRPr lang="en-US" altLang="zh-CN" sz="3600" dirty="0" smtClean="0"/>
          </a:p>
          <a:p>
            <a:r>
              <a:rPr lang="en-US" altLang="zh-CN" sz="3600" dirty="0" smtClean="0"/>
              <a:t>  </a:t>
            </a:r>
            <a:r>
              <a:rPr lang="zh-CN" altLang="en-US" sz="3600" dirty="0" smtClean="0"/>
              <a:t> 重点和热点，会和无机化工生产流程等热点题型</a:t>
            </a:r>
            <a:endParaRPr lang="en-US" altLang="zh-CN" sz="3600" dirty="0" smtClean="0"/>
          </a:p>
          <a:p>
            <a:r>
              <a:rPr lang="en-US" altLang="zh-CN" sz="3600" dirty="0" smtClean="0"/>
              <a:t>  </a:t>
            </a:r>
            <a:r>
              <a:rPr lang="zh-CN" altLang="en-US" sz="3600" dirty="0" smtClean="0"/>
              <a:t> </a:t>
            </a:r>
            <a:r>
              <a:rPr lang="zh-CN" altLang="en-US" sz="3600" smtClean="0"/>
              <a:t>相互渗透。</a:t>
            </a:r>
            <a:endParaRPr lang="zh-CN" altLang="en-US" sz="3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endParaRPr lang="en-US" altLang="zh-CN" sz="1400" dirty="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endParaRPr lang="en-US" altLang="zh-CN" sz="1400" dirty="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1165984" y="2286786"/>
          <a:ext cx="1185677" cy="428625"/>
        </p:xfrm>
        <a:graphic>
          <a:graphicData uri="http://schemas.openxmlformats.org/presentationml/2006/ole">
            <p:oleObj spid="_x0000_s488451" name="文档" r:id="rId5" imgW="1216497" imgH="438819" progId="Word.Document.12">
              <p:embed/>
            </p:oleObj>
          </a:graphicData>
        </a:graphic>
      </p:graphicFrame>
      <p:sp>
        <p:nvSpPr>
          <p:cNvPr id="16" name="矩形 15"/>
          <p:cNvSpPr/>
          <p:nvPr/>
        </p:nvSpPr>
        <p:spPr>
          <a:xfrm>
            <a:off x="523042" y="1572406"/>
            <a:ext cx="11412000" cy="123108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1.(</a:t>
            </a:r>
            <a:r>
              <a:rPr lang="en-US" altLang="zh-CN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2015</a:t>
            </a:r>
            <a:r>
              <a:rPr lang="en-US" altLang="zh-CN" kern="100" dirty="0">
                <a:latin typeface="IPAPANNEW" panose="02000500070000020004" pitchFamily="2" charset="0"/>
                <a:ea typeface="楷体_GB2312" panose="02010609030101010101" pitchFamily="49" charset="-122"/>
                <a:cs typeface="Times New Roman" panose="02020603050405020304" pitchFamily="18" charset="0"/>
              </a:rPr>
              <a:t>·</a:t>
            </a:r>
            <a:r>
              <a:rPr lang="zh-CN" altLang="zh-CN" kern="100" dirty="0" smtClean="0">
                <a:latin typeface="IPAPANNEW" panose="02000500070000020004" pitchFamily="2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浙江，</a:t>
            </a:r>
            <a:r>
              <a:rPr lang="en-US" altLang="zh-CN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27</a:t>
            </a:r>
            <a:r>
              <a:rPr lang="zh-CN" altLang="en-US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节选</a:t>
            </a:r>
            <a:r>
              <a:rPr lang="zh-CN" altLang="en-US" kern="100" dirty="0" smtClean="0">
                <a:latin typeface="宋体" panose="02010600030101010101" pitchFamily="2" charset="-122"/>
                <a:ea typeface="微软雅黑" panose="020B0503020204020204" charset="-122"/>
                <a:cs typeface="Courier New" panose="02070309020205020404" pitchFamily="49" charset="0"/>
              </a:rPr>
              <a:t>）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完成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以下氧化还原反应的离子方程式：</a:t>
            </a:r>
            <a:endParaRPr lang="en-US" altLang="zh-CN" kern="10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           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          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=(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)Mn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↑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2809058" y="2286786"/>
          <a:ext cx="1185677" cy="428625"/>
        </p:xfrm>
        <a:graphic>
          <a:graphicData uri="http://schemas.openxmlformats.org/presentationml/2006/ole">
            <p:oleObj spid="_x0000_s488452" name="文档" r:id="rId6" imgW="1216497" imgH="438819" progId="Word.Document.12">
              <p:embed/>
            </p:oleObj>
          </a:graphicData>
        </a:graphic>
      </p:graphicFrame>
      <p:sp>
        <p:nvSpPr>
          <p:cNvPr id="18" name="矩形 17"/>
          <p:cNvSpPr/>
          <p:nvPr/>
        </p:nvSpPr>
        <p:spPr>
          <a:xfrm>
            <a:off x="737356" y="2286786"/>
            <a:ext cx="6922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5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   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16H</a:t>
            </a:r>
            <a:r>
              <a:rPr lang="zh-CN" altLang="zh-CN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  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10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8595536" y="2215348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8H</a:t>
            </a:r>
            <a:r>
              <a:rPr lang="en-US" altLang="zh-CN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O</a:t>
            </a:r>
            <a:endParaRPr lang="zh-CN" altLang="en-US" dirty="0"/>
          </a:p>
        </p:txBody>
      </p:sp>
      <p:sp>
        <p:nvSpPr>
          <p:cNvPr id="1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endParaRPr lang="en-US" altLang="zh-CN" sz="1400" dirty="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endParaRPr lang="en-US" altLang="zh-CN" sz="1400" dirty="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23042" y="3501232"/>
            <a:ext cx="11412000" cy="67708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2.(</a:t>
            </a:r>
            <a:r>
              <a:rPr lang="en-US" altLang="zh-CN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2015</a:t>
            </a:r>
            <a:r>
              <a:rPr lang="en-US" altLang="zh-CN" kern="100" dirty="0">
                <a:latin typeface="IPAPANNEW" panose="02000500070000020004" pitchFamily="2" charset="0"/>
                <a:ea typeface="楷体_GB2312" panose="02010609030101010101" pitchFamily="49" charset="-122"/>
                <a:cs typeface="Times New Roman" panose="02020603050405020304" pitchFamily="18" charset="0"/>
              </a:rPr>
              <a:t>·</a:t>
            </a:r>
            <a:r>
              <a:rPr lang="zh-CN" altLang="zh-CN" kern="100" dirty="0" smtClean="0">
                <a:latin typeface="IPAPANNEW" panose="02000500070000020004" pitchFamily="2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天津，</a:t>
            </a:r>
            <a:r>
              <a:rPr lang="en-US" altLang="zh-CN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en-US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节选</a:t>
            </a:r>
            <a:r>
              <a:rPr lang="en-US" altLang="zh-CN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完成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NaClO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氧化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FeCl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的离子方程式：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94480" y="4287050"/>
            <a:ext cx="7152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1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 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6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6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H</a:t>
            </a:r>
            <a:r>
              <a:rPr lang="zh-CN" altLang="zh-CN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1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6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 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</a:t>
            </a:r>
            <a:endParaRPr lang="zh-CN" altLang="en-US" dirty="0"/>
          </a:p>
        </p:txBody>
      </p:sp>
      <p:graphicFrame>
        <p:nvGraphicFramePr>
          <p:cNvPr id="311301" name="Picture 209" descr="image33"/>
          <p:cNvGraphicFramePr>
            <a:graphicFrameLocks noChangeAspect="1"/>
          </p:cNvGraphicFramePr>
          <p:nvPr/>
        </p:nvGraphicFramePr>
        <p:xfrm>
          <a:off x="594480" y="4215612"/>
          <a:ext cx="9440863" cy="808037"/>
        </p:xfrm>
        <a:graphic>
          <a:graphicData uri="http://schemas.openxmlformats.org/presentationml/2006/ole">
            <p:oleObj spid="_x0000_s488453" name="文档" r:id="rId12" imgW="9450316" imgH="808008" progId="Word.Document.12">
              <p:embed/>
            </p:oleObj>
          </a:graphicData>
        </a:graphic>
      </p:graphicFrame>
      <p:sp>
        <p:nvSpPr>
          <p:cNvPr id="26" name="矩形 25"/>
          <p:cNvSpPr/>
          <p:nvPr/>
        </p:nvSpPr>
        <p:spPr>
          <a:xfrm>
            <a:off x="7809718" y="4215612"/>
            <a:ext cx="732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H</a:t>
            </a:r>
            <a:r>
              <a:rPr lang="en-US" altLang="zh-CN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O</a:t>
            </a:r>
            <a:endParaRPr lang="zh-CN" altLang="en-US" dirty="0"/>
          </a:p>
        </p:txBody>
      </p:sp>
      <p:grpSp>
        <p:nvGrpSpPr>
          <p:cNvPr id="2" name="组合 16"/>
          <p:cNvGrpSpPr/>
          <p:nvPr/>
        </p:nvGrpSpPr>
        <p:grpSpPr>
          <a:xfrm>
            <a:off x="0" y="215084"/>
            <a:ext cx="2126782" cy="534874"/>
            <a:chOff x="164" y="465931"/>
            <a:chExt cx="2126782" cy="534874"/>
          </a:xfrm>
        </p:grpSpPr>
        <p:sp>
          <p:nvSpPr>
            <p:cNvPr id="28" name="燕尾形 27"/>
            <p:cNvSpPr/>
            <p:nvPr/>
          </p:nvSpPr>
          <p:spPr>
            <a:xfrm>
              <a:off x="514196" y="511832"/>
              <a:ext cx="1603226" cy="486000"/>
            </a:xfrm>
            <a:prstGeom prst="chevron">
              <a:avLst>
                <a:gd name="adj" fmla="val 0"/>
              </a:avLst>
            </a:prstGeom>
            <a:solidFill>
              <a:srgbClr val="2258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rgbClr val="1481E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80287" y="465931"/>
              <a:ext cx="1646659" cy="523196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tabLst>
                  <a:tab pos="1890395" algn="l"/>
                </a:tabLst>
              </a:pPr>
              <a:r>
                <a:rPr lang="zh-CN" altLang="en-US" sz="2600" b="1" kern="100" dirty="0">
                  <a:solidFill>
                    <a:prstClr val="white"/>
                  </a:solidFill>
                  <a:latin typeface="宋体" panose="02010600030101010101" pitchFamily="2" charset="-122"/>
                  <a:cs typeface="Courier New" panose="02070309020205020404"/>
                </a:rPr>
                <a:t>真题研究</a:t>
              </a:r>
            </a:p>
          </p:txBody>
        </p:sp>
        <p:sp>
          <p:nvSpPr>
            <p:cNvPr id="30" name="五边形 29"/>
            <p:cNvSpPr/>
            <p:nvPr/>
          </p:nvSpPr>
          <p:spPr>
            <a:xfrm>
              <a:off x="164" y="514805"/>
              <a:ext cx="470598" cy="486000"/>
            </a:xfrm>
            <a:prstGeom prst="homePlate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8728" y="643712"/>
            <a:ext cx="11231688" cy="1217909"/>
          </a:xfrm>
          <a:prstGeom prst="rect">
            <a:avLst/>
          </a:prstGeom>
        </p:spPr>
        <p:txBody>
          <a:bodyPr lIns="108850" tIns="54425" rIns="108850" bIns="54425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100" dirty="0">
                <a:latin typeface="Times New Roman"/>
              </a:rPr>
              <a:t>3</a:t>
            </a:r>
            <a:r>
              <a:rPr lang="zh-CN" altLang="zh-CN" kern="100" dirty="0" smtClean="0">
                <a:latin typeface="Times New Roman"/>
                <a:ea typeface="+mn-ea"/>
              </a:rPr>
              <a:t>．</a:t>
            </a:r>
            <a:r>
              <a:rPr lang="zh-CN" altLang="en-US" kern="100" dirty="0" smtClean="0">
                <a:latin typeface="Times New Roman"/>
                <a:ea typeface="+mn-ea"/>
              </a:rPr>
              <a:t>（</a:t>
            </a:r>
            <a:r>
              <a:rPr lang="en-US" altLang="zh-CN" b="1" kern="100" dirty="0" smtClean="0">
                <a:latin typeface="Times New Roman"/>
                <a:ea typeface="+mn-ea"/>
              </a:rPr>
              <a:t>2017</a:t>
            </a:r>
            <a:r>
              <a:rPr lang="zh-CN" altLang="zh-CN" b="1" kern="100" dirty="0" smtClean="0">
                <a:latin typeface="Times New Roman"/>
                <a:ea typeface="+mn-ea"/>
              </a:rPr>
              <a:t>年</a:t>
            </a:r>
            <a:r>
              <a:rPr lang="zh-CN" altLang="en-US" b="1" kern="100" dirty="0" smtClean="0">
                <a:latin typeface="Times New Roman"/>
              </a:rPr>
              <a:t>全国</a:t>
            </a:r>
            <a:r>
              <a:rPr lang="zh-CN" altLang="zh-CN" b="1" kern="100" dirty="0" smtClean="0">
                <a:latin typeface="Times New Roman"/>
                <a:ea typeface="+mn-ea"/>
              </a:rPr>
              <a:t>Ⅲ</a:t>
            </a:r>
            <a:r>
              <a:rPr lang="zh-CN" altLang="en-US" b="1" kern="100" dirty="0" smtClean="0">
                <a:latin typeface="Times New Roman"/>
                <a:ea typeface="+mn-ea"/>
              </a:rPr>
              <a:t>、</a:t>
            </a:r>
            <a:r>
              <a:rPr lang="en-US" altLang="zh-CN" b="1" kern="100" dirty="0" smtClean="0">
                <a:latin typeface="Times New Roman"/>
                <a:ea typeface="+mn-ea"/>
              </a:rPr>
              <a:t>27</a:t>
            </a:r>
            <a:r>
              <a:rPr lang="zh-CN" altLang="en-US" b="1" kern="100" dirty="0" smtClean="0">
                <a:latin typeface="Times New Roman"/>
                <a:ea typeface="+mn-ea"/>
              </a:rPr>
              <a:t>节选</a:t>
            </a:r>
            <a:r>
              <a:rPr lang="zh-CN" altLang="en-US" kern="100" dirty="0" smtClean="0">
                <a:latin typeface="Times New Roman"/>
                <a:ea typeface="+mn-ea"/>
              </a:rPr>
              <a:t>）</a:t>
            </a:r>
            <a:r>
              <a:rPr lang="zh-CN" altLang="zh-CN" kern="100" dirty="0" smtClean="0">
                <a:latin typeface="Times New Roman"/>
                <a:ea typeface="+mn-ea"/>
              </a:rPr>
              <a:t>重</a:t>
            </a:r>
            <a:r>
              <a:rPr lang="zh-CN" altLang="zh-CN" kern="100" dirty="0">
                <a:latin typeface="Times New Roman"/>
                <a:ea typeface="+mn-ea"/>
              </a:rPr>
              <a:t>铬酸钾是一种重要的化工原料，一般由铬铁矿制备，铬铁矿的主要成分为</a:t>
            </a:r>
            <a:r>
              <a:rPr lang="en-US" altLang="zh-CN" kern="100" dirty="0">
                <a:latin typeface="Times New Roman"/>
                <a:ea typeface="+mn-ea"/>
              </a:rPr>
              <a:t>FeO·Cr</a:t>
            </a:r>
            <a:r>
              <a:rPr lang="en-US" altLang="zh-CN" kern="100" baseline="-25000" dirty="0">
                <a:latin typeface="Times New Roman"/>
                <a:ea typeface="+mn-ea"/>
              </a:rPr>
              <a:t>2</a:t>
            </a:r>
            <a:r>
              <a:rPr lang="en-US" altLang="zh-CN" kern="100" dirty="0">
                <a:latin typeface="Times New Roman"/>
                <a:ea typeface="+mn-ea"/>
              </a:rPr>
              <a:t>O</a:t>
            </a:r>
            <a:r>
              <a:rPr lang="en-US" altLang="zh-CN" kern="100" baseline="-25000" dirty="0">
                <a:latin typeface="Times New Roman"/>
                <a:ea typeface="+mn-ea"/>
              </a:rPr>
              <a:t>3</a:t>
            </a:r>
            <a:r>
              <a:rPr lang="zh-CN" altLang="zh-CN" kern="100" dirty="0">
                <a:latin typeface="Times New Roman"/>
                <a:ea typeface="+mn-ea"/>
              </a:rPr>
              <a:t>，还含有硅、铝等杂质。制备流程如图所示：</a:t>
            </a:r>
          </a:p>
        </p:txBody>
      </p:sp>
      <p:pic>
        <p:nvPicPr>
          <p:cNvPr id="1029" name="图片 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18" y="2001034"/>
            <a:ext cx="9288840" cy="1165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矩形 6"/>
          <p:cNvSpPr>
            <a:spLocks noChangeArrowheads="1"/>
          </p:cNvSpPr>
          <p:nvPr/>
        </p:nvSpPr>
        <p:spPr bwMode="auto">
          <a:xfrm>
            <a:off x="308728" y="3358356"/>
            <a:ext cx="11231688" cy="287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50" tIns="54425" rIns="108850" bIns="54425">
            <a:spAutoFit/>
          </a:bodyPr>
          <a:lstStyle/>
          <a:p>
            <a:pPr indent="317480" algn="just">
              <a:lnSpc>
                <a:spcPct val="150000"/>
              </a:lnSpc>
            </a:pPr>
            <a:r>
              <a:rPr lang="zh-CN" altLang="zh-CN" dirty="0">
                <a:latin typeface="Times New Roman" pitchFamily="18" charset="0"/>
              </a:rPr>
              <a:t>回答下列问题：</a:t>
            </a:r>
          </a:p>
          <a:p>
            <a:pPr indent="317480" algn="just">
              <a:lnSpc>
                <a:spcPct val="150000"/>
              </a:lnSpc>
            </a:pPr>
            <a:r>
              <a:rPr lang="zh-CN" altLang="zh-CN" dirty="0">
                <a:latin typeface="Times New Roman" pitchFamily="18" charset="0"/>
              </a:rPr>
              <a:t>（</a:t>
            </a:r>
            <a:r>
              <a:rPr lang="en-US" altLang="zh-CN" dirty="0">
                <a:latin typeface="Times New Roman" pitchFamily="18" charset="0"/>
              </a:rPr>
              <a:t>1</a:t>
            </a:r>
            <a:r>
              <a:rPr lang="zh-CN" altLang="zh-CN" dirty="0">
                <a:latin typeface="Times New Roman" pitchFamily="18" charset="0"/>
              </a:rPr>
              <a:t>）步骤①的主要反应为：</a:t>
            </a:r>
          </a:p>
          <a:p>
            <a:pPr indent="317480" algn="just">
              <a:lnSpc>
                <a:spcPct val="150000"/>
              </a:lnSpc>
            </a:pPr>
            <a:r>
              <a:rPr lang="en-US" altLang="zh-CN" dirty="0">
                <a:latin typeface="Times New Roman" pitchFamily="18" charset="0"/>
              </a:rPr>
              <a:t>FeO·Cr</a:t>
            </a:r>
            <a:r>
              <a:rPr lang="en-US" altLang="zh-CN" baseline="-25000" dirty="0">
                <a:latin typeface="Times New Roman" pitchFamily="18" charset="0"/>
              </a:rPr>
              <a:t>2</a:t>
            </a:r>
            <a:r>
              <a:rPr lang="en-US" altLang="zh-CN" dirty="0">
                <a:latin typeface="Times New Roman" pitchFamily="18" charset="0"/>
              </a:rPr>
              <a:t>O</a:t>
            </a:r>
            <a:r>
              <a:rPr lang="en-US" altLang="zh-CN" baseline="-25000" dirty="0">
                <a:latin typeface="Times New Roman" pitchFamily="18" charset="0"/>
              </a:rPr>
              <a:t>3</a:t>
            </a:r>
            <a:r>
              <a:rPr lang="en-US" altLang="zh-CN" dirty="0">
                <a:latin typeface="Times New Roman" pitchFamily="18" charset="0"/>
              </a:rPr>
              <a:t>+Na</a:t>
            </a:r>
            <a:r>
              <a:rPr lang="en-US" altLang="zh-CN" baseline="-25000" dirty="0">
                <a:latin typeface="Times New Roman" pitchFamily="18" charset="0"/>
              </a:rPr>
              <a:t>2</a:t>
            </a:r>
            <a:r>
              <a:rPr lang="en-US" altLang="zh-CN" dirty="0">
                <a:latin typeface="Times New Roman" pitchFamily="18" charset="0"/>
              </a:rPr>
              <a:t>CO</a:t>
            </a:r>
            <a:r>
              <a:rPr lang="en-US" altLang="zh-CN" baseline="-25000" dirty="0">
                <a:latin typeface="Times New Roman" pitchFamily="18" charset="0"/>
              </a:rPr>
              <a:t>3</a:t>
            </a:r>
            <a:r>
              <a:rPr lang="en-US" altLang="zh-CN" dirty="0">
                <a:latin typeface="Times New Roman" pitchFamily="18" charset="0"/>
              </a:rPr>
              <a:t>+NaNO</a:t>
            </a:r>
            <a:r>
              <a:rPr lang="en-US" altLang="zh-CN" baseline="-25000" dirty="0">
                <a:latin typeface="Times New Roman" pitchFamily="18" charset="0"/>
              </a:rPr>
              <a:t>3                             </a:t>
            </a:r>
            <a:r>
              <a:rPr lang="en-US" altLang="zh-CN" dirty="0">
                <a:latin typeface="Times New Roman" pitchFamily="18" charset="0"/>
              </a:rPr>
              <a:t>Na</a:t>
            </a:r>
            <a:r>
              <a:rPr lang="en-US" altLang="zh-CN" baseline="-25000" dirty="0">
                <a:latin typeface="Times New Roman" pitchFamily="18" charset="0"/>
              </a:rPr>
              <a:t>2</a:t>
            </a:r>
            <a:r>
              <a:rPr lang="en-US" altLang="zh-CN" dirty="0">
                <a:latin typeface="Times New Roman" pitchFamily="18" charset="0"/>
              </a:rPr>
              <a:t>CrO</a:t>
            </a:r>
            <a:r>
              <a:rPr lang="en-US" altLang="zh-CN" baseline="-25000" dirty="0">
                <a:latin typeface="Times New Roman" pitchFamily="18" charset="0"/>
              </a:rPr>
              <a:t>4</a:t>
            </a:r>
            <a:r>
              <a:rPr lang="en-US" altLang="zh-CN" dirty="0">
                <a:latin typeface="Times New Roman" pitchFamily="18" charset="0"/>
              </a:rPr>
              <a:t>+ Fe</a:t>
            </a:r>
            <a:r>
              <a:rPr lang="en-US" altLang="zh-CN" baseline="-25000" dirty="0">
                <a:latin typeface="Times New Roman" pitchFamily="18" charset="0"/>
              </a:rPr>
              <a:t>2</a:t>
            </a:r>
            <a:r>
              <a:rPr lang="en-US" altLang="zh-CN" dirty="0">
                <a:latin typeface="Times New Roman" pitchFamily="18" charset="0"/>
              </a:rPr>
              <a:t>O</a:t>
            </a:r>
            <a:r>
              <a:rPr lang="en-US" altLang="zh-CN" baseline="-25000" dirty="0">
                <a:latin typeface="Times New Roman" pitchFamily="18" charset="0"/>
              </a:rPr>
              <a:t>3</a:t>
            </a:r>
            <a:r>
              <a:rPr lang="en-US" altLang="zh-CN" dirty="0">
                <a:latin typeface="Times New Roman" pitchFamily="18" charset="0"/>
              </a:rPr>
              <a:t>+CO</a:t>
            </a:r>
            <a:r>
              <a:rPr lang="en-US" altLang="zh-CN" baseline="-25000" dirty="0">
                <a:latin typeface="Times New Roman" pitchFamily="18" charset="0"/>
              </a:rPr>
              <a:t>2</a:t>
            </a:r>
            <a:r>
              <a:rPr lang="en-US" altLang="zh-CN" dirty="0">
                <a:latin typeface="Times New Roman" pitchFamily="18" charset="0"/>
              </a:rPr>
              <a:t>+ NaNO</a:t>
            </a:r>
            <a:r>
              <a:rPr lang="en-US" altLang="zh-CN" baseline="-25000" dirty="0">
                <a:latin typeface="Times New Roman" pitchFamily="18" charset="0"/>
              </a:rPr>
              <a:t>2</a:t>
            </a:r>
            <a:endParaRPr lang="zh-CN" altLang="zh-CN" dirty="0">
              <a:latin typeface="Times New Roman" pitchFamily="18" charset="0"/>
            </a:endParaRPr>
          </a:p>
          <a:p>
            <a:pPr indent="317480" algn="just">
              <a:lnSpc>
                <a:spcPct val="150000"/>
              </a:lnSpc>
            </a:pPr>
            <a:r>
              <a:rPr lang="zh-CN" altLang="zh-CN" dirty="0">
                <a:latin typeface="Times New Roman" pitchFamily="18" charset="0"/>
              </a:rPr>
              <a:t>上述反应配平后</a:t>
            </a:r>
            <a:r>
              <a:rPr lang="en-US" altLang="zh-CN" dirty="0">
                <a:latin typeface="Times New Roman" pitchFamily="18" charset="0"/>
              </a:rPr>
              <a:t>FeO·Cr</a:t>
            </a:r>
            <a:r>
              <a:rPr lang="en-US" altLang="zh-CN" baseline="-25000" dirty="0">
                <a:latin typeface="Times New Roman" pitchFamily="18" charset="0"/>
              </a:rPr>
              <a:t>2</a:t>
            </a:r>
            <a:r>
              <a:rPr lang="en-US" altLang="zh-CN" dirty="0">
                <a:latin typeface="Times New Roman" pitchFamily="18" charset="0"/>
              </a:rPr>
              <a:t>O</a:t>
            </a:r>
            <a:r>
              <a:rPr lang="en-US" altLang="zh-CN" baseline="-25000" dirty="0">
                <a:latin typeface="Times New Roman" pitchFamily="18" charset="0"/>
              </a:rPr>
              <a:t>3</a:t>
            </a:r>
            <a:r>
              <a:rPr lang="zh-CN" altLang="zh-CN" dirty="0">
                <a:latin typeface="Times New Roman" pitchFamily="18" charset="0"/>
              </a:rPr>
              <a:t>与</a:t>
            </a:r>
            <a:r>
              <a:rPr lang="en-US" altLang="zh-CN" dirty="0">
                <a:latin typeface="Times New Roman" pitchFamily="18" charset="0"/>
              </a:rPr>
              <a:t>NaNO</a:t>
            </a:r>
            <a:r>
              <a:rPr lang="en-US" altLang="zh-CN" baseline="-25000" dirty="0">
                <a:latin typeface="Times New Roman" pitchFamily="18" charset="0"/>
              </a:rPr>
              <a:t>3</a:t>
            </a:r>
            <a:r>
              <a:rPr lang="zh-CN" altLang="zh-CN" dirty="0">
                <a:latin typeface="Times New Roman" pitchFamily="18" charset="0"/>
              </a:rPr>
              <a:t>的系数比为</a:t>
            </a:r>
            <a:r>
              <a:rPr lang="en-US" altLang="zh-CN" dirty="0">
                <a:latin typeface="Times New Roman" pitchFamily="18" charset="0"/>
              </a:rPr>
              <a:t>__________</a:t>
            </a:r>
            <a:r>
              <a:rPr lang="zh-CN" altLang="zh-CN" dirty="0">
                <a:latin typeface="Times New Roman" pitchFamily="18" charset="0"/>
              </a:rPr>
              <a:t>。该步骤不能使用陶瓷容器，原因是</a:t>
            </a:r>
            <a:r>
              <a:rPr lang="en-US" altLang="zh-CN" dirty="0">
                <a:latin typeface="Times New Roman" pitchFamily="18" charset="0"/>
              </a:rPr>
              <a:t>________________</a:t>
            </a:r>
            <a:r>
              <a:rPr lang="zh-CN" altLang="zh-CN" dirty="0">
                <a:latin typeface="Times New Roman" pitchFamily="18" charset="0"/>
              </a:rPr>
              <a:t>。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219891" cy="479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8850" tIns="54425" rIns="108850" bIns="54425"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4595008" y="4715678"/>
          <a:ext cx="1102639" cy="338215"/>
        </p:xfrm>
        <a:graphic>
          <a:graphicData uri="http://schemas.openxmlformats.org/presentationml/2006/ole">
            <p:oleObj spid="_x0000_s489474" name="Equation" r:id="rId4" imgW="469696" imgH="190417" progId="">
              <p:embed/>
            </p:oleObj>
          </a:graphicData>
        </a:graphic>
      </p:graphicFrame>
      <p:grpSp>
        <p:nvGrpSpPr>
          <p:cNvPr id="8" name="组合 16"/>
          <p:cNvGrpSpPr/>
          <p:nvPr/>
        </p:nvGrpSpPr>
        <p:grpSpPr>
          <a:xfrm>
            <a:off x="0" y="215084"/>
            <a:ext cx="2126782" cy="534874"/>
            <a:chOff x="164" y="465931"/>
            <a:chExt cx="2126782" cy="534874"/>
          </a:xfrm>
        </p:grpSpPr>
        <p:sp>
          <p:nvSpPr>
            <p:cNvPr id="9" name="燕尾形 8"/>
            <p:cNvSpPr/>
            <p:nvPr/>
          </p:nvSpPr>
          <p:spPr>
            <a:xfrm>
              <a:off x="514196" y="511832"/>
              <a:ext cx="1603226" cy="486000"/>
            </a:xfrm>
            <a:prstGeom prst="chevron">
              <a:avLst>
                <a:gd name="adj" fmla="val 0"/>
              </a:avLst>
            </a:prstGeom>
            <a:solidFill>
              <a:srgbClr val="2258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rgbClr val="1481E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480287" y="465931"/>
              <a:ext cx="1646659" cy="523196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tabLst>
                  <a:tab pos="1890395" algn="l"/>
                </a:tabLst>
              </a:pPr>
              <a:r>
                <a:rPr lang="zh-CN" altLang="en-US" sz="2600" b="1" kern="100" dirty="0">
                  <a:solidFill>
                    <a:prstClr val="white"/>
                  </a:solidFill>
                  <a:latin typeface="宋体" panose="02010600030101010101" pitchFamily="2" charset="-122"/>
                  <a:cs typeface="Courier New" panose="02070309020205020404"/>
                </a:rPr>
                <a:t>真题研究</a:t>
              </a:r>
            </a:p>
          </p:txBody>
        </p:sp>
        <p:sp>
          <p:nvSpPr>
            <p:cNvPr id="11" name="五边形 10"/>
            <p:cNvSpPr/>
            <p:nvPr/>
          </p:nvSpPr>
          <p:spPr>
            <a:xfrm>
              <a:off x="164" y="514805"/>
              <a:ext cx="470598" cy="486000"/>
            </a:xfrm>
            <a:prstGeom prst="homePlate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381090" y="5072868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kern="100" dirty="0" smtClean="0">
                <a:solidFill>
                  <a:srgbClr val="FF0000"/>
                </a:solidFill>
                <a:latin typeface="Times New Roman"/>
              </a:rPr>
              <a:t>2:7 </a:t>
            </a:r>
            <a:endParaRPr lang="zh-CN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8728" y="1500968"/>
            <a:ext cx="10943859" cy="2879902"/>
          </a:xfrm>
          <a:prstGeom prst="rect">
            <a:avLst/>
          </a:prstGeom>
        </p:spPr>
        <p:txBody>
          <a:bodyPr lIns="108850" tIns="54425" rIns="108850" bIns="54425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/>
                <a:ea typeface="+mn-ea"/>
              </a:rPr>
              <a:t>【答案】（</a:t>
            </a:r>
            <a:r>
              <a:rPr lang="en-US" altLang="zh-CN" kern="100" dirty="0">
                <a:solidFill>
                  <a:srgbClr val="FF0000"/>
                </a:solidFill>
                <a:latin typeface="Times New Roman"/>
                <a:ea typeface="+mn-ea"/>
              </a:rPr>
              <a:t>1</a:t>
            </a:r>
            <a:r>
              <a:rPr lang="zh-CN" altLang="zh-CN" kern="100" dirty="0">
                <a:solidFill>
                  <a:srgbClr val="FF0000"/>
                </a:solidFill>
                <a:latin typeface="Times New Roman"/>
                <a:ea typeface="+mn-ea"/>
              </a:rPr>
              <a:t>）</a:t>
            </a:r>
            <a:r>
              <a:rPr lang="en-US" altLang="zh-CN" kern="100" dirty="0">
                <a:solidFill>
                  <a:srgbClr val="FF0000"/>
                </a:solidFill>
                <a:latin typeface="Times New Roman"/>
                <a:ea typeface="+mn-ea"/>
              </a:rPr>
              <a:t>2:7  </a:t>
            </a:r>
            <a:r>
              <a:rPr lang="zh-CN" altLang="zh-CN" kern="100" dirty="0">
                <a:solidFill>
                  <a:srgbClr val="FF0000"/>
                </a:solidFill>
                <a:latin typeface="Times New Roman"/>
                <a:ea typeface="+mn-ea"/>
              </a:rPr>
              <a:t>陶瓷在高温下会与</a:t>
            </a:r>
            <a:r>
              <a:rPr lang="en-US" altLang="zh-CN" kern="100" dirty="0">
                <a:solidFill>
                  <a:srgbClr val="FF0000"/>
                </a:solidFill>
                <a:latin typeface="Times New Roman"/>
                <a:ea typeface="+mn-ea"/>
              </a:rPr>
              <a:t>Na</a:t>
            </a:r>
            <a:r>
              <a:rPr lang="en-US" altLang="zh-CN" kern="100" baseline="-25000" dirty="0">
                <a:solidFill>
                  <a:srgbClr val="FF0000"/>
                </a:solidFill>
                <a:latin typeface="Times New Roman"/>
                <a:ea typeface="+mn-ea"/>
              </a:rPr>
              <a:t>2</a:t>
            </a:r>
            <a:r>
              <a:rPr lang="en-US" altLang="zh-CN" kern="100" dirty="0">
                <a:solidFill>
                  <a:srgbClr val="FF0000"/>
                </a:solidFill>
                <a:latin typeface="Times New Roman"/>
                <a:ea typeface="+mn-ea"/>
              </a:rPr>
              <a:t>CO</a:t>
            </a:r>
            <a:r>
              <a:rPr lang="en-US" altLang="zh-CN" kern="100" baseline="-25000" dirty="0">
                <a:solidFill>
                  <a:srgbClr val="FF0000"/>
                </a:solidFill>
                <a:latin typeface="Times New Roman"/>
                <a:ea typeface="+mn-ea"/>
              </a:rPr>
              <a:t>3</a:t>
            </a:r>
            <a:r>
              <a:rPr lang="zh-CN" altLang="zh-CN" kern="100" dirty="0">
                <a:solidFill>
                  <a:srgbClr val="FF0000"/>
                </a:solidFill>
                <a:latin typeface="Times New Roman"/>
                <a:ea typeface="+mn-ea"/>
              </a:rPr>
              <a:t>反应</a:t>
            </a:r>
            <a:r>
              <a:rPr lang="en-US" altLang="zh-CN" kern="100" dirty="0">
                <a:solidFill>
                  <a:srgbClr val="FF0000"/>
                </a:solidFill>
                <a:latin typeface="Times New Roman"/>
                <a:ea typeface="+mn-ea"/>
              </a:rPr>
              <a:t> </a:t>
            </a:r>
            <a:endParaRPr lang="zh-CN" altLang="zh-CN" kern="100" dirty="0">
              <a:latin typeface="Times New Roman"/>
              <a:ea typeface="+mn-ea"/>
            </a:endParaRPr>
          </a:p>
          <a:p>
            <a:pPr marL="238110" indent="-23811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/>
                <a:ea typeface="+mn-ea"/>
              </a:rPr>
              <a:t>【解析】（</a:t>
            </a:r>
            <a:r>
              <a:rPr lang="en-US" altLang="zh-CN" kern="100" dirty="0">
                <a:solidFill>
                  <a:srgbClr val="FF0000"/>
                </a:solidFill>
                <a:latin typeface="Times New Roman"/>
                <a:ea typeface="+mn-ea"/>
              </a:rPr>
              <a:t>1</a:t>
            </a:r>
            <a:r>
              <a:rPr lang="zh-CN" altLang="zh-CN" kern="100" dirty="0">
                <a:solidFill>
                  <a:srgbClr val="FF0000"/>
                </a:solidFill>
                <a:latin typeface="Times New Roman"/>
                <a:ea typeface="+mn-ea"/>
              </a:rPr>
              <a:t>）</a:t>
            </a:r>
            <a:r>
              <a:rPr lang="en-US" altLang="zh-CN" kern="100" dirty="0">
                <a:solidFill>
                  <a:srgbClr val="FF0000"/>
                </a:solidFill>
                <a:latin typeface="Times New Roman"/>
                <a:ea typeface="+mn-ea"/>
              </a:rPr>
              <a:t>FeO·Cr</a:t>
            </a:r>
            <a:r>
              <a:rPr lang="en-US" altLang="zh-CN" kern="100" baseline="-25000" dirty="0">
                <a:solidFill>
                  <a:srgbClr val="FF0000"/>
                </a:solidFill>
                <a:latin typeface="Times New Roman"/>
                <a:ea typeface="+mn-ea"/>
              </a:rPr>
              <a:t>2</a:t>
            </a:r>
            <a:r>
              <a:rPr lang="en-US" altLang="zh-CN" kern="100" dirty="0">
                <a:solidFill>
                  <a:srgbClr val="FF0000"/>
                </a:solidFill>
                <a:latin typeface="Times New Roman"/>
                <a:ea typeface="+mn-ea"/>
              </a:rPr>
              <a:t>O</a:t>
            </a:r>
            <a:r>
              <a:rPr lang="en-US" altLang="zh-CN" kern="100" baseline="-25000" dirty="0">
                <a:solidFill>
                  <a:srgbClr val="FF0000"/>
                </a:solidFill>
                <a:latin typeface="Times New Roman"/>
                <a:ea typeface="+mn-ea"/>
              </a:rPr>
              <a:t>3</a:t>
            </a:r>
            <a:r>
              <a:rPr lang="zh-CN" altLang="zh-CN" kern="100" dirty="0">
                <a:solidFill>
                  <a:srgbClr val="FF0000"/>
                </a:solidFill>
                <a:latin typeface="Times New Roman"/>
                <a:ea typeface="+mn-ea"/>
              </a:rPr>
              <a:t>是还原剂，完全氧化为</a:t>
            </a:r>
            <a:r>
              <a:rPr lang="en-US" altLang="zh-CN" kern="100" dirty="0">
                <a:solidFill>
                  <a:srgbClr val="FF0000"/>
                </a:solidFill>
                <a:latin typeface="Times New Roman"/>
                <a:ea typeface="+mn-ea"/>
              </a:rPr>
              <a:t>Na</a:t>
            </a:r>
            <a:r>
              <a:rPr lang="en-US" altLang="zh-CN" kern="100" baseline="-25000" dirty="0">
                <a:solidFill>
                  <a:srgbClr val="FF0000"/>
                </a:solidFill>
                <a:latin typeface="Times New Roman"/>
                <a:ea typeface="+mn-ea"/>
              </a:rPr>
              <a:t>2</a:t>
            </a:r>
            <a:r>
              <a:rPr lang="en-US" altLang="zh-CN" kern="100" dirty="0">
                <a:solidFill>
                  <a:srgbClr val="FF0000"/>
                </a:solidFill>
                <a:latin typeface="Times New Roman"/>
                <a:ea typeface="+mn-ea"/>
              </a:rPr>
              <a:t>CrO</a:t>
            </a:r>
            <a:r>
              <a:rPr lang="en-US" altLang="zh-CN" kern="100" baseline="-25000" dirty="0">
                <a:solidFill>
                  <a:srgbClr val="FF0000"/>
                </a:solidFill>
                <a:latin typeface="Times New Roman"/>
                <a:ea typeface="+mn-ea"/>
              </a:rPr>
              <a:t>4</a:t>
            </a:r>
            <a:r>
              <a:rPr lang="zh-CN" altLang="zh-CN" kern="100" dirty="0">
                <a:solidFill>
                  <a:srgbClr val="FF0000"/>
                </a:solidFill>
                <a:latin typeface="Times New Roman"/>
                <a:ea typeface="+mn-ea"/>
              </a:rPr>
              <a:t>和</a:t>
            </a:r>
            <a:r>
              <a:rPr lang="en-US" altLang="zh-CN" kern="100" dirty="0">
                <a:solidFill>
                  <a:srgbClr val="FF0000"/>
                </a:solidFill>
                <a:latin typeface="Times New Roman"/>
                <a:ea typeface="+mn-ea"/>
              </a:rPr>
              <a:t>Fe</a:t>
            </a:r>
            <a:r>
              <a:rPr lang="en-US" altLang="zh-CN" kern="100" baseline="-25000" dirty="0">
                <a:solidFill>
                  <a:srgbClr val="FF0000"/>
                </a:solidFill>
                <a:latin typeface="Times New Roman"/>
                <a:ea typeface="+mn-ea"/>
              </a:rPr>
              <a:t>2</a:t>
            </a:r>
            <a:r>
              <a:rPr lang="en-US" altLang="zh-CN" kern="100" dirty="0">
                <a:solidFill>
                  <a:srgbClr val="FF0000"/>
                </a:solidFill>
                <a:latin typeface="Times New Roman"/>
                <a:ea typeface="+mn-ea"/>
              </a:rPr>
              <a:t>O</a:t>
            </a:r>
            <a:r>
              <a:rPr lang="en-US" altLang="zh-CN" kern="100" baseline="-25000" dirty="0">
                <a:solidFill>
                  <a:srgbClr val="FF0000"/>
                </a:solidFill>
                <a:latin typeface="Times New Roman"/>
                <a:ea typeface="+mn-ea"/>
              </a:rPr>
              <a:t>3</a:t>
            </a:r>
            <a:r>
              <a:rPr lang="zh-CN" altLang="zh-CN" kern="100" dirty="0">
                <a:solidFill>
                  <a:srgbClr val="FF0000"/>
                </a:solidFill>
                <a:latin typeface="Times New Roman"/>
                <a:ea typeface="+mn-ea"/>
              </a:rPr>
              <a:t>，每摩转移</a:t>
            </a:r>
            <a:r>
              <a:rPr lang="en-US" altLang="zh-CN" kern="100" dirty="0">
                <a:solidFill>
                  <a:srgbClr val="FF0000"/>
                </a:solidFill>
                <a:latin typeface="Times New Roman"/>
                <a:ea typeface="+mn-ea"/>
              </a:rPr>
              <a:t>7mol</a:t>
            </a:r>
            <a:r>
              <a:rPr lang="zh-CN" altLang="zh-CN" kern="100" dirty="0">
                <a:solidFill>
                  <a:srgbClr val="FF0000"/>
                </a:solidFill>
                <a:latin typeface="Times New Roman"/>
                <a:ea typeface="+mn-ea"/>
              </a:rPr>
              <a:t>电子，而</a:t>
            </a:r>
            <a:r>
              <a:rPr lang="en-US" altLang="zh-CN" kern="100" dirty="0">
                <a:solidFill>
                  <a:srgbClr val="FF0000"/>
                </a:solidFill>
                <a:latin typeface="Times New Roman"/>
                <a:ea typeface="+mn-ea"/>
              </a:rPr>
              <a:t>NaNO</a:t>
            </a:r>
            <a:r>
              <a:rPr lang="en-US" altLang="zh-CN" kern="100" baseline="-25000" dirty="0">
                <a:solidFill>
                  <a:srgbClr val="FF0000"/>
                </a:solidFill>
                <a:latin typeface="Times New Roman"/>
                <a:ea typeface="+mn-ea"/>
              </a:rPr>
              <a:t>3</a:t>
            </a:r>
            <a:r>
              <a:rPr lang="zh-CN" altLang="zh-CN" kern="100" dirty="0">
                <a:solidFill>
                  <a:srgbClr val="FF0000"/>
                </a:solidFill>
                <a:latin typeface="Times New Roman"/>
                <a:ea typeface="+mn-ea"/>
              </a:rPr>
              <a:t>是氧化剂，还原产物为</a:t>
            </a:r>
            <a:r>
              <a:rPr lang="en-US" altLang="zh-CN" kern="100" dirty="0">
                <a:solidFill>
                  <a:srgbClr val="FF0000"/>
                </a:solidFill>
                <a:latin typeface="Times New Roman"/>
                <a:ea typeface="+mn-ea"/>
              </a:rPr>
              <a:t>NaNO</a:t>
            </a:r>
            <a:r>
              <a:rPr lang="en-US" altLang="zh-CN" kern="100" baseline="-25000" dirty="0">
                <a:solidFill>
                  <a:srgbClr val="FF0000"/>
                </a:solidFill>
                <a:latin typeface="Times New Roman"/>
                <a:ea typeface="+mn-ea"/>
              </a:rPr>
              <a:t>3</a:t>
            </a:r>
            <a:r>
              <a:rPr lang="zh-CN" altLang="zh-CN" kern="100" dirty="0">
                <a:solidFill>
                  <a:srgbClr val="FF0000"/>
                </a:solidFill>
                <a:latin typeface="Times New Roman"/>
                <a:ea typeface="+mn-ea"/>
              </a:rPr>
              <a:t>，每摩转移</a:t>
            </a:r>
            <a:r>
              <a:rPr lang="en-US" altLang="zh-CN" kern="100" dirty="0">
                <a:solidFill>
                  <a:srgbClr val="FF0000"/>
                </a:solidFill>
                <a:latin typeface="Times New Roman"/>
                <a:ea typeface="+mn-ea"/>
              </a:rPr>
              <a:t>2mol</a:t>
            </a:r>
            <a:r>
              <a:rPr lang="zh-CN" altLang="zh-CN" kern="100" dirty="0">
                <a:solidFill>
                  <a:srgbClr val="FF0000"/>
                </a:solidFill>
                <a:latin typeface="Times New Roman"/>
                <a:ea typeface="+mn-ea"/>
              </a:rPr>
              <a:t>电子，根据电子守恒可知，</a:t>
            </a:r>
            <a:r>
              <a:rPr lang="en-US" altLang="zh-CN" kern="100" dirty="0">
                <a:solidFill>
                  <a:srgbClr val="FF0000"/>
                </a:solidFill>
                <a:latin typeface="Times New Roman"/>
                <a:ea typeface="+mn-ea"/>
              </a:rPr>
              <a:t>FeO·Cr</a:t>
            </a:r>
            <a:r>
              <a:rPr lang="en-US" altLang="zh-CN" kern="100" baseline="-25000" dirty="0">
                <a:solidFill>
                  <a:srgbClr val="FF0000"/>
                </a:solidFill>
                <a:latin typeface="Times New Roman"/>
                <a:ea typeface="+mn-ea"/>
              </a:rPr>
              <a:t>2</a:t>
            </a:r>
            <a:r>
              <a:rPr lang="en-US" altLang="zh-CN" kern="100" dirty="0">
                <a:solidFill>
                  <a:srgbClr val="FF0000"/>
                </a:solidFill>
                <a:latin typeface="Times New Roman"/>
                <a:ea typeface="+mn-ea"/>
              </a:rPr>
              <a:t>O</a:t>
            </a:r>
            <a:r>
              <a:rPr lang="en-US" altLang="zh-CN" kern="100" baseline="-25000" dirty="0">
                <a:solidFill>
                  <a:srgbClr val="FF0000"/>
                </a:solidFill>
                <a:latin typeface="Times New Roman"/>
                <a:ea typeface="+mn-ea"/>
              </a:rPr>
              <a:t>3</a:t>
            </a:r>
            <a:r>
              <a:rPr lang="zh-CN" altLang="zh-CN" kern="100" dirty="0">
                <a:solidFill>
                  <a:srgbClr val="FF0000"/>
                </a:solidFill>
                <a:latin typeface="Times New Roman"/>
                <a:ea typeface="+mn-ea"/>
              </a:rPr>
              <a:t>和</a:t>
            </a:r>
            <a:r>
              <a:rPr lang="en-US" altLang="zh-CN" kern="100" dirty="0">
                <a:solidFill>
                  <a:srgbClr val="FF0000"/>
                </a:solidFill>
                <a:latin typeface="Times New Roman"/>
                <a:ea typeface="+mn-ea"/>
              </a:rPr>
              <a:t>NaNO</a:t>
            </a:r>
            <a:r>
              <a:rPr lang="en-US" altLang="zh-CN" kern="100" baseline="-25000" dirty="0">
                <a:solidFill>
                  <a:srgbClr val="FF0000"/>
                </a:solidFill>
                <a:latin typeface="Times New Roman"/>
                <a:ea typeface="+mn-ea"/>
              </a:rPr>
              <a:t>3</a:t>
            </a:r>
            <a:r>
              <a:rPr lang="zh-CN" altLang="zh-CN" kern="100" dirty="0">
                <a:solidFill>
                  <a:srgbClr val="FF0000"/>
                </a:solidFill>
                <a:latin typeface="Times New Roman"/>
                <a:ea typeface="+mn-ea"/>
              </a:rPr>
              <a:t>的系数比为</a:t>
            </a:r>
            <a:r>
              <a:rPr lang="en-US" altLang="zh-CN" kern="100" dirty="0">
                <a:solidFill>
                  <a:srgbClr val="FF0000"/>
                </a:solidFill>
                <a:latin typeface="Times New Roman"/>
                <a:ea typeface="+mn-ea"/>
              </a:rPr>
              <a:t>2:7</a:t>
            </a:r>
            <a:r>
              <a:rPr lang="zh-CN" altLang="zh-CN" kern="100" dirty="0">
                <a:solidFill>
                  <a:srgbClr val="FF0000"/>
                </a:solidFill>
                <a:latin typeface="Times New Roman"/>
                <a:ea typeface="+mn-ea"/>
              </a:rPr>
              <a:t>；陶瓷在高温下会与</a:t>
            </a:r>
            <a:r>
              <a:rPr lang="en-US" altLang="zh-CN" kern="100" dirty="0">
                <a:solidFill>
                  <a:srgbClr val="FF0000"/>
                </a:solidFill>
                <a:latin typeface="Times New Roman"/>
                <a:ea typeface="+mn-ea"/>
              </a:rPr>
              <a:t>Na</a:t>
            </a:r>
            <a:r>
              <a:rPr lang="en-US" altLang="zh-CN" kern="100" baseline="-25000" dirty="0">
                <a:solidFill>
                  <a:srgbClr val="FF0000"/>
                </a:solidFill>
                <a:latin typeface="Times New Roman"/>
                <a:ea typeface="+mn-ea"/>
              </a:rPr>
              <a:t>2</a:t>
            </a:r>
            <a:r>
              <a:rPr lang="en-US" altLang="zh-CN" kern="100" dirty="0">
                <a:solidFill>
                  <a:srgbClr val="FF0000"/>
                </a:solidFill>
                <a:latin typeface="Times New Roman"/>
                <a:ea typeface="+mn-ea"/>
              </a:rPr>
              <a:t>CO</a:t>
            </a:r>
            <a:r>
              <a:rPr lang="en-US" altLang="zh-CN" kern="100" baseline="-25000" dirty="0">
                <a:solidFill>
                  <a:srgbClr val="FF0000"/>
                </a:solidFill>
                <a:latin typeface="Times New Roman"/>
                <a:ea typeface="+mn-ea"/>
              </a:rPr>
              <a:t>3</a:t>
            </a:r>
            <a:r>
              <a:rPr lang="zh-CN" altLang="zh-CN" kern="100" dirty="0">
                <a:solidFill>
                  <a:srgbClr val="FF0000"/>
                </a:solidFill>
                <a:latin typeface="Times New Roman"/>
                <a:ea typeface="+mn-ea"/>
              </a:rPr>
              <a:t>反应，则熔融时不能使用陶瓷容器；</a:t>
            </a:r>
            <a:endParaRPr lang="zh-CN" altLang="zh-CN" kern="100" dirty="0">
              <a:latin typeface="Times New Roman"/>
              <a:ea typeface="+mn-ea"/>
            </a:endParaRPr>
          </a:p>
        </p:txBody>
      </p:sp>
      <p:grpSp>
        <p:nvGrpSpPr>
          <p:cNvPr id="3" name="组合 16"/>
          <p:cNvGrpSpPr/>
          <p:nvPr/>
        </p:nvGrpSpPr>
        <p:grpSpPr>
          <a:xfrm>
            <a:off x="0" y="215084"/>
            <a:ext cx="2126782" cy="534874"/>
            <a:chOff x="164" y="465931"/>
            <a:chExt cx="2126782" cy="534874"/>
          </a:xfrm>
        </p:grpSpPr>
        <p:sp>
          <p:nvSpPr>
            <p:cNvPr id="4" name="燕尾形 3"/>
            <p:cNvSpPr/>
            <p:nvPr/>
          </p:nvSpPr>
          <p:spPr>
            <a:xfrm>
              <a:off x="514196" y="511832"/>
              <a:ext cx="1603226" cy="486000"/>
            </a:xfrm>
            <a:prstGeom prst="chevron">
              <a:avLst>
                <a:gd name="adj" fmla="val 0"/>
              </a:avLst>
            </a:prstGeom>
            <a:solidFill>
              <a:srgbClr val="2258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rgbClr val="1481E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80287" y="465931"/>
              <a:ext cx="1646659" cy="523196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tabLst>
                  <a:tab pos="1890395" algn="l"/>
                </a:tabLst>
              </a:pPr>
              <a:r>
                <a:rPr lang="zh-CN" altLang="en-US" sz="2600" b="1" kern="100" dirty="0">
                  <a:solidFill>
                    <a:prstClr val="white"/>
                  </a:solidFill>
                  <a:latin typeface="宋体" panose="02010600030101010101" pitchFamily="2" charset="-122"/>
                  <a:cs typeface="Courier New" panose="02070309020205020404"/>
                </a:rPr>
                <a:t>真题研究</a:t>
              </a:r>
            </a:p>
          </p:txBody>
        </p:sp>
        <p:sp>
          <p:nvSpPr>
            <p:cNvPr id="6" name="五边形 5"/>
            <p:cNvSpPr/>
            <p:nvPr/>
          </p:nvSpPr>
          <p:spPr>
            <a:xfrm>
              <a:off x="164" y="514805"/>
              <a:ext cx="470598" cy="486000"/>
            </a:xfrm>
            <a:prstGeom prst="homePlate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矩形 1"/>
          <p:cNvSpPr>
            <a:spLocks noChangeArrowheads="1"/>
          </p:cNvSpPr>
          <p:nvPr/>
        </p:nvSpPr>
        <p:spPr bwMode="auto">
          <a:xfrm>
            <a:off x="165852" y="715150"/>
            <a:ext cx="11424279" cy="34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50" tIns="54425" rIns="108850" bIns="5442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itchFamily="18" charset="0"/>
              </a:rPr>
              <a:t>4</a:t>
            </a:r>
            <a:r>
              <a:rPr lang="zh-CN" altLang="zh-CN" dirty="0" smtClean="0">
                <a:latin typeface="Times New Roman" pitchFamily="18" charset="0"/>
              </a:rPr>
              <a:t>．</a:t>
            </a:r>
            <a:r>
              <a:rPr lang="zh-CN" altLang="en-US" kern="100" dirty="0" smtClean="0">
                <a:latin typeface="Times New Roman"/>
              </a:rPr>
              <a:t> （</a:t>
            </a:r>
            <a:r>
              <a:rPr lang="en-US" altLang="zh-CN" b="1" kern="100" dirty="0" smtClean="0">
                <a:latin typeface="Times New Roman"/>
              </a:rPr>
              <a:t>2017</a:t>
            </a:r>
            <a:r>
              <a:rPr lang="zh-CN" altLang="zh-CN" b="1" kern="100" dirty="0" smtClean="0">
                <a:latin typeface="Times New Roman"/>
              </a:rPr>
              <a:t>年</a:t>
            </a:r>
            <a:r>
              <a:rPr lang="zh-CN" altLang="en-US" b="1" kern="100" dirty="0" smtClean="0">
                <a:latin typeface="Times New Roman"/>
              </a:rPr>
              <a:t>全国</a:t>
            </a:r>
            <a:r>
              <a:rPr lang="zh-CN" altLang="zh-CN" b="1" kern="100" dirty="0" smtClean="0">
                <a:latin typeface="Times New Roman"/>
              </a:rPr>
              <a:t>Ⅲ</a:t>
            </a:r>
            <a:r>
              <a:rPr lang="zh-CN" altLang="en-US" b="1" kern="100" dirty="0" smtClean="0">
                <a:latin typeface="Times New Roman"/>
              </a:rPr>
              <a:t>、</a:t>
            </a:r>
            <a:r>
              <a:rPr lang="en-US" altLang="zh-CN" b="1" kern="100" dirty="0" smtClean="0">
                <a:latin typeface="Times New Roman"/>
              </a:rPr>
              <a:t>28</a:t>
            </a:r>
            <a:r>
              <a:rPr lang="zh-CN" altLang="en-US" kern="100" dirty="0" smtClean="0">
                <a:latin typeface="Times New Roman"/>
              </a:rPr>
              <a:t>）（节选）</a:t>
            </a:r>
            <a:r>
              <a:rPr lang="zh-CN" altLang="zh-CN" dirty="0" smtClean="0">
                <a:latin typeface="Times New Roman" pitchFamily="18" charset="0"/>
              </a:rPr>
              <a:t>砷</a:t>
            </a:r>
            <a:r>
              <a:rPr lang="zh-CN" altLang="zh-CN" dirty="0">
                <a:latin typeface="Times New Roman" pitchFamily="18" charset="0"/>
              </a:rPr>
              <a:t>（</a:t>
            </a:r>
            <a:r>
              <a:rPr lang="en-US" altLang="zh-CN" dirty="0">
                <a:latin typeface="Times New Roman" pitchFamily="18" charset="0"/>
              </a:rPr>
              <a:t>As</a:t>
            </a:r>
            <a:r>
              <a:rPr lang="zh-CN" altLang="zh-CN" dirty="0">
                <a:latin typeface="Times New Roman" pitchFamily="18" charset="0"/>
              </a:rPr>
              <a:t>）是第四周期Ⅴ</a:t>
            </a:r>
            <a:r>
              <a:rPr lang="en-US" altLang="zh-CN" dirty="0">
                <a:latin typeface="Times New Roman" pitchFamily="18" charset="0"/>
              </a:rPr>
              <a:t>A</a:t>
            </a:r>
            <a:r>
              <a:rPr lang="zh-CN" altLang="zh-CN" dirty="0">
                <a:latin typeface="Times New Roman" pitchFamily="18" charset="0"/>
              </a:rPr>
              <a:t>族元素，可以形成</a:t>
            </a:r>
            <a:r>
              <a:rPr lang="en-US" altLang="zh-CN" dirty="0" smtClean="0">
                <a:latin typeface="Times New Roman" pitchFamily="18" charset="0"/>
              </a:rPr>
              <a:t>As</a:t>
            </a:r>
            <a:r>
              <a:rPr lang="en-US" altLang="zh-CN" baseline="-25000" dirty="0" smtClean="0">
                <a:latin typeface="Times New Roman" pitchFamily="18" charset="0"/>
              </a:rPr>
              <a:t>2</a:t>
            </a:r>
            <a:r>
              <a:rPr lang="en-US" altLang="zh-CN" dirty="0" smtClean="0">
                <a:latin typeface="Times New Roman" pitchFamily="18" charset="0"/>
              </a:rPr>
              <a:t>S</a:t>
            </a:r>
            <a:r>
              <a:rPr lang="en-US" altLang="zh-CN" baseline="-25000" dirty="0" smtClean="0">
                <a:latin typeface="Times New Roman" pitchFamily="18" charset="0"/>
              </a:rPr>
              <a:t>3</a:t>
            </a:r>
            <a:r>
              <a:rPr lang="zh-CN" altLang="zh-CN" dirty="0">
                <a:latin typeface="Times New Roman" pitchFamily="18" charset="0"/>
              </a:rPr>
              <a:t>、</a:t>
            </a:r>
            <a:r>
              <a:rPr lang="en-US" altLang="zh-CN" dirty="0">
                <a:latin typeface="Times New Roman" pitchFamily="18" charset="0"/>
              </a:rPr>
              <a:t>As</a:t>
            </a:r>
            <a:r>
              <a:rPr lang="en-US" altLang="zh-CN" baseline="-25000" dirty="0">
                <a:latin typeface="Times New Roman" pitchFamily="18" charset="0"/>
              </a:rPr>
              <a:t>2</a:t>
            </a:r>
            <a:r>
              <a:rPr lang="en-US" altLang="zh-CN" dirty="0">
                <a:latin typeface="Times New Roman" pitchFamily="18" charset="0"/>
              </a:rPr>
              <a:t>O</a:t>
            </a:r>
            <a:r>
              <a:rPr lang="en-US" altLang="zh-CN" baseline="-25000" dirty="0">
                <a:latin typeface="Times New Roman" pitchFamily="18" charset="0"/>
              </a:rPr>
              <a:t>5</a:t>
            </a:r>
            <a:r>
              <a:rPr lang="zh-CN" altLang="zh-CN" dirty="0">
                <a:latin typeface="Times New Roman" pitchFamily="18" charset="0"/>
              </a:rPr>
              <a:t>、</a:t>
            </a:r>
            <a:r>
              <a:rPr lang="en-US" altLang="zh-CN" dirty="0">
                <a:latin typeface="Times New Roman" pitchFamily="18" charset="0"/>
              </a:rPr>
              <a:t>H</a:t>
            </a:r>
            <a:r>
              <a:rPr lang="en-US" altLang="zh-CN" baseline="-25000" dirty="0">
                <a:latin typeface="Times New Roman" pitchFamily="18" charset="0"/>
              </a:rPr>
              <a:t>3</a:t>
            </a:r>
            <a:r>
              <a:rPr lang="en-US" altLang="zh-CN" dirty="0">
                <a:latin typeface="Times New Roman" pitchFamily="18" charset="0"/>
              </a:rPr>
              <a:t>AsO</a:t>
            </a:r>
            <a:r>
              <a:rPr lang="en-US" altLang="zh-CN" baseline="-25000" dirty="0">
                <a:latin typeface="Times New Roman" pitchFamily="18" charset="0"/>
              </a:rPr>
              <a:t>3</a:t>
            </a:r>
            <a:r>
              <a:rPr lang="zh-CN" altLang="zh-CN" dirty="0">
                <a:latin typeface="Times New Roman" pitchFamily="18" charset="0"/>
              </a:rPr>
              <a:t>、</a:t>
            </a:r>
            <a:r>
              <a:rPr lang="en-US" altLang="zh-CN" dirty="0">
                <a:latin typeface="Times New Roman" pitchFamily="18" charset="0"/>
              </a:rPr>
              <a:t>H</a:t>
            </a:r>
            <a:r>
              <a:rPr lang="en-US" altLang="zh-CN" baseline="-25000" dirty="0">
                <a:latin typeface="Times New Roman" pitchFamily="18" charset="0"/>
              </a:rPr>
              <a:t>3</a:t>
            </a:r>
            <a:r>
              <a:rPr lang="en-US" altLang="zh-CN" dirty="0">
                <a:latin typeface="Times New Roman" pitchFamily="18" charset="0"/>
              </a:rPr>
              <a:t>AsO</a:t>
            </a:r>
            <a:r>
              <a:rPr lang="en-US" altLang="zh-CN" baseline="-25000" dirty="0">
                <a:latin typeface="Times New Roman" pitchFamily="18" charset="0"/>
              </a:rPr>
              <a:t>4</a:t>
            </a:r>
            <a:r>
              <a:rPr lang="zh-CN" altLang="zh-CN" dirty="0">
                <a:latin typeface="Times New Roman" pitchFamily="18" charset="0"/>
              </a:rPr>
              <a:t>等化合物，有着广泛的用途。回答下列问题：</a:t>
            </a:r>
          </a:p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itchFamily="18" charset="0"/>
              </a:rPr>
              <a:t>（</a:t>
            </a:r>
            <a:r>
              <a:rPr lang="en-US" altLang="zh-CN" dirty="0">
                <a:latin typeface="Times New Roman" pitchFamily="18" charset="0"/>
              </a:rPr>
              <a:t>1</a:t>
            </a:r>
            <a:r>
              <a:rPr lang="zh-CN" altLang="zh-CN" dirty="0">
                <a:latin typeface="Times New Roman" pitchFamily="18" charset="0"/>
              </a:rPr>
              <a:t>）画出砷的原子结构示意图</a:t>
            </a:r>
            <a:r>
              <a:rPr lang="en-US" altLang="zh-CN" dirty="0">
                <a:latin typeface="Times New Roman" pitchFamily="18" charset="0"/>
              </a:rPr>
              <a:t>____________</a:t>
            </a:r>
            <a:r>
              <a:rPr lang="zh-CN" altLang="zh-CN" dirty="0">
                <a:latin typeface="Times New Roman" pitchFamily="18" charset="0"/>
              </a:rPr>
              <a:t>。</a:t>
            </a:r>
          </a:p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itchFamily="18" charset="0"/>
              </a:rPr>
              <a:t>（</a:t>
            </a:r>
            <a:r>
              <a:rPr lang="en-US" altLang="zh-CN" dirty="0">
                <a:latin typeface="Times New Roman" pitchFamily="18" charset="0"/>
              </a:rPr>
              <a:t>2</a:t>
            </a:r>
            <a:r>
              <a:rPr lang="zh-CN" altLang="zh-CN" dirty="0">
                <a:latin typeface="Times New Roman" pitchFamily="18" charset="0"/>
              </a:rPr>
              <a:t>）工业上常将含砷废渣（主要成分为</a:t>
            </a:r>
            <a:r>
              <a:rPr lang="en-US" altLang="zh-CN" dirty="0" smtClean="0">
                <a:latin typeface="Times New Roman" pitchFamily="18" charset="0"/>
              </a:rPr>
              <a:t>As</a:t>
            </a:r>
            <a:r>
              <a:rPr lang="en-US" altLang="zh-CN" baseline="-25000" dirty="0" smtClean="0">
                <a:latin typeface="Times New Roman" pitchFamily="18" charset="0"/>
              </a:rPr>
              <a:t>2</a:t>
            </a:r>
            <a:r>
              <a:rPr lang="en-US" altLang="zh-CN" dirty="0" smtClean="0">
                <a:latin typeface="Times New Roman" pitchFamily="18" charset="0"/>
              </a:rPr>
              <a:t>S</a:t>
            </a:r>
            <a:r>
              <a:rPr lang="en-US" altLang="zh-CN" baseline="-25000" dirty="0" smtClean="0">
                <a:latin typeface="Times New Roman" pitchFamily="18" charset="0"/>
              </a:rPr>
              <a:t>3</a:t>
            </a:r>
            <a:r>
              <a:rPr lang="zh-CN" altLang="zh-CN" dirty="0">
                <a:latin typeface="Times New Roman" pitchFamily="18" charset="0"/>
              </a:rPr>
              <a:t>）制成浆状，通入</a:t>
            </a:r>
            <a:r>
              <a:rPr lang="en-US" altLang="zh-CN" dirty="0">
                <a:latin typeface="Times New Roman" pitchFamily="18" charset="0"/>
              </a:rPr>
              <a:t>O</a:t>
            </a:r>
            <a:r>
              <a:rPr lang="en-US" altLang="zh-CN" baseline="-25000" dirty="0">
                <a:latin typeface="Times New Roman" pitchFamily="18" charset="0"/>
              </a:rPr>
              <a:t>2</a:t>
            </a:r>
            <a:r>
              <a:rPr lang="zh-CN" altLang="zh-CN" dirty="0">
                <a:latin typeface="Times New Roman" pitchFamily="18" charset="0"/>
              </a:rPr>
              <a:t>氧化，生成</a:t>
            </a:r>
            <a:r>
              <a:rPr lang="en-US" altLang="zh-CN" dirty="0">
                <a:latin typeface="Times New Roman" pitchFamily="18" charset="0"/>
              </a:rPr>
              <a:t>H</a:t>
            </a:r>
            <a:r>
              <a:rPr lang="en-US" altLang="zh-CN" baseline="-25000" dirty="0">
                <a:latin typeface="Times New Roman" pitchFamily="18" charset="0"/>
              </a:rPr>
              <a:t>3</a:t>
            </a:r>
            <a:r>
              <a:rPr lang="en-US" altLang="zh-CN" dirty="0">
                <a:latin typeface="Times New Roman" pitchFamily="18" charset="0"/>
              </a:rPr>
              <a:t>AsO</a:t>
            </a:r>
            <a:r>
              <a:rPr lang="en-US" altLang="zh-CN" baseline="-25000" dirty="0">
                <a:latin typeface="Times New Roman" pitchFamily="18" charset="0"/>
              </a:rPr>
              <a:t>4</a:t>
            </a:r>
            <a:r>
              <a:rPr lang="zh-CN" altLang="zh-CN" dirty="0">
                <a:latin typeface="Times New Roman" pitchFamily="18" charset="0"/>
              </a:rPr>
              <a:t>和单质硫。写出发生反应的化学方程式</a:t>
            </a:r>
            <a:r>
              <a:rPr lang="en-US" altLang="zh-CN" dirty="0">
                <a:latin typeface="Times New Roman" pitchFamily="18" charset="0"/>
              </a:rPr>
              <a:t>________</a:t>
            </a:r>
            <a:r>
              <a:rPr lang="zh-CN" altLang="zh-CN" dirty="0">
                <a:latin typeface="Times New Roman" pitchFamily="18" charset="0"/>
              </a:rPr>
              <a:t>。该反应需要在加压下进行，原因是</a:t>
            </a:r>
            <a:r>
              <a:rPr lang="en-US" altLang="zh-CN" dirty="0">
                <a:latin typeface="Times New Roman" pitchFamily="18" charset="0"/>
              </a:rPr>
              <a:t>________</a:t>
            </a:r>
            <a:r>
              <a:rPr lang="zh-CN" altLang="zh-CN" dirty="0">
                <a:latin typeface="Times New Roman" pitchFamily="18" charset="0"/>
              </a:rPr>
              <a:t>。</a:t>
            </a:r>
          </a:p>
        </p:txBody>
      </p:sp>
      <p:sp>
        <p:nvSpPr>
          <p:cNvPr id="441345" name="Rectangle 1"/>
          <p:cNvSpPr>
            <a:spLocks noChangeArrowheads="1"/>
          </p:cNvSpPr>
          <p:nvPr/>
        </p:nvSpPr>
        <p:spPr bwMode="auto">
          <a:xfrm>
            <a:off x="308729" y="4429926"/>
            <a:ext cx="1121576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解析：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）由已知可以得到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As</a:t>
            </a:r>
            <a:r>
              <a:rPr kumimoji="0" lang="en-US" altLang="zh-CN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</a:t>
            </a:r>
            <a:r>
              <a:rPr kumimoji="0" lang="en-US" altLang="zh-CN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+O</a:t>
            </a:r>
            <a:r>
              <a:rPr kumimoji="0" lang="en-US" altLang="zh-CN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→H</a:t>
            </a:r>
            <a:r>
              <a:rPr kumimoji="0" lang="en-US" altLang="zh-CN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AsO</a:t>
            </a:r>
            <a:r>
              <a:rPr kumimoji="0" lang="en-US" altLang="zh-CN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+S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As</a:t>
            </a:r>
            <a:r>
              <a:rPr kumimoji="0" lang="en-US" altLang="zh-CN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</a:t>
            </a:r>
            <a:r>
              <a:rPr kumimoji="0" lang="en-US" altLang="zh-CN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总共升高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10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价，得失电子配平得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2As</a:t>
            </a:r>
            <a:r>
              <a:rPr kumimoji="0" lang="en-US" altLang="zh-CN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</a:t>
            </a:r>
            <a:r>
              <a:rPr kumimoji="0" lang="en-US" altLang="zh-CN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+5O</a:t>
            </a:r>
            <a:r>
              <a:rPr kumimoji="0" lang="en-US" altLang="zh-CN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→4H</a:t>
            </a:r>
            <a:r>
              <a:rPr kumimoji="0" lang="en-US" altLang="zh-CN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AsO</a:t>
            </a:r>
            <a:r>
              <a:rPr kumimoji="0" lang="en-US" altLang="zh-CN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+6S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，再考虑质量守恒，反应前少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12H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6O 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，所以反应原理为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2As</a:t>
            </a:r>
            <a:r>
              <a:rPr kumimoji="0" lang="en-US" altLang="zh-CN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</a:t>
            </a:r>
            <a:r>
              <a:rPr kumimoji="0" lang="en-US" altLang="zh-CN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+5O</a:t>
            </a:r>
            <a:r>
              <a:rPr kumimoji="0" lang="en-US" altLang="zh-CN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+6H</a:t>
            </a:r>
            <a:r>
              <a:rPr kumimoji="0" lang="en-US" altLang="zh-CN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O=4H</a:t>
            </a:r>
            <a:r>
              <a:rPr kumimoji="0" lang="en-US" altLang="zh-CN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AsO</a:t>
            </a:r>
            <a:r>
              <a:rPr kumimoji="0" lang="en-US" altLang="zh-CN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+6S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pSp>
        <p:nvGrpSpPr>
          <p:cNvPr id="4" name="组合 16"/>
          <p:cNvGrpSpPr/>
          <p:nvPr/>
        </p:nvGrpSpPr>
        <p:grpSpPr>
          <a:xfrm>
            <a:off x="0" y="215084"/>
            <a:ext cx="2126782" cy="534874"/>
            <a:chOff x="164" y="465931"/>
            <a:chExt cx="2126782" cy="534874"/>
          </a:xfrm>
        </p:grpSpPr>
        <p:sp>
          <p:nvSpPr>
            <p:cNvPr id="5" name="燕尾形 4"/>
            <p:cNvSpPr/>
            <p:nvPr/>
          </p:nvSpPr>
          <p:spPr>
            <a:xfrm>
              <a:off x="514196" y="511832"/>
              <a:ext cx="1603226" cy="486000"/>
            </a:xfrm>
            <a:prstGeom prst="chevron">
              <a:avLst>
                <a:gd name="adj" fmla="val 0"/>
              </a:avLst>
            </a:prstGeom>
            <a:solidFill>
              <a:srgbClr val="2258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rgbClr val="1481E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80287" y="465931"/>
              <a:ext cx="1646659" cy="523196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tabLst>
                  <a:tab pos="1890395" algn="l"/>
                </a:tabLst>
              </a:pPr>
              <a:r>
                <a:rPr lang="zh-CN" altLang="en-US" sz="2600" b="1" kern="100" dirty="0">
                  <a:solidFill>
                    <a:prstClr val="white"/>
                  </a:solidFill>
                  <a:latin typeface="宋体" panose="02010600030101010101" pitchFamily="2" charset="-122"/>
                  <a:cs typeface="Courier New" panose="02070309020205020404"/>
                </a:rPr>
                <a:t>真题研究</a:t>
              </a:r>
            </a:p>
          </p:txBody>
        </p:sp>
        <p:sp>
          <p:nvSpPr>
            <p:cNvPr id="7" name="五边形 6"/>
            <p:cNvSpPr/>
            <p:nvPr/>
          </p:nvSpPr>
          <p:spPr>
            <a:xfrm>
              <a:off x="164" y="514805"/>
              <a:ext cx="470598" cy="486000"/>
            </a:xfrm>
            <a:prstGeom prst="homePlate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1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4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ChangeArrowheads="1"/>
          </p:cNvSpPr>
          <p:nvPr/>
        </p:nvSpPr>
        <p:spPr bwMode="auto">
          <a:xfrm>
            <a:off x="0" y="572274"/>
            <a:ext cx="1109586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5257800" algn="l"/>
              </a:tabLst>
            </a:pPr>
            <a:r>
              <a:rPr lang="en-US" altLang="zh-CN" dirty="0" smtClean="0">
                <a:latin typeface="+mj-ea"/>
                <a:ea typeface="+mj-ea"/>
                <a:cs typeface="Times New Roman" pitchFamily="18" charset="0"/>
              </a:rPr>
              <a:t>5.</a:t>
            </a:r>
            <a:r>
              <a:rPr lang="zh-CN" altLang="en-US" dirty="0" smtClean="0">
                <a:latin typeface="+mj-ea"/>
                <a:ea typeface="+mj-ea"/>
                <a:cs typeface="Times New Roman" pitchFamily="18" charset="0"/>
              </a:rPr>
              <a:t>（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2017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全国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Ⅰ</a:t>
            </a:r>
            <a:r>
              <a:rPr lang="zh-CN" altLang="en-US" dirty="0" smtClean="0">
                <a:latin typeface="+mj-ea"/>
                <a:ea typeface="+mj-ea"/>
                <a:cs typeface="Times New Roman" pitchFamily="18" charset="0"/>
              </a:rPr>
              <a:t>、</a:t>
            </a:r>
            <a:r>
              <a:rPr lang="en-US" altLang="zh-CN" dirty="0" smtClean="0">
                <a:latin typeface="+mj-ea"/>
                <a:ea typeface="+mj-ea"/>
                <a:cs typeface="Times New Roman" pitchFamily="18" charset="0"/>
              </a:rPr>
              <a:t>27</a:t>
            </a:r>
            <a:r>
              <a:rPr lang="zh-CN" altLang="en-US" dirty="0" smtClean="0">
                <a:latin typeface="+mj-ea"/>
                <a:ea typeface="+mj-ea"/>
                <a:cs typeface="Times New Roman" pitchFamily="18" charset="0"/>
              </a:rPr>
              <a:t>节选）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Li</a:t>
            </a:r>
            <a:r>
              <a:rPr kumimoji="0" lang="en-US" altLang="zh-CN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Ti</a:t>
            </a:r>
            <a:r>
              <a:rPr kumimoji="0" lang="en-US" altLang="zh-CN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5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O</a:t>
            </a:r>
            <a:r>
              <a:rPr kumimoji="0" lang="en-US" altLang="zh-CN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12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和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LiFePO</a:t>
            </a:r>
            <a:r>
              <a:rPr kumimoji="0" lang="en-US" altLang="zh-CN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4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都是锂离子电池的电极材料，可利用钛铁矿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(</a:t>
            </a:r>
            <a:r>
              <a:rPr lang="zh-CN" altLang="en-US" dirty="0" smtClean="0">
                <a:latin typeface="+mj-ea"/>
                <a:ea typeface="+mj-ea"/>
                <a:cs typeface="Times New Roman" pitchFamily="18" charset="0"/>
              </a:rPr>
              <a:t>主要成分</a:t>
            </a:r>
            <a:r>
              <a:rPr lang="en-US" altLang="zh-CN" dirty="0" smtClean="0">
                <a:latin typeface="+mj-ea"/>
                <a:cs typeface="Times New Roman" pitchFamily="18" charset="0"/>
              </a:rPr>
              <a:t>FeTiO</a:t>
            </a:r>
            <a:r>
              <a:rPr lang="en-US" altLang="zh-CN" baseline="-30000" dirty="0" smtClean="0">
                <a:latin typeface="+mj-ea"/>
                <a:cs typeface="Times New Roman" pitchFamily="18" charset="0"/>
              </a:rPr>
              <a:t>3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，还含有少量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MgO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、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SiO</a:t>
            </a:r>
            <a:r>
              <a:rPr kumimoji="0" lang="en-US" altLang="zh-CN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2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等杂质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)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来制备。工艺流程如下：</a:t>
            </a:r>
            <a:endParaRPr kumimoji="0" lang="zh-CN" alt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57800" algn="l"/>
              </a:tabLst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454657" name="Picture 1" descr="17L-26-.TIF"/>
          <p:cNvPicPr>
            <a:picLocks noChangeAspect="1" noChangeArrowheads="1"/>
          </p:cNvPicPr>
          <p:nvPr/>
        </p:nvPicPr>
        <p:blipFill>
          <a:blip r:embed="rId3" r:link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414" y="1786720"/>
            <a:ext cx="10429948" cy="2000264"/>
          </a:xfrm>
          <a:prstGeom prst="rect">
            <a:avLst/>
          </a:prstGeom>
          <a:noFill/>
        </p:spPr>
      </p:pic>
      <p:graphicFrame>
        <p:nvGraphicFramePr>
          <p:cNvPr id="454659" name="Object 2"/>
          <p:cNvGraphicFramePr>
            <a:graphicFrameLocks noChangeAspect="1"/>
          </p:cNvGraphicFramePr>
          <p:nvPr/>
        </p:nvGraphicFramePr>
        <p:xfrm>
          <a:off x="0" y="3786984"/>
          <a:ext cx="10504487" cy="2949575"/>
        </p:xfrm>
        <a:graphic>
          <a:graphicData uri="http://schemas.openxmlformats.org/presentationml/2006/ole">
            <p:oleObj spid="_x0000_s454659" name="文档" r:id="rId5" imgW="10503772" imgH="2949144" progId="Word.Document.8">
              <p:embed/>
            </p:oleObj>
          </a:graphicData>
        </a:graphic>
      </p:graphicFrame>
      <p:grpSp>
        <p:nvGrpSpPr>
          <p:cNvPr id="5" name="组合 16"/>
          <p:cNvGrpSpPr/>
          <p:nvPr/>
        </p:nvGrpSpPr>
        <p:grpSpPr>
          <a:xfrm>
            <a:off x="0" y="143646"/>
            <a:ext cx="2126782" cy="534874"/>
            <a:chOff x="164" y="465931"/>
            <a:chExt cx="2126782" cy="534874"/>
          </a:xfrm>
        </p:grpSpPr>
        <p:sp>
          <p:nvSpPr>
            <p:cNvPr id="6" name="燕尾形 5"/>
            <p:cNvSpPr/>
            <p:nvPr/>
          </p:nvSpPr>
          <p:spPr>
            <a:xfrm>
              <a:off x="514196" y="511832"/>
              <a:ext cx="1603226" cy="486000"/>
            </a:xfrm>
            <a:prstGeom prst="chevron">
              <a:avLst>
                <a:gd name="adj" fmla="val 0"/>
              </a:avLst>
            </a:prstGeom>
            <a:solidFill>
              <a:srgbClr val="2258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rgbClr val="1481E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80287" y="465931"/>
              <a:ext cx="1646659" cy="523196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tabLst>
                  <a:tab pos="1890395" algn="l"/>
                </a:tabLst>
              </a:pPr>
              <a:r>
                <a:rPr lang="zh-CN" altLang="en-US" sz="2600" b="1" kern="100" dirty="0">
                  <a:solidFill>
                    <a:prstClr val="white"/>
                  </a:solidFill>
                  <a:latin typeface="宋体" panose="02010600030101010101" pitchFamily="2" charset="-122"/>
                  <a:cs typeface="Courier New" panose="02070309020205020404"/>
                </a:rPr>
                <a:t>真题研究</a:t>
              </a:r>
            </a:p>
          </p:txBody>
        </p:sp>
        <p:sp>
          <p:nvSpPr>
            <p:cNvPr id="8" name="五边形 7"/>
            <p:cNvSpPr/>
            <p:nvPr/>
          </p:nvSpPr>
          <p:spPr>
            <a:xfrm>
              <a:off x="164" y="514805"/>
              <a:ext cx="470598" cy="486000"/>
            </a:xfrm>
            <a:prstGeom prst="homePlate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539147" y="1119179"/>
          <a:ext cx="11113800" cy="4621232"/>
        </p:xfrm>
        <a:graphic>
          <a:graphicData uri="http://schemas.openxmlformats.org/presentationml/2006/ole">
            <p:oleObj spid="_x0000_s506882" name="Document" r:id="rId4" imgW="10535088" imgH="5704236" progId="Word.Document.8">
              <p:embed/>
            </p:oleObj>
          </a:graphicData>
        </a:graphic>
      </p:graphicFrame>
      <p:grpSp>
        <p:nvGrpSpPr>
          <p:cNvPr id="3" name="组合 16"/>
          <p:cNvGrpSpPr/>
          <p:nvPr/>
        </p:nvGrpSpPr>
        <p:grpSpPr>
          <a:xfrm>
            <a:off x="0" y="143646"/>
            <a:ext cx="2126782" cy="534874"/>
            <a:chOff x="164" y="465931"/>
            <a:chExt cx="2126782" cy="534874"/>
          </a:xfrm>
        </p:grpSpPr>
        <p:sp>
          <p:nvSpPr>
            <p:cNvPr id="4" name="燕尾形 3"/>
            <p:cNvSpPr/>
            <p:nvPr/>
          </p:nvSpPr>
          <p:spPr>
            <a:xfrm>
              <a:off x="514196" y="511832"/>
              <a:ext cx="1603226" cy="486000"/>
            </a:xfrm>
            <a:prstGeom prst="chevron">
              <a:avLst>
                <a:gd name="adj" fmla="val 0"/>
              </a:avLst>
            </a:prstGeom>
            <a:solidFill>
              <a:srgbClr val="2258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rgbClr val="1481E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80287" y="465931"/>
              <a:ext cx="1646659" cy="523196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tabLst>
                  <a:tab pos="1890395" algn="l"/>
                </a:tabLst>
              </a:pPr>
              <a:r>
                <a:rPr lang="zh-CN" altLang="en-US" sz="2600" b="1" kern="100" dirty="0">
                  <a:solidFill>
                    <a:prstClr val="white"/>
                  </a:solidFill>
                  <a:latin typeface="宋体" panose="02010600030101010101" pitchFamily="2" charset="-122"/>
                  <a:cs typeface="Courier New" panose="02070309020205020404"/>
                </a:rPr>
                <a:t>真题研究</a:t>
              </a:r>
            </a:p>
          </p:txBody>
        </p:sp>
        <p:sp>
          <p:nvSpPr>
            <p:cNvPr id="6" name="五边形 5"/>
            <p:cNvSpPr/>
            <p:nvPr/>
          </p:nvSpPr>
          <p:spPr>
            <a:xfrm>
              <a:off x="164" y="514805"/>
              <a:ext cx="470598" cy="486000"/>
            </a:xfrm>
            <a:prstGeom prst="homePlate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290" y="572274"/>
            <a:ext cx="11125557" cy="32861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78210" name="Rectangle 2"/>
          <p:cNvSpPr>
            <a:spLocks noChangeArrowheads="1"/>
          </p:cNvSpPr>
          <p:nvPr/>
        </p:nvSpPr>
        <p:spPr bwMode="auto">
          <a:xfrm>
            <a:off x="308728" y="4072736"/>
            <a:ext cx="110014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57800" algn="l"/>
              </a:tabLst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①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中的溶液依次为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________(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填标号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中有气泡冒出，并可观察到的现象分别为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__________________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  <a:endParaRPr kumimoji="0" lang="zh-CN" alt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57800" algn="l"/>
              </a:tabLst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．品红　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NaOH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　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BaCl</a:t>
            </a:r>
            <a:r>
              <a:rPr kumimoji="0" lang="en-US" altLang="zh-CN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　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Ba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(NO</a:t>
            </a:r>
            <a:r>
              <a:rPr kumimoji="0" lang="en-US" altLang="zh-CN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</a:t>
            </a:r>
            <a:r>
              <a:rPr kumimoji="0" lang="en-US" altLang="zh-CN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　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．浓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kumimoji="0" lang="en-US" altLang="zh-CN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kumimoji="0" lang="en-US" altLang="zh-CN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endParaRPr kumimoji="0" lang="en-US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57800" algn="l"/>
              </a:tabLst>
            </a:pP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57800" algn="l"/>
              </a:tabLst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②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写出硫酸亚铁高温分解反应的化学方程式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___________________________</a:t>
            </a:r>
            <a:endParaRPr kumimoji="0" lang="en-US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57800" algn="l"/>
              </a:tabLst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________________________________________________________________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480" y="572274"/>
            <a:ext cx="5000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6.</a:t>
            </a:r>
            <a:endParaRPr lang="zh-CN" altLang="en-US" dirty="0"/>
          </a:p>
        </p:txBody>
      </p:sp>
      <p:grpSp>
        <p:nvGrpSpPr>
          <p:cNvPr id="7" name="组合 16"/>
          <p:cNvGrpSpPr/>
          <p:nvPr/>
        </p:nvGrpSpPr>
        <p:grpSpPr>
          <a:xfrm>
            <a:off x="0" y="0"/>
            <a:ext cx="2126782" cy="534874"/>
            <a:chOff x="164" y="465931"/>
            <a:chExt cx="2126782" cy="534874"/>
          </a:xfrm>
        </p:grpSpPr>
        <p:sp>
          <p:nvSpPr>
            <p:cNvPr id="8" name="燕尾形 7"/>
            <p:cNvSpPr/>
            <p:nvPr/>
          </p:nvSpPr>
          <p:spPr>
            <a:xfrm>
              <a:off x="514196" y="511832"/>
              <a:ext cx="1603226" cy="486000"/>
            </a:xfrm>
            <a:prstGeom prst="chevron">
              <a:avLst>
                <a:gd name="adj" fmla="val 0"/>
              </a:avLst>
            </a:prstGeom>
            <a:solidFill>
              <a:srgbClr val="2258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rgbClr val="1481E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80287" y="465931"/>
              <a:ext cx="1646659" cy="523196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tabLst>
                  <a:tab pos="1890395" algn="l"/>
                </a:tabLst>
              </a:pPr>
              <a:r>
                <a:rPr lang="zh-CN" altLang="en-US" sz="2600" b="1" kern="100" dirty="0">
                  <a:solidFill>
                    <a:prstClr val="white"/>
                  </a:solidFill>
                  <a:latin typeface="宋体" panose="02010600030101010101" pitchFamily="2" charset="-122"/>
                  <a:cs typeface="Courier New" panose="02070309020205020404"/>
                </a:rPr>
                <a:t>真题研究</a:t>
              </a:r>
            </a:p>
          </p:txBody>
        </p:sp>
        <p:sp>
          <p:nvSpPr>
            <p:cNvPr id="10" name="五边形 9"/>
            <p:cNvSpPr/>
            <p:nvPr/>
          </p:nvSpPr>
          <p:spPr>
            <a:xfrm>
              <a:off x="164" y="514805"/>
              <a:ext cx="470598" cy="486000"/>
            </a:xfrm>
            <a:prstGeom prst="homePlate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880496" y="572274"/>
            <a:ext cx="4286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>
                <a:latin typeface="仿宋" pitchFamily="49" charset="-122"/>
                <a:ea typeface="仿宋" pitchFamily="49" charset="-122"/>
              </a:rPr>
              <a:t>26</a:t>
            </a:r>
            <a:endParaRPr lang="zh-CN" altLang="en-US" sz="1800" b="1" dirty="0">
              <a:latin typeface="仿宋" pitchFamily="49" charset="-122"/>
              <a:ea typeface="仿宋" pitchFamily="49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533400" y="857250"/>
          <a:ext cx="10831513" cy="5562600"/>
        </p:xfrm>
        <a:graphic>
          <a:graphicData uri="http://schemas.openxmlformats.org/presentationml/2006/ole">
            <p:oleObj spid="_x0000_s458754" name="Document" r:id="rId4" imgW="10513080" imgH="5389560" progId="Word.Document.8">
              <p:embed/>
            </p:oleObj>
          </a:graphicData>
        </a:graphic>
      </p:graphicFrame>
      <p:grpSp>
        <p:nvGrpSpPr>
          <p:cNvPr id="3" name="组合 16"/>
          <p:cNvGrpSpPr/>
          <p:nvPr/>
        </p:nvGrpSpPr>
        <p:grpSpPr>
          <a:xfrm>
            <a:off x="0" y="215084"/>
            <a:ext cx="2126782" cy="534874"/>
            <a:chOff x="164" y="465931"/>
            <a:chExt cx="2126782" cy="534874"/>
          </a:xfrm>
        </p:grpSpPr>
        <p:sp>
          <p:nvSpPr>
            <p:cNvPr id="4" name="燕尾形 3"/>
            <p:cNvSpPr/>
            <p:nvPr/>
          </p:nvSpPr>
          <p:spPr>
            <a:xfrm>
              <a:off x="514196" y="511832"/>
              <a:ext cx="1603226" cy="486000"/>
            </a:xfrm>
            <a:prstGeom prst="chevron">
              <a:avLst>
                <a:gd name="adj" fmla="val 0"/>
              </a:avLst>
            </a:prstGeom>
            <a:solidFill>
              <a:srgbClr val="2258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rgbClr val="1481E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80287" y="465931"/>
              <a:ext cx="1646659" cy="523196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tabLst>
                  <a:tab pos="1890395" algn="l"/>
                </a:tabLst>
              </a:pPr>
              <a:r>
                <a:rPr lang="zh-CN" altLang="en-US" sz="2600" b="1" kern="100" dirty="0">
                  <a:solidFill>
                    <a:prstClr val="white"/>
                  </a:solidFill>
                  <a:latin typeface="宋体" panose="02010600030101010101" pitchFamily="2" charset="-122"/>
                  <a:cs typeface="Courier New" panose="02070309020205020404"/>
                </a:rPr>
                <a:t>真题研究</a:t>
              </a:r>
            </a:p>
          </p:txBody>
        </p:sp>
        <p:sp>
          <p:nvSpPr>
            <p:cNvPr id="6" name="五边形 5"/>
            <p:cNvSpPr/>
            <p:nvPr/>
          </p:nvSpPr>
          <p:spPr>
            <a:xfrm>
              <a:off x="164" y="514805"/>
              <a:ext cx="470598" cy="486000"/>
            </a:xfrm>
            <a:prstGeom prst="homePlate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7290" y="643712"/>
            <a:ext cx="10943859" cy="1033243"/>
          </a:xfrm>
          <a:prstGeom prst="rect">
            <a:avLst/>
          </a:prstGeom>
        </p:spPr>
        <p:txBody>
          <a:bodyPr lIns="108850" tIns="54425" rIns="108850" bIns="54425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kern="100" dirty="0">
                <a:latin typeface="+mj-ea"/>
                <a:ea typeface="+mj-ea"/>
              </a:rPr>
              <a:t>7</a:t>
            </a:r>
            <a:r>
              <a:rPr lang="zh-CN" altLang="zh-CN" sz="2000" kern="100" dirty="0" smtClean="0">
                <a:latin typeface="+mj-ea"/>
                <a:ea typeface="+mj-ea"/>
              </a:rPr>
              <a:t>．</a:t>
            </a:r>
            <a:r>
              <a:rPr lang="zh-CN" altLang="en-US" sz="2000" kern="100" dirty="0" smtClean="0">
                <a:latin typeface="+mj-ea"/>
                <a:ea typeface="+mj-ea"/>
              </a:rPr>
              <a:t>（</a:t>
            </a:r>
            <a:r>
              <a:rPr lang="en-US" altLang="zh-CN" sz="2000" kern="100" dirty="0" smtClean="0">
                <a:latin typeface="+mj-ea"/>
                <a:ea typeface="+mj-ea"/>
              </a:rPr>
              <a:t>2016</a:t>
            </a:r>
            <a:r>
              <a:rPr lang="zh-CN" altLang="zh-CN" sz="2000" kern="100" dirty="0" smtClean="0">
                <a:latin typeface="+mj-ea"/>
                <a:ea typeface="+mj-ea"/>
              </a:rPr>
              <a:t>年</a:t>
            </a:r>
            <a:r>
              <a:rPr lang="zh-CN" altLang="en-US" sz="2000" kern="100" dirty="0" smtClean="0">
                <a:latin typeface="+mj-ea"/>
                <a:ea typeface="+mj-ea"/>
              </a:rPr>
              <a:t>全国</a:t>
            </a:r>
            <a:r>
              <a:rPr lang="zh-CN" altLang="zh-CN" sz="2000" kern="100" dirty="0" smtClean="0">
                <a:latin typeface="+mj-ea"/>
                <a:ea typeface="+mj-ea"/>
              </a:rPr>
              <a:t>Ⅰ</a:t>
            </a:r>
            <a:r>
              <a:rPr lang="zh-CN" altLang="en-US" sz="2000" kern="100" dirty="0" smtClean="0">
                <a:latin typeface="+mj-ea"/>
                <a:ea typeface="+mj-ea"/>
              </a:rPr>
              <a:t>、</a:t>
            </a:r>
            <a:r>
              <a:rPr lang="en-US" altLang="zh-CN" sz="2000" kern="100" dirty="0" smtClean="0">
                <a:latin typeface="+mj-ea"/>
                <a:ea typeface="+mj-ea"/>
              </a:rPr>
              <a:t>28</a:t>
            </a:r>
            <a:r>
              <a:rPr lang="zh-CN" altLang="en-US" sz="2000" kern="100" dirty="0" smtClean="0">
                <a:latin typeface="+mj-ea"/>
                <a:ea typeface="+mj-ea"/>
              </a:rPr>
              <a:t>）</a:t>
            </a:r>
            <a:r>
              <a:rPr lang="en-US" altLang="zh-CN" sz="2000" kern="100" dirty="0" smtClean="0">
                <a:latin typeface="+mj-ea"/>
                <a:ea typeface="+mj-ea"/>
              </a:rPr>
              <a:t>NaClO</a:t>
            </a:r>
            <a:r>
              <a:rPr lang="en-US" altLang="zh-CN" sz="2000" kern="100" baseline="-25000" dirty="0" smtClean="0">
                <a:latin typeface="+mj-ea"/>
                <a:ea typeface="+mj-ea"/>
              </a:rPr>
              <a:t>2</a:t>
            </a:r>
            <a:r>
              <a:rPr lang="zh-CN" altLang="zh-CN" sz="2000" kern="100" dirty="0">
                <a:latin typeface="+mj-ea"/>
                <a:ea typeface="+mj-ea"/>
              </a:rPr>
              <a:t>是一种重要的杀菌消毒剂，也常用来漂白织物等，其一种生产工艺如下：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23570" y="1358092"/>
            <a:ext cx="685804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380166" y="2143910"/>
            <a:ext cx="10943859" cy="4206484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000" kern="100" dirty="0">
                <a:latin typeface="Times New Roman"/>
                <a:ea typeface="+mn-ea"/>
              </a:rPr>
              <a:t>回答下列问题：</a:t>
            </a:r>
          </a:p>
          <a:p>
            <a:pPr marL="31748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kern="100" dirty="0">
                <a:latin typeface="Times New Roman"/>
                <a:ea typeface="+mn-ea"/>
              </a:rPr>
              <a:t>(1)NaClO</a:t>
            </a:r>
            <a:r>
              <a:rPr lang="en-US" altLang="zh-CN" sz="2000" kern="100" baseline="-25000" dirty="0">
                <a:latin typeface="Times New Roman"/>
                <a:ea typeface="+mn-ea"/>
              </a:rPr>
              <a:t>2</a:t>
            </a:r>
            <a:r>
              <a:rPr lang="zh-CN" altLang="zh-CN" sz="2000" kern="100" dirty="0">
                <a:latin typeface="Times New Roman"/>
                <a:ea typeface="+mn-ea"/>
              </a:rPr>
              <a:t>中</a:t>
            </a:r>
            <a:r>
              <a:rPr lang="en-US" altLang="zh-CN" sz="2000" kern="100" dirty="0" err="1">
                <a:latin typeface="Times New Roman"/>
                <a:ea typeface="+mn-ea"/>
              </a:rPr>
              <a:t>Cl</a:t>
            </a:r>
            <a:r>
              <a:rPr lang="zh-CN" altLang="zh-CN" sz="2000" kern="100" dirty="0">
                <a:latin typeface="Times New Roman"/>
                <a:ea typeface="+mn-ea"/>
              </a:rPr>
              <a:t>的化合价为</a:t>
            </a:r>
            <a:r>
              <a:rPr lang="en-US" altLang="zh-CN" sz="2000" kern="100" dirty="0">
                <a:latin typeface="Times New Roman"/>
                <a:ea typeface="+mn-ea"/>
              </a:rPr>
              <a:t>_______</a:t>
            </a:r>
            <a:r>
              <a:rPr lang="zh-CN" altLang="zh-CN" sz="2000" kern="100" dirty="0">
                <a:latin typeface="Times New Roman"/>
                <a:ea typeface="+mn-ea"/>
              </a:rPr>
              <a:t>。</a:t>
            </a:r>
          </a:p>
          <a:p>
            <a:pPr marL="31748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kern="100" dirty="0">
                <a:latin typeface="Times New Roman"/>
                <a:ea typeface="+mn-ea"/>
              </a:rPr>
              <a:t>(2)</a:t>
            </a:r>
            <a:r>
              <a:rPr lang="zh-CN" altLang="zh-CN" sz="2000" kern="100" dirty="0">
                <a:latin typeface="Times New Roman"/>
                <a:ea typeface="+mn-ea"/>
              </a:rPr>
              <a:t>写出“反应”步骤中生成</a:t>
            </a:r>
            <a:r>
              <a:rPr lang="en-US" altLang="zh-CN" sz="2000" kern="100" dirty="0">
                <a:latin typeface="Times New Roman"/>
                <a:ea typeface="+mn-ea"/>
              </a:rPr>
              <a:t>ClO</a:t>
            </a:r>
            <a:r>
              <a:rPr lang="en-US" altLang="zh-CN" sz="2000" kern="100" baseline="-25000" dirty="0">
                <a:latin typeface="Times New Roman"/>
                <a:ea typeface="+mn-ea"/>
              </a:rPr>
              <a:t>2</a:t>
            </a:r>
            <a:r>
              <a:rPr lang="zh-CN" altLang="zh-CN" sz="2000" kern="100" dirty="0">
                <a:latin typeface="Times New Roman"/>
                <a:ea typeface="+mn-ea"/>
              </a:rPr>
              <a:t>的化学方程式</a:t>
            </a:r>
            <a:r>
              <a:rPr lang="en-US" altLang="zh-CN" sz="2000" kern="100" dirty="0">
                <a:latin typeface="Times New Roman"/>
                <a:ea typeface="+mn-ea"/>
              </a:rPr>
              <a:t>_______</a:t>
            </a:r>
            <a:r>
              <a:rPr lang="zh-CN" altLang="zh-CN" sz="2000" kern="100" dirty="0">
                <a:latin typeface="Times New Roman"/>
                <a:ea typeface="+mn-ea"/>
              </a:rPr>
              <a:t>。</a:t>
            </a:r>
          </a:p>
          <a:p>
            <a:pPr marL="31748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kern="100" dirty="0">
                <a:latin typeface="Times New Roman"/>
                <a:ea typeface="+mn-ea"/>
              </a:rPr>
              <a:t>(3)</a:t>
            </a:r>
            <a:r>
              <a:rPr lang="zh-CN" altLang="zh-CN" sz="2000" kern="100" dirty="0">
                <a:latin typeface="Times New Roman"/>
                <a:ea typeface="+mn-ea"/>
              </a:rPr>
              <a:t>“电解”所用食盐水由粗盐水精制而成，精制时，为除去</a:t>
            </a:r>
            <a:r>
              <a:rPr lang="en-US" altLang="zh-CN" sz="2000" kern="100" dirty="0">
                <a:latin typeface="Times New Roman"/>
                <a:ea typeface="+mn-ea"/>
              </a:rPr>
              <a:t>Mg</a:t>
            </a:r>
            <a:r>
              <a:rPr lang="en-US" altLang="zh-CN" sz="2000" kern="100" baseline="30000" dirty="0">
                <a:latin typeface="Times New Roman"/>
                <a:ea typeface="+mn-ea"/>
              </a:rPr>
              <a:t>2+</a:t>
            </a:r>
            <a:r>
              <a:rPr lang="zh-CN" altLang="zh-CN" sz="2000" kern="100" dirty="0">
                <a:latin typeface="Times New Roman"/>
                <a:ea typeface="+mn-ea"/>
              </a:rPr>
              <a:t>和</a:t>
            </a:r>
            <a:r>
              <a:rPr lang="en-US" altLang="zh-CN" sz="2000" kern="100" dirty="0">
                <a:latin typeface="Times New Roman"/>
                <a:ea typeface="+mn-ea"/>
              </a:rPr>
              <a:t>Ca</a:t>
            </a:r>
            <a:r>
              <a:rPr lang="en-US" altLang="zh-CN" sz="2000" kern="100" baseline="30000" dirty="0">
                <a:latin typeface="Times New Roman"/>
                <a:ea typeface="+mn-ea"/>
              </a:rPr>
              <a:t>2+</a:t>
            </a:r>
            <a:r>
              <a:rPr lang="zh-CN" altLang="zh-CN" sz="2000" kern="100" dirty="0">
                <a:latin typeface="Times New Roman"/>
                <a:ea typeface="+mn-ea"/>
              </a:rPr>
              <a:t>，要加入的试剂分别为</a:t>
            </a:r>
            <a:r>
              <a:rPr lang="en-US" altLang="zh-CN" sz="2000" kern="100" dirty="0">
                <a:latin typeface="Times New Roman"/>
                <a:ea typeface="+mn-ea"/>
              </a:rPr>
              <a:t>________</a:t>
            </a:r>
            <a:r>
              <a:rPr lang="zh-CN" altLang="zh-CN" sz="2000" kern="100" dirty="0">
                <a:latin typeface="Times New Roman"/>
                <a:ea typeface="+mn-ea"/>
              </a:rPr>
              <a:t>、</a:t>
            </a:r>
            <a:r>
              <a:rPr lang="en-US" altLang="zh-CN" sz="2000" kern="100" dirty="0">
                <a:latin typeface="Times New Roman"/>
                <a:ea typeface="+mn-ea"/>
              </a:rPr>
              <a:t>________</a:t>
            </a:r>
            <a:r>
              <a:rPr lang="zh-CN" altLang="zh-CN" sz="2000" kern="100" dirty="0">
                <a:latin typeface="Times New Roman"/>
                <a:ea typeface="+mn-ea"/>
              </a:rPr>
              <a:t>。“电解”中阴极反应的主要产物是</a:t>
            </a:r>
            <a:r>
              <a:rPr lang="en-US" altLang="zh-CN" sz="2000" kern="100" dirty="0">
                <a:latin typeface="Times New Roman"/>
                <a:ea typeface="+mn-ea"/>
              </a:rPr>
              <a:t>______</a:t>
            </a:r>
            <a:r>
              <a:rPr lang="zh-CN" altLang="zh-CN" sz="2000" kern="100" dirty="0">
                <a:latin typeface="Times New Roman"/>
                <a:ea typeface="+mn-ea"/>
              </a:rPr>
              <a:t>。</a:t>
            </a:r>
          </a:p>
          <a:p>
            <a:pPr marL="31748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kern="100" dirty="0">
                <a:latin typeface="Times New Roman"/>
                <a:ea typeface="+mn-ea"/>
              </a:rPr>
              <a:t>(4)</a:t>
            </a:r>
            <a:r>
              <a:rPr lang="zh-CN" altLang="zh-CN" sz="2000" kern="100" dirty="0">
                <a:latin typeface="Times New Roman"/>
                <a:ea typeface="+mn-ea"/>
              </a:rPr>
              <a:t>“尾气吸收”是吸收“电解”过程排出的少量</a:t>
            </a:r>
            <a:r>
              <a:rPr lang="en-US" altLang="zh-CN" sz="2000" kern="100" dirty="0">
                <a:latin typeface="Times New Roman"/>
                <a:ea typeface="+mn-ea"/>
              </a:rPr>
              <a:t>ClO</a:t>
            </a:r>
            <a:r>
              <a:rPr lang="en-US" altLang="zh-CN" sz="2000" kern="100" baseline="-25000" dirty="0">
                <a:latin typeface="Times New Roman"/>
                <a:ea typeface="+mn-ea"/>
              </a:rPr>
              <a:t>2</a:t>
            </a:r>
            <a:r>
              <a:rPr lang="zh-CN" altLang="zh-CN" sz="2000" kern="100" dirty="0">
                <a:latin typeface="Times New Roman"/>
                <a:ea typeface="+mn-ea"/>
              </a:rPr>
              <a:t>。此吸收反应中，氧化剂与还原剂的物质的量之比为</a:t>
            </a:r>
            <a:r>
              <a:rPr lang="en-US" altLang="zh-CN" sz="2000" kern="100" dirty="0">
                <a:latin typeface="Times New Roman"/>
                <a:ea typeface="+mn-ea"/>
              </a:rPr>
              <a:t>________</a:t>
            </a:r>
            <a:r>
              <a:rPr lang="zh-CN" altLang="zh-CN" sz="2000" kern="100" dirty="0">
                <a:latin typeface="Times New Roman"/>
                <a:ea typeface="+mn-ea"/>
              </a:rPr>
              <a:t>，该反应中氧化产物是</a:t>
            </a:r>
            <a:r>
              <a:rPr lang="en-US" altLang="zh-CN" sz="2000" kern="100" dirty="0">
                <a:latin typeface="Times New Roman"/>
                <a:ea typeface="+mn-ea"/>
              </a:rPr>
              <a:t>_________</a:t>
            </a:r>
            <a:r>
              <a:rPr lang="zh-CN" altLang="zh-CN" sz="2000" kern="100" dirty="0">
                <a:latin typeface="Times New Roman"/>
                <a:ea typeface="+mn-ea"/>
              </a:rPr>
              <a:t>。</a:t>
            </a:r>
          </a:p>
          <a:p>
            <a:pPr marL="31748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kern="100" dirty="0">
                <a:latin typeface="Times New Roman"/>
                <a:ea typeface="+mn-ea"/>
              </a:rPr>
              <a:t>(5)</a:t>
            </a:r>
            <a:r>
              <a:rPr lang="zh-CN" altLang="zh-CN" sz="2000" kern="100" dirty="0">
                <a:latin typeface="Times New Roman"/>
                <a:ea typeface="+mn-ea"/>
              </a:rPr>
              <a:t>“有效氯含量”可用来衡量含氯消毒剂的消毒能力，其定义是：每克含氯消毒剂的氧化能力相当于多少克</a:t>
            </a:r>
            <a:r>
              <a:rPr lang="en-US" altLang="zh-CN" sz="2000" kern="100" dirty="0">
                <a:latin typeface="Times New Roman"/>
                <a:ea typeface="+mn-ea"/>
              </a:rPr>
              <a:t>Cl</a:t>
            </a:r>
            <a:r>
              <a:rPr lang="en-US" altLang="zh-CN" sz="2000" kern="100" baseline="-25000" dirty="0">
                <a:latin typeface="Times New Roman"/>
                <a:ea typeface="+mn-ea"/>
              </a:rPr>
              <a:t>2</a:t>
            </a:r>
            <a:r>
              <a:rPr lang="zh-CN" altLang="zh-CN" sz="2000" kern="100" dirty="0">
                <a:latin typeface="Times New Roman"/>
                <a:ea typeface="+mn-ea"/>
              </a:rPr>
              <a:t>的氧化能力。</a:t>
            </a:r>
            <a:r>
              <a:rPr lang="en-US" altLang="zh-CN" sz="2000" kern="100" dirty="0">
                <a:latin typeface="Times New Roman"/>
                <a:ea typeface="+mn-ea"/>
              </a:rPr>
              <a:t>NaClO</a:t>
            </a:r>
            <a:r>
              <a:rPr lang="en-US" altLang="zh-CN" sz="2000" kern="100" baseline="-25000" dirty="0">
                <a:latin typeface="Times New Roman"/>
                <a:ea typeface="+mn-ea"/>
              </a:rPr>
              <a:t>2</a:t>
            </a:r>
            <a:r>
              <a:rPr lang="zh-CN" altLang="zh-CN" sz="2000" kern="100" dirty="0">
                <a:latin typeface="Times New Roman"/>
                <a:ea typeface="+mn-ea"/>
              </a:rPr>
              <a:t>的有效氯含量为</a:t>
            </a:r>
            <a:r>
              <a:rPr lang="en-US" altLang="zh-CN" sz="2000" kern="100" dirty="0">
                <a:latin typeface="Times New Roman"/>
                <a:ea typeface="+mn-ea"/>
              </a:rPr>
              <a:t>____</a:t>
            </a:r>
            <a:r>
              <a:rPr lang="zh-CN" altLang="zh-CN" sz="2000" kern="100" dirty="0">
                <a:latin typeface="Times New Roman"/>
                <a:ea typeface="+mn-ea"/>
              </a:rPr>
              <a:t>。</a:t>
            </a:r>
            <a:r>
              <a:rPr lang="en-US" altLang="zh-CN" sz="2000" kern="100" dirty="0">
                <a:latin typeface="Times New Roman"/>
                <a:ea typeface="+mn-ea"/>
              </a:rPr>
              <a:t>(</a:t>
            </a:r>
            <a:r>
              <a:rPr lang="zh-CN" altLang="zh-CN" sz="2000" kern="100" dirty="0">
                <a:latin typeface="Times New Roman"/>
                <a:ea typeface="+mn-ea"/>
              </a:rPr>
              <a:t>计算结果保留两位小数</a:t>
            </a:r>
            <a:r>
              <a:rPr lang="en-US" altLang="zh-CN" sz="2000" kern="100" dirty="0">
                <a:latin typeface="Times New Roman"/>
                <a:ea typeface="+mn-ea"/>
              </a:rPr>
              <a:t>)</a:t>
            </a:r>
            <a:endParaRPr lang="zh-CN" altLang="zh-CN" sz="2000" kern="100" dirty="0">
              <a:latin typeface="Times New Roman"/>
              <a:ea typeface="+mn-ea"/>
            </a:endParaRPr>
          </a:p>
        </p:txBody>
      </p:sp>
      <p:grpSp>
        <p:nvGrpSpPr>
          <p:cNvPr id="6" name="组合 16"/>
          <p:cNvGrpSpPr/>
          <p:nvPr/>
        </p:nvGrpSpPr>
        <p:grpSpPr>
          <a:xfrm>
            <a:off x="0" y="215084"/>
            <a:ext cx="2126782" cy="534874"/>
            <a:chOff x="164" y="465931"/>
            <a:chExt cx="2126782" cy="534874"/>
          </a:xfrm>
        </p:grpSpPr>
        <p:sp>
          <p:nvSpPr>
            <p:cNvPr id="7" name="燕尾形 6"/>
            <p:cNvSpPr/>
            <p:nvPr/>
          </p:nvSpPr>
          <p:spPr>
            <a:xfrm>
              <a:off x="514196" y="511832"/>
              <a:ext cx="1603226" cy="486000"/>
            </a:xfrm>
            <a:prstGeom prst="chevron">
              <a:avLst>
                <a:gd name="adj" fmla="val 0"/>
              </a:avLst>
            </a:prstGeom>
            <a:solidFill>
              <a:srgbClr val="2258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rgbClr val="1481E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80287" y="465931"/>
              <a:ext cx="1646659" cy="523196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tabLst>
                  <a:tab pos="1890395" algn="l"/>
                </a:tabLst>
              </a:pPr>
              <a:r>
                <a:rPr lang="zh-CN" altLang="en-US" sz="2600" b="1" kern="100" dirty="0">
                  <a:solidFill>
                    <a:prstClr val="white"/>
                  </a:solidFill>
                  <a:latin typeface="宋体" panose="02010600030101010101" pitchFamily="2" charset="-122"/>
                  <a:cs typeface="Courier New" panose="02070309020205020404"/>
                </a:rPr>
                <a:t>真题研究</a:t>
              </a:r>
            </a:p>
          </p:txBody>
        </p:sp>
        <p:sp>
          <p:nvSpPr>
            <p:cNvPr id="9" name="五边形 8"/>
            <p:cNvSpPr/>
            <p:nvPr/>
          </p:nvSpPr>
          <p:spPr>
            <a:xfrm>
              <a:off x="164" y="514805"/>
              <a:ext cx="470598" cy="486000"/>
            </a:xfrm>
            <a:prstGeom prst="homePlate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89206" y="1197546"/>
            <a:ext cx="11412000" cy="123108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写出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反应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步骤中生成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ClO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的化学方程式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____________________________________________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endParaRPr lang="en-US" altLang="zh-CN" sz="1400" dirty="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endParaRPr lang="en-US" altLang="zh-CN" sz="1400" dirty="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endParaRPr lang="en-US" altLang="zh-CN" sz="1400" dirty="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0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endParaRPr lang="en-US" altLang="zh-CN" sz="1400" dirty="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endParaRPr lang="en-US" altLang="zh-CN" sz="1400" dirty="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94480" y="1858158"/>
            <a:ext cx="1620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2NaClO</a:t>
            </a:r>
            <a:r>
              <a:rPr lang="en-US" altLang="zh-CN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2094678" y="1858158"/>
            <a:ext cx="4620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H</a:t>
            </a:r>
            <a:r>
              <a:rPr lang="en-US" altLang="zh-CN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SO</a:t>
            </a:r>
            <a:r>
              <a:rPr lang="en-US" altLang="zh-CN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4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SO</a:t>
            </a:r>
            <a:r>
              <a:rPr lang="en-US" altLang="zh-CN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en-US" altLang="zh-CN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==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=2NaHSO</a:t>
            </a:r>
            <a:r>
              <a:rPr lang="en-US" altLang="zh-CN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4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2ClO</a:t>
            </a:r>
            <a:r>
              <a:rPr lang="en-US" altLang="zh-CN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endParaRPr lang="zh-CN" altLang="en-US" dirty="0"/>
          </a:p>
        </p:txBody>
      </p:sp>
      <p:pic>
        <p:nvPicPr>
          <p:cNvPr id="199682" name="Picture 2" descr="3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7380" y="2500630"/>
            <a:ext cx="3336629" cy="269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16"/>
          <p:cNvGrpSpPr/>
          <p:nvPr/>
        </p:nvGrpSpPr>
        <p:grpSpPr>
          <a:xfrm>
            <a:off x="0" y="215084"/>
            <a:ext cx="2126782" cy="534874"/>
            <a:chOff x="164" y="465931"/>
            <a:chExt cx="2126782" cy="534874"/>
          </a:xfrm>
        </p:grpSpPr>
        <p:sp>
          <p:nvSpPr>
            <p:cNvPr id="17" name="燕尾形 16"/>
            <p:cNvSpPr/>
            <p:nvPr/>
          </p:nvSpPr>
          <p:spPr>
            <a:xfrm>
              <a:off x="514196" y="511832"/>
              <a:ext cx="1603226" cy="486000"/>
            </a:xfrm>
            <a:prstGeom prst="chevron">
              <a:avLst>
                <a:gd name="adj" fmla="val 0"/>
              </a:avLst>
            </a:prstGeom>
            <a:solidFill>
              <a:srgbClr val="2258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rgbClr val="1481E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480287" y="465931"/>
              <a:ext cx="1646659" cy="523196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tabLst>
                  <a:tab pos="1890395" algn="l"/>
                </a:tabLst>
              </a:pPr>
              <a:r>
                <a:rPr lang="zh-CN" altLang="en-US" sz="2600" b="1" kern="100" dirty="0">
                  <a:solidFill>
                    <a:prstClr val="white"/>
                  </a:solidFill>
                  <a:latin typeface="宋体" panose="02010600030101010101" pitchFamily="2" charset="-122"/>
                  <a:cs typeface="Courier New" panose="02070309020205020404"/>
                </a:rPr>
                <a:t>真题研究</a:t>
              </a:r>
            </a:p>
          </p:txBody>
        </p:sp>
        <p:sp>
          <p:nvSpPr>
            <p:cNvPr id="19" name="五边形 18"/>
            <p:cNvSpPr/>
            <p:nvPr/>
          </p:nvSpPr>
          <p:spPr>
            <a:xfrm>
              <a:off x="164" y="514805"/>
              <a:ext cx="470598" cy="486000"/>
            </a:xfrm>
            <a:prstGeom prst="homePlate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2036763" y="2601913"/>
            <a:ext cx="8116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2036763" y="3468688"/>
            <a:ext cx="8116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2036763" y="4337050"/>
            <a:ext cx="8116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64" name="TextBox 1">
            <a:hlinkClick r:id="rId3" action="ppaction://hlinksldjump"/>
          </p:cNvPr>
          <p:cNvSpPr txBox="1"/>
          <p:nvPr/>
        </p:nvSpPr>
        <p:spPr>
          <a:xfrm>
            <a:off x="1594612" y="2143910"/>
            <a:ext cx="81153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考点一   </a:t>
            </a:r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氧化还原反应的概念</a:t>
            </a:r>
            <a:endParaRPr lang="zh-CN" altLang="en-US" sz="32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165" name="TextBox 16">
            <a:hlinkClick r:id="rId4" action="ppaction://hlinksldjump"/>
          </p:cNvPr>
          <p:cNvSpPr txBox="1"/>
          <p:nvPr/>
        </p:nvSpPr>
        <p:spPr>
          <a:xfrm>
            <a:off x="1594612" y="3001166"/>
            <a:ext cx="8771764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</a:t>
            </a:r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      氧化还原反应的规律及应用</a:t>
            </a:r>
          </a:p>
          <a:p>
            <a:r>
              <a:rPr lang="zh-CN" altLang="en-US" sz="2600" b="1" dirty="0" smtClean="0">
                <a:solidFill>
                  <a:srgbClr val="3114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endParaRPr lang="zh-CN" altLang="en-US" sz="2600" b="1" dirty="0" smtClean="0">
              <a:solidFill>
                <a:srgbClr val="3114AC"/>
              </a:solidFill>
              <a:latin typeface="宋体" panose="02010600030101010101" pitchFamily="2" charset="-122"/>
            </a:endParaRPr>
          </a:p>
          <a:p>
            <a:endParaRPr lang="zh-CN" altLang="en-US" sz="2600" b="1" dirty="0">
              <a:solidFill>
                <a:srgbClr val="3114A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166" name="TextBox 17">
            <a:hlinkClick r:id="" action="ppaction://noaction"/>
          </p:cNvPr>
          <p:cNvSpPr txBox="1"/>
          <p:nvPr/>
        </p:nvSpPr>
        <p:spPr>
          <a:xfrm>
            <a:off x="1594612" y="3858422"/>
            <a:ext cx="10358510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</a:t>
            </a:r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      </a:t>
            </a:r>
            <a:r>
              <a:rPr lang="zh-CN" altLang="zh-CN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特定条件下氧化还原反应方程式</a:t>
            </a:r>
            <a:endParaRPr lang="en-US" altLang="zh-CN" sz="32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lang="zh-CN" altLang="zh-CN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的书写</a:t>
            </a:r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及配平</a:t>
            </a:r>
            <a:endParaRPr lang="zh-CN" altLang="en-US" sz="32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036763" y="5203825"/>
            <a:ext cx="8116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0166" y="1072340"/>
            <a:ext cx="10656030" cy="3433900"/>
          </a:xfrm>
          <a:prstGeom prst="rect">
            <a:avLst/>
          </a:prstGeom>
        </p:spPr>
        <p:txBody>
          <a:bodyPr lIns="108850" tIns="54425" rIns="108850" bIns="54425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802831" algn="l"/>
              </a:tabLst>
              <a:defRPr/>
            </a:pPr>
            <a:r>
              <a:rPr lang="zh-CN" altLang="zh-CN" kern="100" dirty="0" smtClean="0">
                <a:solidFill>
                  <a:srgbClr val="FF0000"/>
                </a:solidFill>
                <a:latin typeface="Times New Roman"/>
                <a:ea typeface="+mn-ea"/>
              </a:rPr>
              <a:t>【答案】</a:t>
            </a:r>
            <a:endParaRPr lang="en-US" altLang="zh-CN" kern="100" dirty="0" smtClean="0">
              <a:solidFill>
                <a:srgbClr val="FF0000"/>
              </a:solidFill>
              <a:latin typeface="Times New Roman"/>
              <a:ea typeface="+mn-ea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802831" algn="l"/>
              </a:tabLst>
              <a:defRPr/>
            </a:pPr>
            <a:r>
              <a:rPr lang="en-US" altLang="zh-CN" kern="100" dirty="0" smtClean="0">
                <a:solidFill>
                  <a:srgbClr val="FF0000"/>
                </a:solidFill>
                <a:latin typeface="Times New Roman"/>
                <a:ea typeface="+mn-ea"/>
              </a:rPr>
              <a:t>                   2NaClO</a:t>
            </a:r>
            <a:r>
              <a:rPr lang="en-US" altLang="zh-CN" kern="100" baseline="-25000" dirty="0" smtClean="0">
                <a:solidFill>
                  <a:srgbClr val="FF0000"/>
                </a:solidFill>
                <a:latin typeface="Times New Roman"/>
                <a:ea typeface="+mn-ea"/>
              </a:rPr>
              <a:t>3</a:t>
            </a:r>
            <a:r>
              <a:rPr lang="en-US" altLang="zh-CN" kern="100" dirty="0" smtClean="0">
                <a:solidFill>
                  <a:srgbClr val="FF0000"/>
                </a:solidFill>
                <a:latin typeface="Times New Roman"/>
                <a:ea typeface="+mn-ea"/>
              </a:rPr>
              <a:t>+SO</a:t>
            </a:r>
            <a:r>
              <a:rPr lang="en-US" altLang="zh-CN" kern="100" baseline="-25000" dirty="0" smtClean="0">
                <a:solidFill>
                  <a:srgbClr val="FF0000"/>
                </a:solidFill>
                <a:latin typeface="Times New Roman"/>
                <a:ea typeface="+mn-ea"/>
              </a:rPr>
              <a:t>2</a:t>
            </a:r>
            <a:r>
              <a:rPr lang="en-US" altLang="zh-CN" kern="100" dirty="0" smtClean="0">
                <a:solidFill>
                  <a:srgbClr val="FF0000"/>
                </a:solidFill>
                <a:latin typeface="Times New Roman"/>
                <a:ea typeface="+mn-ea"/>
              </a:rPr>
              <a:t>+H</a:t>
            </a:r>
            <a:r>
              <a:rPr lang="en-US" altLang="zh-CN" kern="100" baseline="-25000" dirty="0" smtClean="0">
                <a:solidFill>
                  <a:srgbClr val="FF0000"/>
                </a:solidFill>
                <a:latin typeface="Times New Roman"/>
                <a:ea typeface="+mn-ea"/>
              </a:rPr>
              <a:t>2</a:t>
            </a:r>
            <a:r>
              <a:rPr lang="en-US" altLang="zh-CN" kern="100" dirty="0" smtClean="0">
                <a:solidFill>
                  <a:srgbClr val="FF0000"/>
                </a:solidFill>
                <a:latin typeface="Times New Roman"/>
                <a:ea typeface="+mn-ea"/>
              </a:rPr>
              <a:t>SO</a:t>
            </a:r>
            <a:r>
              <a:rPr lang="en-US" altLang="zh-CN" kern="100" baseline="-25000" dirty="0" smtClean="0">
                <a:solidFill>
                  <a:srgbClr val="FF0000"/>
                </a:solidFill>
                <a:latin typeface="Times New Roman"/>
                <a:ea typeface="+mn-ea"/>
              </a:rPr>
              <a:t>4</a:t>
            </a:r>
            <a:r>
              <a:rPr lang="en-US" altLang="zh-CN" kern="100" dirty="0" smtClean="0">
                <a:solidFill>
                  <a:srgbClr val="FF0000"/>
                </a:solidFill>
                <a:latin typeface="Times New Roman"/>
                <a:ea typeface="+mn-ea"/>
              </a:rPr>
              <a:t>=2ClO</a:t>
            </a:r>
            <a:r>
              <a:rPr lang="en-US" altLang="zh-CN" kern="100" baseline="-25000" dirty="0" smtClean="0">
                <a:solidFill>
                  <a:srgbClr val="FF0000"/>
                </a:solidFill>
                <a:latin typeface="Times New Roman"/>
                <a:ea typeface="+mn-ea"/>
              </a:rPr>
              <a:t>2</a:t>
            </a:r>
            <a:r>
              <a:rPr lang="en-US" altLang="zh-CN" kern="100" dirty="0" smtClean="0">
                <a:solidFill>
                  <a:srgbClr val="FF0000"/>
                </a:solidFill>
                <a:latin typeface="Times New Roman"/>
                <a:ea typeface="+mn-ea"/>
              </a:rPr>
              <a:t>+2NaHSO</a:t>
            </a:r>
            <a:r>
              <a:rPr lang="en-US" altLang="zh-CN" kern="100" baseline="-25000" dirty="0" smtClean="0">
                <a:solidFill>
                  <a:srgbClr val="FF0000"/>
                </a:solidFill>
                <a:latin typeface="Times New Roman"/>
                <a:ea typeface="+mn-ea"/>
              </a:rPr>
              <a:t>4</a:t>
            </a:r>
            <a:r>
              <a:rPr lang="zh-CN" altLang="zh-CN" kern="0" dirty="0" smtClean="0">
                <a:solidFill>
                  <a:srgbClr val="FF0000"/>
                </a:solidFill>
                <a:latin typeface="Times New Roman"/>
                <a:ea typeface="+mn-ea"/>
              </a:rPr>
              <a:t>；</a:t>
            </a:r>
            <a:endParaRPr lang="en-US" altLang="zh-CN" kern="0" dirty="0" smtClean="0">
              <a:solidFill>
                <a:srgbClr val="FF0000"/>
              </a:solidFill>
              <a:latin typeface="Times New Roman"/>
              <a:ea typeface="+mn-ea"/>
            </a:endParaRPr>
          </a:p>
          <a:p>
            <a:pPr algn="just">
              <a:lnSpc>
                <a:spcPct val="150000"/>
              </a:lnSpc>
              <a:tabLst>
                <a:tab pos="1802831" algn="l"/>
              </a:tabLst>
            </a:pPr>
            <a:r>
              <a:rPr lang="en-US" altLang="zh-CN" dirty="0" smtClean="0">
                <a:solidFill>
                  <a:srgbClr val="FF0000"/>
                </a:solidFill>
                <a:latin typeface="宋体" pitchFamily="2" charset="-122"/>
                <a:cs typeface="Times New Roman" pitchFamily="18" charset="0"/>
              </a:rPr>
              <a:t>【</a:t>
            </a:r>
            <a:r>
              <a:rPr lang="zh-CN" altLang="en-US" dirty="0" smtClean="0">
                <a:solidFill>
                  <a:srgbClr val="FF0000"/>
                </a:solidFill>
                <a:latin typeface="宋体" pitchFamily="2" charset="-122"/>
                <a:cs typeface="Times New Roman" pitchFamily="18" charset="0"/>
              </a:rPr>
              <a:t>解析</a:t>
            </a:r>
            <a:r>
              <a:rPr lang="en-US" altLang="zh-CN" dirty="0" smtClean="0">
                <a:solidFill>
                  <a:srgbClr val="FF0000"/>
                </a:solidFill>
                <a:latin typeface="宋体" pitchFamily="2" charset="-122"/>
                <a:cs typeface="Times New Roman" pitchFamily="18" charset="0"/>
              </a:rPr>
              <a:t>】</a:t>
            </a:r>
            <a:endParaRPr lang="zh-CN" altLang="zh-CN" dirty="0" smtClean="0">
              <a:latin typeface="宋体" pitchFamily="2" charset="-122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tabLst>
                <a:tab pos="1802831" algn="l"/>
              </a:tabLst>
            </a:pPr>
            <a:r>
              <a:rPr lang="zh-CN" altLang="zh-CN" dirty="0" smtClean="0">
                <a:solidFill>
                  <a:srgbClr val="FF0000"/>
                </a:solidFill>
                <a:latin typeface="Times New Roman" pitchFamily="18" charset="0"/>
              </a:rPr>
              <a:t>试题分析：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</a:rPr>
              <a:t> NaClO</a:t>
            </a:r>
            <a:r>
              <a:rPr lang="en-US" altLang="zh-CN" baseline="-25000" dirty="0" smtClean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zh-CN" altLang="zh-CN" dirty="0" smtClean="0">
                <a:solidFill>
                  <a:srgbClr val="FF0000"/>
                </a:solidFill>
                <a:latin typeface="Times New Roman" pitchFamily="18" charset="0"/>
              </a:rPr>
              <a:t>和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</a:rPr>
              <a:t>SO</a:t>
            </a:r>
            <a:r>
              <a:rPr lang="en-US" altLang="zh-CN" baseline="-25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zh-CN" altLang="zh-CN" dirty="0" smtClean="0">
                <a:solidFill>
                  <a:srgbClr val="FF0000"/>
                </a:solidFill>
                <a:latin typeface="Times New Roman" pitchFamily="18" charset="0"/>
              </a:rPr>
              <a:t>在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altLang="zh-CN" baseline="-25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</a:rPr>
              <a:t>SO</a:t>
            </a:r>
            <a:r>
              <a:rPr lang="en-US" altLang="zh-CN" baseline="-25000" dirty="0" smtClean="0">
                <a:solidFill>
                  <a:srgbClr val="FF0000"/>
                </a:solidFill>
                <a:latin typeface="Times New Roman" pitchFamily="18" charset="0"/>
              </a:rPr>
              <a:t>4</a:t>
            </a:r>
            <a:r>
              <a:rPr lang="zh-CN" altLang="zh-CN" dirty="0" smtClean="0">
                <a:solidFill>
                  <a:srgbClr val="FF0000"/>
                </a:solidFill>
                <a:latin typeface="Times New Roman" pitchFamily="18" charset="0"/>
              </a:rPr>
              <a:t>酸化条件下生成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</a:rPr>
              <a:t>ClO</a:t>
            </a:r>
            <a:r>
              <a:rPr lang="en-US" altLang="zh-CN" baseline="-25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zh-CN" altLang="zh-CN" dirty="0" smtClean="0">
                <a:solidFill>
                  <a:srgbClr val="FF0000"/>
                </a:solidFill>
                <a:latin typeface="Times New Roman" pitchFamily="18" charset="0"/>
              </a:rPr>
              <a:t>，其中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</a:rPr>
              <a:t>NaClO</a:t>
            </a:r>
            <a:r>
              <a:rPr lang="en-US" altLang="zh-CN" baseline="-25000" dirty="0" smtClean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zh-CN" altLang="zh-CN" dirty="0" smtClean="0">
                <a:solidFill>
                  <a:srgbClr val="FF0000"/>
                </a:solidFill>
                <a:latin typeface="Times New Roman" pitchFamily="18" charset="0"/>
              </a:rPr>
              <a:t>是</a:t>
            </a:r>
            <a:r>
              <a:rPr lang="zh-CN" altLang="zh-CN" dirty="0" smtClean="0">
                <a:solidFill>
                  <a:srgbClr val="FF0000"/>
                </a:solidFill>
                <a:latin typeface="Times New Roman" pitchFamily="18" charset="0"/>
              </a:rPr>
              <a:t>氧化剂，还原产物</a:t>
            </a:r>
            <a:r>
              <a:rPr lang="zh-CN" altLang="zh-CN" dirty="0" smtClean="0">
                <a:solidFill>
                  <a:srgbClr val="FF0000"/>
                </a:solidFill>
                <a:latin typeface="Times New Roman" pitchFamily="18" charset="0"/>
              </a:rPr>
              <a:t>为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</a:rPr>
              <a:t>ClO</a:t>
            </a:r>
            <a:r>
              <a:rPr lang="en-US" altLang="zh-CN" baseline="-25000" dirty="0" smtClean="0">
                <a:solidFill>
                  <a:srgbClr val="FF0000"/>
                </a:solidFill>
                <a:latin typeface="Times New Roman" pitchFamily="18" charset="0"/>
              </a:rPr>
              <a:t>2 </a:t>
            </a:r>
            <a:r>
              <a:rPr lang="zh-CN" altLang="zh-CN" dirty="0" smtClean="0">
                <a:solidFill>
                  <a:srgbClr val="FF0000"/>
                </a:solidFill>
                <a:latin typeface="Times New Roman" pitchFamily="18" charset="0"/>
              </a:rPr>
              <a:t>，</a:t>
            </a:r>
            <a:r>
              <a:rPr lang="zh-CN" altLang="zh-CN" dirty="0" smtClean="0">
                <a:solidFill>
                  <a:srgbClr val="FF0000"/>
                </a:solidFill>
                <a:latin typeface="Times New Roman" pitchFamily="18" charset="0"/>
              </a:rPr>
              <a:t>根据电子守恒和原子守恒，此反应的化学方程式为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</a:rPr>
              <a:t>2NaClO</a:t>
            </a:r>
            <a:r>
              <a:rPr lang="en-US" altLang="zh-CN" baseline="-25000" dirty="0" smtClean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</a:rPr>
              <a:t>+SO</a:t>
            </a:r>
            <a:r>
              <a:rPr lang="en-US" altLang="zh-CN" baseline="-25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</a:rPr>
              <a:t>+H</a:t>
            </a:r>
            <a:r>
              <a:rPr lang="en-US" altLang="zh-CN" baseline="-25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</a:rPr>
              <a:t>SO</a:t>
            </a:r>
            <a:r>
              <a:rPr lang="en-US" altLang="zh-CN" baseline="-25000" dirty="0" smtClean="0">
                <a:solidFill>
                  <a:srgbClr val="FF0000"/>
                </a:solidFill>
                <a:latin typeface="Times New Roman" pitchFamily="18" charset="0"/>
              </a:rPr>
              <a:t>4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</a:rPr>
              <a:t>=2NaHSO</a:t>
            </a:r>
            <a:r>
              <a:rPr lang="en-US" altLang="zh-CN" baseline="-25000" dirty="0" smtClean="0">
                <a:solidFill>
                  <a:srgbClr val="FF0000"/>
                </a:solidFill>
                <a:latin typeface="Times New Roman" pitchFamily="18" charset="0"/>
              </a:rPr>
              <a:t>4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</a:rPr>
              <a:t>+ClO</a:t>
            </a:r>
            <a:r>
              <a:rPr lang="en-US" altLang="zh-CN" baseline="-25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</a:rPr>
              <a:t>↑</a:t>
            </a:r>
            <a:r>
              <a:rPr lang="zh-CN" altLang="zh-CN" dirty="0" smtClean="0">
                <a:solidFill>
                  <a:srgbClr val="FF0000"/>
                </a:solidFill>
                <a:latin typeface="Times New Roman" pitchFamily="18" charset="0"/>
              </a:rPr>
              <a:t>。</a:t>
            </a:r>
            <a:endParaRPr lang="zh-CN" altLang="zh-CN" dirty="0" smtClean="0">
              <a:latin typeface="Times New Roman" pitchFamily="18" charset="0"/>
            </a:endParaRPr>
          </a:p>
        </p:txBody>
      </p:sp>
      <p:grpSp>
        <p:nvGrpSpPr>
          <p:cNvPr id="3" name="组合 16"/>
          <p:cNvGrpSpPr/>
          <p:nvPr/>
        </p:nvGrpSpPr>
        <p:grpSpPr>
          <a:xfrm>
            <a:off x="0" y="215084"/>
            <a:ext cx="2126782" cy="534874"/>
            <a:chOff x="164" y="465931"/>
            <a:chExt cx="2126782" cy="534874"/>
          </a:xfrm>
        </p:grpSpPr>
        <p:sp>
          <p:nvSpPr>
            <p:cNvPr id="4" name="燕尾形 3"/>
            <p:cNvSpPr/>
            <p:nvPr/>
          </p:nvSpPr>
          <p:spPr>
            <a:xfrm>
              <a:off x="514196" y="511832"/>
              <a:ext cx="1603226" cy="486000"/>
            </a:xfrm>
            <a:prstGeom prst="chevron">
              <a:avLst>
                <a:gd name="adj" fmla="val 0"/>
              </a:avLst>
            </a:prstGeom>
            <a:solidFill>
              <a:srgbClr val="2258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rgbClr val="1481E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80287" y="465931"/>
              <a:ext cx="1646659" cy="523196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tabLst>
                  <a:tab pos="1890395" algn="l"/>
                </a:tabLst>
              </a:pPr>
              <a:r>
                <a:rPr lang="zh-CN" altLang="en-US" sz="2600" b="1" kern="100" dirty="0">
                  <a:solidFill>
                    <a:prstClr val="white"/>
                  </a:solidFill>
                  <a:latin typeface="宋体" panose="02010600030101010101" pitchFamily="2" charset="-122"/>
                  <a:cs typeface="Courier New" panose="02070309020205020404"/>
                </a:rPr>
                <a:t>真题研究</a:t>
              </a:r>
            </a:p>
          </p:txBody>
        </p:sp>
        <p:sp>
          <p:nvSpPr>
            <p:cNvPr id="6" name="五边形 5"/>
            <p:cNvSpPr/>
            <p:nvPr/>
          </p:nvSpPr>
          <p:spPr>
            <a:xfrm>
              <a:off x="164" y="514805"/>
              <a:ext cx="470598" cy="486000"/>
            </a:xfrm>
            <a:prstGeom prst="homePlate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94480" y="3929860"/>
          <a:ext cx="10644260" cy="1357322"/>
        </p:xfrm>
        <a:graphic>
          <a:graphicData uri="http://schemas.openxmlformats.org/drawingml/2006/table">
            <a:tbl>
              <a:tblPr/>
              <a:tblGrid>
                <a:gridCol w="1773627"/>
                <a:gridCol w="1773627"/>
                <a:gridCol w="1773627"/>
                <a:gridCol w="1773627"/>
                <a:gridCol w="1774876"/>
                <a:gridCol w="1774876"/>
              </a:tblGrid>
              <a:tr h="67866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latin typeface="Times New Roman"/>
                          <a:ea typeface="宋体"/>
                          <a:cs typeface="Times New Roman"/>
                        </a:rPr>
                        <a:t>离子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Times New Roman"/>
                          <a:ea typeface="宋体"/>
                          <a:cs typeface="Times New Roman"/>
                        </a:rPr>
                        <a:t>SO</a:t>
                      </a:r>
                      <a:r>
                        <a:rPr lang="en-US" sz="2400" kern="100" baseline="-25000">
                          <a:latin typeface="Times New Roman"/>
                          <a:ea typeface="宋体"/>
                          <a:cs typeface="Times New Roman"/>
                        </a:rPr>
                        <a:t>4</a:t>
                      </a:r>
                      <a:r>
                        <a:rPr lang="en-US" sz="2400" kern="100" baseline="30000"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r>
                        <a:rPr lang="en-US" sz="2400" kern="100" baseline="30000">
                          <a:latin typeface="Times New Roman"/>
                          <a:ea typeface="MS Mincho"/>
                          <a:cs typeface="Times New Roman"/>
                        </a:rPr>
                        <a:t>−</a:t>
                      </a:r>
                      <a:endParaRPr lang="zh-CN" sz="2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Times New Roman"/>
                          <a:ea typeface="宋体"/>
                          <a:cs typeface="Times New Roman"/>
                        </a:rPr>
                        <a:t>SO</a:t>
                      </a:r>
                      <a:r>
                        <a:rPr lang="en-US" sz="2400" kern="100" baseline="-25000" dirty="0">
                          <a:latin typeface="Times New Roman"/>
                          <a:ea typeface="宋体"/>
                          <a:cs typeface="Times New Roman"/>
                        </a:rPr>
                        <a:t>3</a:t>
                      </a:r>
                      <a:r>
                        <a:rPr lang="en-US" sz="2400" kern="100" baseline="30000" dirty="0"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r>
                        <a:rPr lang="en-US" sz="2400" kern="100" baseline="30000" dirty="0">
                          <a:latin typeface="Times New Roman"/>
                          <a:ea typeface="MS Mincho"/>
                          <a:cs typeface="Times New Roman"/>
                        </a:rPr>
                        <a:t>−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Times New Roman"/>
                          <a:ea typeface="宋体"/>
                          <a:cs typeface="Times New Roman"/>
                        </a:rPr>
                        <a:t>NO</a:t>
                      </a:r>
                      <a:r>
                        <a:rPr lang="en-US" sz="2400" kern="100" baseline="-25000">
                          <a:latin typeface="Times New Roman"/>
                          <a:ea typeface="宋体"/>
                          <a:cs typeface="Times New Roman"/>
                        </a:rPr>
                        <a:t>3</a:t>
                      </a:r>
                      <a:r>
                        <a:rPr lang="en-US" sz="2400" kern="100" baseline="30000">
                          <a:latin typeface="Times New Roman"/>
                          <a:ea typeface="MS Mincho"/>
                          <a:cs typeface="Times New Roman"/>
                        </a:rPr>
                        <a:t>−</a:t>
                      </a:r>
                      <a:endParaRPr lang="zh-CN" sz="2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Times New Roman"/>
                          <a:ea typeface="宋体"/>
                          <a:cs typeface="Times New Roman"/>
                        </a:rPr>
                        <a:t>NO</a:t>
                      </a:r>
                      <a:r>
                        <a:rPr lang="en-US" sz="2400" kern="100" baseline="-25000"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r>
                        <a:rPr lang="en-US" sz="2400" kern="100" baseline="30000">
                          <a:latin typeface="Times New Roman"/>
                          <a:ea typeface="MS Mincho"/>
                          <a:cs typeface="Times New Roman"/>
                        </a:rPr>
                        <a:t>−</a:t>
                      </a:r>
                      <a:endParaRPr lang="zh-CN" sz="2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Times New Roman"/>
                          <a:ea typeface="宋体"/>
                          <a:cs typeface="Times New Roman"/>
                        </a:rPr>
                        <a:t>Cl</a:t>
                      </a:r>
                      <a:r>
                        <a:rPr lang="en-US" sz="2400" kern="100" baseline="30000">
                          <a:latin typeface="Times New Roman"/>
                          <a:ea typeface="MS Mincho"/>
                          <a:cs typeface="Times New Roman"/>
                        </a:rPr>
                        <a:t>−</a:t>
                      </a:r>
                      <a:endParaRPr lang="zh-CN" sz="2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66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 dirty="0">
                          <a:latin typeface="Times New Roman"/>
                          <a:ea typeface="宋体"/>
                          <a:cs typeface="Times New Roman"/>
                        </a:rPr>
                        <a:t>c</a:t>
                      </a:r>
                      <a:r>
                        <a:rPr lang="en-US" sz="2400" kern="100" dirty="0"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zh-CN" sz="2400" kern="100" dirty="0">
                          <a:latin typeface="Times New Roman"/>
                          <a:ea typeface="宋体"/>
                          <a:cs typeface="Times New Roman"/>
                        </a:rPr>
                        <a:t>（</a:t>
                      </a:r>
                      <a:r>
                        <a:rPr lang="en-US" sz="2400" kern="100" dirty="0">
                          <a:latin typeface="Times New Roman"/>
                          <a:ea typeface="宋体"/>
                          <a:cs typeface="Times New Roman"/>
                        </a:rPr>
                        <a:t>mol·L</a:t>
                      </a:r>
                      <a:r>
                        <a:rPr lang="en-US" sz="2400" kern="100" baseline="30000" dirty="0">
                          <a:latin typeface="Times New Roman"/>
                          <a:ea typeface="MS Mincho"/>
                          <a:cs typeface="Times New Roman"/>
                        </a:rPr>
                        <a:t>−</a:t>
                      </a:r>
                      <a:r>
                        <a:rPr lang="en-US" sz="2400" kern="100" baseline="30000" dirty="0"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r>
                        <a:rPr lang="zh-CN" sz="2400" kern="100" dirty="0">
                          <a:latin typeface="Times New Roman"/>
                          <a:ea typeface="宋体"/>
                          <a:cs typeface="Times New Roman"/>
                        </a:rPr>
                        <a:t>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Times New Roman"/>
                          <a:ea typeface="宋体"/>
                          <a:cs typeface="Times New Roman"/>
                        </a:rPr>
                        <a:t>8.35×10</a:t>
                      </a:r>
                      <a:r>
                        <a:rPr lang="en-US" sz="2400" kern="100" baseline="30000">
                          <a:latin typeface="Times New Roman"/>
                          <a:ea typeface="MS Mincho"/>
                          <a:cs typeface="Times New Roman"/>
                        </a:rPr>
                        <a:t>−</a:t>
                      </a:r>
                      <a:r>
                        <a:rPr lang="en-US" sz="2400" kern="100" baseline="30000">
                          <a:latin typeface="Times New Roman"/>
                          <a:ea typeface="宋体"/>
                          <a:cs typeface="Times New Roman"/>
                        </a:rPr>
                        <a:t>4</a:t>
                      </a:r>
                      <a:endParaRPr lang="zh-CN" sz="2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Times New Roman"/>
                          <a:ea typeface="宋体"/>
                          <a:cs typeface="Times New Roman"/>
                        </a:rPr>
                        <a:t>6.87×10</a:t>
                      </a:r>
                      <a:r>
                        <a:rPr lang="en-US" sz="2400" kern="100" baseline="30000">
                          <a:latin typeface="Times New Roman"/>
                          <a:ea typeface="MS Mincho"/>
                          <a:cs typeface="Times New Roman"/>
                        </a:rPr>
                        <a:t>−</a:t>
                      </a:r>
                      <a:r>
                        <a:rPr lang="en-US" sz="2400" kern="100" baseline="30000">
                          <a:latin typeface="Times New Roman"/>
                          <a:ea typeface="宋体"/>
                          <a:cs typeface="Times New Roman"/>
                        </a:rPr>
                        <a:t>6</a:t>
                      </a:r>
                      <a:endParaRPr lang="zh-CN" sz="2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Times New Roman"/>
                          <a:ea typeface="宋体"/>
                          <a:cs typeface="Times New Roman"/>
                        </a:rPr>
                        <a:t>1.5×10</a:t>
                      </a:r>
                      <a:r>
                        <a:rPr lang="en-US" sz="2400" kern="100" baseline="30000">
                          <a:latin typeface="Times New Roman"/>
                          <a:ea typeface="MS Mincho"/>
                          <a:cs typeface="Times New Roman"/>
                        </a:rPr>
                        <a:t>−</a:t>
                      </a:r>
                      <a:r>
                        <a:rPr lang="en-US" sz="2400" kern="100" baseline="30000">
                          <a:latin typeface="Times New Roman"/>
                          <a:ea typeface="宋体"/>
                          <a:cs typeface="Times New Roman"/>
                        </a:rPr>
                        <a:t>4</a:t>
                      </a:r>
                      <a:endParaRPr lang="zh-CN" sz="2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Times New Roman"/>
                          <a:ea typeface="宋体"/>
                          <a:cs typeface="Times New Roman"/>
                        </a:rPr>
                        <a:t>1.2×10</a:t>
                      </a:r>
                      <a:r>
                        <a:rPr lang="en-US" sz="2400" kern="100" baseline="30000">
                          <a:latin typeface="Times New Roman"/>
                          <a:ea typeface="MS Mincho"/>
                          <a:cs typeface="Times New Roman"/>
                        </a:rPr>
                        <a:t>−</a:t>
                      </a:r>
                      <a:r>
                        <a:rPr lang="en-US" sz="2400" kern="100" baseline="30000">
                          <a:latin typeface="Times New Roman"/>
                          <a:ea typeface="宋体"/>
                          <a:cs typeface="Times New Roman"/>
                        </a:rPr>
                        <a:t>5</a:t>
                      </a:r>
                      <a:endParaRPr lang="zh-CN" sz="2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Times New Roman"/>
                          <a:ea typeface="宋体"/>
                          <a:cs typeface="Times New Roman"/>
                        </a:rPr>
                        <a:t>3.4×10</a:t>
                      </a:r>
                      <a:r>
                        <a:rPr lang="en-US" sz="2400" kern="100" baseline="30000" dirty="0">
                          <a:latin typeface="Times New Roman"/>
                          <a:ea typeface="MS Mincho"/>
                          <a:cs typeface="Times New Roman"/>
                        </a:rPr>
                        <a:t>−</a:t>
                      </a:r>
                      <a:r>
                        <a:rPr lang="en-US" sz="2400" kern="100" baseline="30000" dirty="0">
                          <a:latin typeface="Times New Roman"/>
                          <a:ea typeface="宋体"/>
                          <a:cs typeface="Times New Roman"/>
                        </a:rPr>
                        <a:t>3</a:t>
                      </a:r>
                      <a:endParaRPr lang="zh-CN" sz="2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94945" name="Rectangle 1"/>
          <p:cNvSpPr>
            <a:spLocks noChangeArrowheads="1"/>
          </p:cNvSpPr>
          <p:nvPr/>
        </p:nvSpPr>
        <p:spPr bwMode="auto">
          <a:xfrm>
            <a:off x="308728" y="858026"/>
            <a:ext cx="1164439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8.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2016</a:t>
            </a:r>
            <a:r>
              <a:rPr lang="en-US" altLang="zh-CN" kern="100" dirty="0" smtClean="0">
                <a:latin typeface="IPAPANNEW" panose="02000500070000020004" pitchFamily="2" charset="0"/>
                <a:ea typeface="楷体_GB2312" panose="02010609030101010101" pitchFamily="49" charset="-122"/>
                <a:cs typeface="Times New Roman" panose="02020603050405020304" pitchFamily="18" charset="0"/>
              </a:rPr>
              <a:t>·</a:t>
            </a:r>
            <a:r>
              <a:rPr lang="zh-CN" altLang="zh-CN" kern="100" dirty="0" smtClean="0">
                <a:latin typeface="IPAPANNEW" panose="02000500070000020004" pitchFamily="2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全国卷</a:t>
            </a:r>
            <a:r>
              <a:rPr lang="zh-CN" altLang="zh-CN" kern="100" dirty="0" smtClean="0">
                <a:latin typeface="宋体" panose="02010600030101010101" pitchFamily="2" charset="-122"/>
                <a:ea typeface="微软雅黑" panose="020B0503020204020204" charset="-122"/>
                <a:cs typeface="宋体" panose="02010600030101010101" pitchFamily="2" charset="-122"/>
              </a:rPr>
              <a:t>Ⅲ</a:t>
            </a:r>
            <a:r>
              <a:rPr lang="zh-CN" altLang="zh-CN" kern="100" dirty="0" smtClean="0">
                <a:latin typeface="IPAPANNEW" panose="02000500070000020004" pitchFamily="2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27</a:t>
            </a:r>
            <a:r>
              <a:rPr lang="zh-CN" altLang="en-US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节选</a:t>
            </a:r>
            <a:r>
              <a:rPr lang="zh-CN" altLang="zh-CN" kern="100" dirty="0" smtClean="0">
                <a:latin typeface="宋体" panose="02010600030101010101" pitchFamily="2" charset="-122"/>
                <a:ea typeface="微软雅黑" panose="020B0503020204020204" charset="-122"/>
                <a:cs typeface="宋体" panose="02010600030101010101" pitchFamily="2" charset="-122"/>
              </a:rPr>
              <a:t> 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</a:t>
            </a:r>
            <a: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煤燃烧排放的烟气含有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和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NO</a:t>
            </a:r>
            <a:r>
              <a:rPr kumimoji="0" lang="en-US" altLang="zh-CN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，形成酸雨、污染大气，采用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NaClO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溶液作为吸收剂可同时对烟气进行脱硫、脱硝，回答下列问题：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NaClO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的化学名称为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_______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）在鼓泡反应器中通入含有含有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和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NO</a:t>
            </a:r>
            <a:r>
              <a:rPr kumimoji="0" lang="en-US" altLang="zh-CN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的烟气，反应温度为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323 K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NaClO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溶液浓度为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5×10</a:t>
            </a:r>
            <a:r>
              <a:rPr kumimoji="0" lang="en-US" altLang="zh-CN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−</a:t>
            </a:r>
            <a:r>
              <a:rPr kumimoji="0" lang="en-US" altLang="zh-CN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mol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宋体" pitchFamily="2" charset="-122"/>
                <a:cs typeface="Times New Roman" pitchFamily="18" charset="0"/>
              </a:rPr>
              <a:t>·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</a:t>
            </a:r>
            <a:r>
              <a:rPr kumimoji="0" lang="en-US" altLang="zh-CN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−</a:t>
            </a:r>
            <a:r>
              <a:rPr kumimoji="0" lang="en-US" altLang="zh-CN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。反应一段时间后溶液中离子浓度的分析结果如下表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》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①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写出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NaClO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溶液脱硝过程中主要反应的离子方程式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___________________________________________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 </a:t>
            </a:r>
          </a:p>
        </p:txBody>
      </p:sp>
      <p:graphicFrame>
        <p:nvGraphicFramePr>
          <p:cNvPr id="594946" name="Picture 15" descr="image13"/>
          <p:cNvGraphicFramePr>
            <a:graphicFrameLocks noChangeAspect="1"/>
          </p:cNvGraphicFramePr>
          <p:nvPr/>
        </p:nvGraphicFramePr>
        <p:xfrm>
          <a:off x="523042" y="3072604"/>
          <a:ext cx="6596063" cy="638175"/>
        </p:xfrm>
        <a:graphic>
          <a:graphicData uri="http://schemas.openxmlformats.org/presentationml/2006/ole">
            <p:oleObj spid="_x0000_s594946" name="文档" r:id="rId3" imgW="6614916" imgH="638665" progId="Word.Document.12">
              <p:embed/>
            </p:oleObj>
          </a:graphicData>
        </a:graphic>
      </p:graphicFrame>
      <p:grpSp>
        <p:nvGrpSpPr>
          <p:cNvPr id="5" name="组合 16"/>
          <p:cNvGrpSpPr/>
          <p:nvPr/>
        </p:nvGrpSpPr>
        <p:grpSpPr>
          <a:xfrm>
            <a:off x="0" y="215084"/>
            <a:ext cx="2126782" cy="534874"/>
            <a:chOff x="164" y="465931"/>
            <a:chExt cx="2126782" cy="534874"/>
          </a:xfrm>
        </p:grpSpPr>
        <p:sp>
          <p:nvSpPr>
            <p:cNvPr id="6" name="燕尾形 5"/>
            <p:cNvSpPr/>
            <p:nvPr/>
          </p:nvSpPr>
          <p:spPr>
            <a:xfrm>
              <a:off x="514196" y="511832"/>
              <a:ext cx="1603226" cy="486000"/>
            </a:xfrm>
            <a:prstGeom prst="chevron">
              <a:avLst>
                <a:gd name="adj" fmla="val 0"/>
              </a:avLst>
            </a:prstGeom>
            <a:solidFill>
              <a:srgbClr val="2258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rgbClr val="1481E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80287" y="465931"/>
              <a:ext cx="1646659" cy="523196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tabLst>
                  <a:tab pos="1890395" algn="l"/>
                </a:tabLst>
              </a:pPr>
              <a:r>
                <a:rPr lang="zh-CN" altLang="en-US" sz="2600" b="1" kern="100" dirty="0">
                  <a:solidFill>
                    <a:prstClr val="white"/>
                  </a:solidFill>
                  <a:latin typeface="宋体" panose="02010600030101010101" pitchFamily="2" charset="-122"/>
                  <a:cs typeface="Courier New" panose="02070309020205020404"/>
                </a:rPr>
                <a:t>真题研究</a:t>
              </a:r>
            </a:p>
          </p:txBody>
        </p:sp>
        <p:sp>
          <p:nvSpPr>
            <p:cNvPr id="8" name="五边形 7"/>
            <p:cNvSpPr/>
            <p:nvPr/>
          </p:nvSpPr>
          <p:spPr>
            <a:xfrm>
              <a:off x="164" y="514805"/>
              <a:ext cx="470598" cy="486000"/>
            </a:xfrm>
            <a:prstGeom prst="homePlate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4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0166" y="1286654"/>
            <a:ext cx="11136450" cy="3456983"/>
          </a:xfrm>
          <a:prstGeom prst="rect">
            <a:avLst/>
          </a:prstGeom>
        </p:spPr>
        <p:txBody>
          <a:bodyPr lIns="108850" tIns="54425" rIns="108850" bIns="54425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altLang="zh-CN" sz="2900" kern="100" dirty="0" smtClean="0">
                <a:latin typeface="+mj-ea"/>
                <a:ea typeface="+mj-ea"/>
              </a:rPr>
              <a:t>9.</a:t>
            </a:r>
            <a:r>
              <a:rPr lang="zh-CN" altLang="en-US" sz="2900" kern="100" dirty="0" smtClean="0">
                <a:latin typeface="+mj-ea"/>
                <a:ea typeface="+mj-ea"/>
              </a:rPr>
              <a:t>（</a:t>
            </a:r>
            <a:r>
              <a:rPr lang="en-US" altLang="zh-CN" sz="2900" kern="100" dirty="0" smtClean="0">
                <a:latin typeface="+mj-ea"/>
                <a:ea typeface="+mj-ea"/>
              </a:rPr>
              <a:t>2016</a:t>
            </a:r>
            <a:r>
              <a:rPr lang="zh-CN" altLang="en-US" sz="2900" kern="100" dirty="0" smtClean="0">
                <a:latin typeface="+mj-ea"/>
                <a:ea typeface="+mj-ea"/>
              </a:rPr>
              <a:t>全国</a:t>
            </a:r>
            <a:r>
              <a:rPr lang="en-US" altLang="zh-CN" sz="2900" kern="100" dirty="0" smtClean="0">
                <a:latin typeface="+mj-ea"/>
                <a:ea typeface="+mj-ea"/>
              </a:rPr>
              <a:t>Ⅰ</a:t>
            </a:r>
            <a:r>
              <a:rPr lang="zh-CN" altLang="en-US" sz="2900" kern="100" dirty="0" smtClean="0">
                <a:latin typeface="+mj-ea"/>
                <a:ea typeface="+mj-ea"/>
              </a:rPr>
              <a:t>、</a:t>
            </a:r>
            <a:r>
              <a:rPr lang="en-US" altLang="zh-CN" sz="2900" kern="100" dirty="0" smtClean="0">
                <a:latin typeface="+mj-ea"/>
                <a:ea typeface="+mj-ea"/>
              </a:rPr>
              <a:t>27</a:t>
            </a:r>
            <a:r>
              <a:rPr lang="zh-CN" altLang="en-US" sz="2900" kern="100" dirty="0" smtClean="0">
                <a:latin typeface="+mj-ea"/>
                <a:ea typeface="+mj-ea"/>
              </a:rPr>
              <a:t>节选</a:t>
            </a:r>
            <a:r>
              <a:rPr lang="en-US" altLang="zh-CN" sz="2900" kern="100" dirty="0" smtClean="0">
                <a:latin typeface="+mj-ea"/>
                <a:ea typeface="+mj-ea"/>
              </a:rPr>
              <a:t> </a:t>
            </a:r>
            <a:r>
              <a:rPr lang="zh-CN" altLang="en-US" sz="2900" kern="100" dirty="0" smtClean="0">
                <a:latin typeface="+mj-ea"/>
                <a:ea typeface="+mj-ea"/>
              </a:rPr>
              <a:t>）</a:t>
            </a:r>
            <a:r>
              <a:rPr lang="zh-CN" altLang="zh-CN" sz="2900" kern="100" dirty="0" smtClean="0">
                <a:latin typeface="+mj-ea"/>
                <a:ea typeface="+mj-ea"/>
              </a:rPr>
              <a:t>元素</a:t>
            </a:r>
            <a:r>
              <a:rPr lang="zh-CN" altLang="zh-CN" sz="2900" kern="100" dirty="0">
                <a:latin typeface="+mj-ea"/>
                <a:ea typeface="+mj-ea"/>
              </a:rPr>
              <a:t>铬</a:t>
            </a:r>
            <a:r>
              <a:rPr lang="en-US" altLang="zh-CN" sz="2900" kern="100" dirty="0">
                <a:latin typeface="+mj-ea"/>
                <a:ea typeface="+mj-ea"/>
              </a:rPr>
              <a:t>(Cr)</a:t>
            </a:r>
            <a:r>
              <a:rPr lang="zh-CN" altLang="zh-CN" sz="2900" kern="100" dirty="0">
                <a:latin typeface="+mj-ea"/>
                <a:ea typeface="+mj-ea"/>
              </a:rPr>
              <a:t>在溶液中主要以</a:t>
            </a:r>
            <a:r>
              <a:rPr lang="en-US" altLang="zh-CN" sz="2900" kern="100" dirty="0">
                <a:latin typeface="+mj-ea"/>
                <a:ea typeface="+mj-ea"/>
              </a:rPr>
              <a:t>Cr</a:t>
            </a:r>
            <a:r>
              <a:rPr lang="en-US" altLang="zh-CN" sz="2900" kern="100" baseline="30000" dirty="0">
                <a:latin typeface="+mj-ea"/>
                <a:ea typeface="+mj-ea"/>
              </a:rPr>
              <a:t>3+</a:t>
            </a:r>
            <a:r>
              <a:rPr lang="en-US" altLang="zh-CN" sz="2900" kern="100" dirty="0">
                <a:latin typeface="+mj-ea"/>
                <a:ea typeface="+mj-ea"/>
              </a:rPr>
              <a:t>(</a:t>
            </a:r>
            <a:r>
              <a:rPr lang="zh-CN" altLang="zh-CN" sz="2900" kern="100" dirty="0">
                <a:latin typeface="+mj-ea"/>
                <a:ea typeface="+mj-ea"/>
              </a:rPr>
              <a:t>蓝紫色</a:t>
            </a:r>
            <a:r>
              <a:rPr lang="en-US" altLang="zh-CN" sz="2900" kern="100" dirty="0">
                <a:latin typeface="+mj-ea"/>
                <a:ea typeface="+mj-ea"/>
              </a:rPr>
              <a:t>)</a:t>
            </a:r>
            <a:r>
              <a:rPr lang="zh-CN" altLang="zh-CN" sz="2900" kern="100" dirty="0" smtClean="0">
                <a:latin typeface="+mj-ea"/>
                <a:ea typeface="+mj-ea"/>
              </a:rPr>
              <a:t>、</a:t>
            </a:r>
            <a:r>
              <a:rPr lang="en-US" altLang="zh-CN" sz="2900" kern="100" dirty="0" smtClean="0">
                <a:latin typeface="+mj-ea"/>
                <a:ea typeface="+mj-ea"/>
              </a:rPr>
              <a:t>   Cr(OH)</a:t>
            </a:r>
            <a:r>
              <a:rPr lang="en-US" altLang="zh-CN" sz="2900" kern="100" baseline="-25000" dirty="0" smtClean="0">
                <a:latin typeface="+mj-ea"/>
                <a:ea typeface="+mj-ea"/>
              </a:rPr>
              <a:t>4</a:t>
            </a:r>
            <a:r>
              <a:rPr lang="zh-CN" altLang="zh-CN" sz="2900" kern="100" baseline="30000" dirty="0">
                <a:latin typeface="+mj-ea"/>
                <a:ea typeface="+mj-ea"/>
                <a:cs typeface="微软雅黑"/>
              </a:rPr>
              <a:t>−</a:t>
            </a:r>
            <a:r>
              <a:rPr lang="en-US" altLang="zh-CN" sz="2900" kern="100" dirty="0">
                <a:latin typeface="+mj-ea"/>
                <a:ea typeface="+mj-ea"/>
              </a:rPr>
              <a:t>(</a:t>
            </a:r>
            <a:r>
              <a:rPr lang="zh-CN" altLang="zh-CN" sz="2900" kern="100" dirty="0">
                <a:latin typeface="+mj-ea"/>
                <a:ea typeface="+mj-ea"/>
              </a:rPr>
              <a:t>绿色</a:t>
            </a:r>
            <a:r>
              <a:rPr lang="en-US" altLang="zh-CN" sz="2900" kern="100" dirty="0">
                <a:latin typeface="+mj-ea"/>
                <a:ea typeface="+mj-ea"/>
              </a:rPr>
              <a:t>)</a:t>
            </a:r>
            <a:r>
              <a:rPr lang="zh-CN" altLang="zh-CN" sz="2900" kern="100" dirty="0">
                <a:latin typeface="+mj-ea"/>
                <a:ea typeface="+mj-ea"/>
              </a:rPr>
              <a:t>、</a:t>
            </a:r>
            <a:r>
              <a:rPr lang="en-US" altLang="zh-CN" sz="2900" kern="100" dirty="0">
                <a:latin typeface="+mj-ea"/>
                <a:ea typeface="+mj-ea"/>
              </a:rPr>
              <a:t>Cr</a:t>
            </a:r>
            <a:r>
              <a:rPr lang="en-US" altLang="zh-CN" sz="2900" kern="100" baseline="-25000" dirty="0">
                <a:latin typeface="+mj-ea"/>
                <a:ea typeface="+mj-ea"/>
              </a:rPr>
              <a:t>2</a:t>
            </a:r>
            <a:r>
              <a:rPr lang="en-US" altLang="zh-CN" sz="2900" kern="100" dirty="0">
                <a:latin typeface="+mj-ea"/>
                <a:ea typeface="+mj-ea"/>
              </a:rPr>
              <a:t>O</a:t>
            </a:r>
            <a:r>
              <a:rPr lang="en-US" altLang="zh-CN" sz="2900" kern="100" baseline="-25000" dirty="0">
                <a:latin typeface="+mj-ea"/>
                <a:ea typeface="+mj-ea"/>
              </a:rPr>
              <a:t>7</a:t>
            </a:r>
            <a:r>
              <a:rPr lang="en-US" altLang="zh-CN" sz="2900" kern="100" baseline="30000" dirty="0">
                <a:latin typeface="+mj-ea"/>
                <a:ea typeface="+mj-ea"/>
              </a:rPr>
              <a:t>2</a:t>
            </a:r>
            <a:r>
              <a:rPr lang="zh-CN" altLang="zh-CN" sz="2900" kern="100" baseline="30000" dirty="0">
                <a:latin typeface="+mj-ea"/>
                <a:ea typeface="+mj-ea"/>
                <a:cs typeface="微软雅黑"/>
              </a:rPr>
              <a:t>−</a:t>
            </a:r>
            <a:r>
              <a:rPr lang="en-US" altLang="zh-CN" sz="2900" kern="100" dirty="0">
                <a:latin typeface="+mj-ea"/>
                <a:ea typeface="+mj-ea"/>
              </a:rPr>
              <a:t>(</a:t>
            </a:r>
            <a:r>
              <a:rPr lang="zh-CN" altLang="zh-CN" sz="2900" kern="100" dirty="0">
                <a:latin typeface="+mj-ea"/>
                <a:ea typeface="+mj-ea"/>
              </a:rPr>
              <a:t>橙红色</a:t>
            </a:r>
            <a:r>
              <a:rPr lang="en-US" altLang="zh-CN" sz="2900" kern="100" dirty="0">
                <a:latin typeface="+mj-ea"/>
                <a:ea typeface="+mj-ea"/>
              </a:rPr>
              <a:t>)</a:t>
            </a:r>
            <a:r>
              <a:rPr lang="zh-CN" altLang="zh-CN" sz="2900" kern="100" dirty="0">
                <a:latin typeface="+mj-ea"/>
                <a:ea typeface="+mj-ea"/>
              </a:rPr>
              <a:t>、</a:t>
            </a:r>
            <a:r>
              <a:rPr lang="en-US" altLang="zh-CN" sz="2900" kern="100" dirty="0">
                <a:latin typeface="+mj-ea"/>
                <a:ea typeface="+mj-ea"/>
              </a:rPr>
              <a:t>CrO</a:t>
            </a:r>
            <a:r>
              <a:rPr lang="en-US" altLang="zh-CN" sz="2900" kern="100" baseline="-25000" dirty="0">
                <a:latin typeface="+mj-ea"/>
                <a:ea typeface="+mj-ea"/>
              </a:rPr>
              <a:t>4</a:t>
            </a:r>
            <a:r>
              <a:rPr lang="en-US" altLang="zh-CN" sz="2900" kern="100" baseline="30000" dirty="0">
                <a:latin typeface="+mj-ea"/>
                <a:ea typeface="+mj-ea"/>
              </a:rPr>
              <a:t>2</a:t>
            </a:r>
            <a:r>
              <a:rPr lang="zh-CN" altLang="zh-CN" sz="2900" kern="100" baseline="30000" dirty="0">
                <a:latin typeface="+mj-ea"/>
                <a:ea typeface="+mj-ea"/>
                <a:cs typeface="微软雅黑"/>
              </a:rPr>
              <a:t>−</a:t>
            </a:r>
            <a:r>
              <a:rPr lang="en-US" altLang="zh-CN" sz="2900" kern="100" dirty="0">
                <a:latin typeface="+mj-ea"/>
                <a:ea typeface="+mj-ea"/>
              </a:rPr>
              <a:t>(</a:t>
            </a:r>
            <a:r>
              <a:rPr lang="zh-CN" altLang="zh-CN" sz="2900" kern="100" dirty="0">
                <a:latin typeface="+mj-ea"/>
                <a:ea typeface="+mj-ea"/>
              </a:rPr>
              <a:t>黄色</a:t>
            </a:r>
            <a:r>
              <a:rPr lang="en-US" altLang="zh-CN" sz="2900" kern="100" dirty="0">
                <a:latin typeface="+mj-ea"/>
                <a:ea typeface="+mj-ea"/>
              </a:rPr>
              <a:t>)</a:t>
            </a:r>
            <a:r>
              <a:rPr lang="zh-CN" altLang="zh-CN" sz="2900" kern="100" dirty="0">
                <a:latin typeface="+mj-ea"/>
                <a:ea typeface="+mj-ea"/>
              </a:rPr>
              <a:t>等形式存在，</a:t>
            </a:r>
            <a:r>
              <a:rPr lang="en-US" altLang="zh-CN" sz="2900" kern="100" dirty="0">
                <a:latin typeface="+mj-ea"/>
                <a:ea typeface="+mj-ea"/>
              </a:rPr>
              <a:t>Cr(OH)</a:t>
            </a:r>
            <a:r>
              <a:rPr lang="en-US" altLang="zh-CN" sz="2900" kern="100" baseline="-25000" dirty="0">
                <a:latin typeface="+mj-ea"/>
                <a:ea typeface="+mj-ea"/>
              </a:rPr>
              <a:t>3</a:t>
            </a:r>
            <a:r>
              <a:rPr lang="zh-CN" altLang="zh-CN" sz="2900" kern="100" dirty="0">
                <a:latin typeface="+mj-ea"/>
                <a:ea typeface="+mj-ea"/>
              </a:rPr>
              <a:t>为难溶于水的灰蓝色固体，回答下列问题：</a:t>
            </a:r>
          </a:p>
          <a:p>
            <a:pPr algn="just">
              <a:lnSpc>
                <a:spcPct val="150000"/>
              </a:lnSpc>
              <a:defRPr/>
            </a:pPr>
            <a:r>
              <a:rPr lang="zh-CN" altLang="zh-CN" sz="2900" kern="100" dirty="0">
                <a:latin typeface="+mj-ea"/>
                <a:ea typeface="+mj-ea"/>
              </a:rPr>
              <a:t>（</a:t>
            </a:r>
            <a:r>
              <a:rPr lang="en-US" altLang="zh-CN" sz="2900" kern="100" dirty="0">
                <a:latin typeface="+mj-ea"/>
                <a:ea typeface="+mj-ea"/>
              </a:rPr>
              <a:t>4</a:t>
            </a:r>
            <a:r>
              <a:rPr lang="zh-CN" altLang="zh-CN" sz="2900" kern="100" dirty="0">
                <a:latin typeface="+mj-ea"/>
                <a:ea typeface="+mj-ea"/>
              </a:rPr>
              <a:t>）</a:t>
            </a:r>
            <a:r>
              <a:rPr lang="en-US" altLang="zh-CN" sz="2900" kern="100" dirty="0">
                <a:latin typeface="+mj-ea"/>
                <a:ea typeface="+mj-ea"/>
              </a:rPr>
              <a:t>+6</a:t>
            </a:r>
            <a:r>
              <a:rPr lang="zh-CN" altLang="zh-CN" sz="2900" kern="100" dirty="0">
                <a:latin typeface="+mj-ea"/>
                <a:ea typeface="+mj-ea"/>
              </a:rPr>
              <a:t>价铬的化合物毒性较大，常用</a:t>
            </a:r>
            <a:r>
              <a:rPr lang="en-US" altLang="zh-CN" sz="2900" kern="100" dirty="0">
                <a:latin typeface="+mj-ea"/>
                <a:ea typeface="+mj-ea"/>
              </a:rPr>
              <a:t>NaHSO</a:t>
            </a:r>
            <a:r>
              <a:rPr lang="en-US" altLang="zh-CN" sz="2900" kern="100" baseline="-25000" dirty="0">
                <a:latin typeface="+mj-ea"/>
                <a:ea typeface="+mj-ea"/>
              </a:rPr>
              <a:t>3</a:t>
            </a:r>
            <a:r>
              <a:rPr lang="zh-CN" altLang="zh-CN" sz="2900" kern="100" dirty="0">
                <a:latin typeface="+mj-ea"/>
                <a:ea typeface="+mj-ea"/>
              </a:rPr>
              <a:t>将废液中的</a:t>
            </a:r>
            <a:r>
              <a:rPr lang="en-US" altLang="zh-CN" sz="2900" kern="100" dirty="0">
                <a:latin typeface="+mj-ea"/>
                <a:ea typeface="+mj-ea"/>
              </a:rPr>
              <a:t>Cr</a:t>
            </a:r>
            <a:r>
              <a:rPr lang="en-US" altLang="zh-CN" sz="2900" kern="100" baseline="-25000" dirty="0">
                <a:latin typeface="+mj-ea"/>
                <a:ea typeface="+mj-ea"/>
              </a:rPr>
              <a:t>2</a:t>
            </a:r>
            <a:r>
              <a:rPr lang="en-US" altLang="zh-CN" sz="2900" kern="100" dirty="0">
                <a:latin typeface="+mj-ea"/>
                <a:ea typeface="+mj-ea"/>
              </a:rPr>
              <a:t>O</a:t>
            </a:r>
            <a:r>
              <a:rPr lang="en-US" altLang="zh-CN" sz="2900" kern="100" baseline="-25000" dirty="0">
                <a:latin typeface="+mj-ea"/>
                <a:ea typeface="+mj-ea"/>
              </a:rPr>
              <a:t>7</a:t>
            </a:r>
            <a:r>
              <a:rPr lang="en-US" altLang="zh-CN" sz="2900" kern="100" baseline="30000" dirty="0">
                <a:latin typeface="+mj-ea"/>
                <a:ea typeface="+mj-ea"/>
              </a:rPr>
              <a:t>2</a:t>
            </a:r>
            <a:r>
              <a:rPr lang="zh-CN" altLang="zh-CN" sz="2900" kern="100" baseline="30000" dirty="0">
                <a:latin typeface="+mj-ea"/>
                <a:ea typeface="+mj-ea"/>
                <a:cs typeface="微软雅黑"/>
              </a:rPr>
              <a:t>−</a:t>
            </a:r>
            <a:r>
              <a:rPr lang="zh-CN" altLang="zh-CN" sz="2900" kern="100" dirty="0">
                <a:latin typeface="+mj-ea"/>
                <a:ea typeface="+mj-ea"/>
              </a:rPr>
              <a:t>还原成</a:t>
            </a:r>
            <a:r>
              <a:rPr lang="en-US" altLang="zh-CN" sz="2900" kern="100" dirty="0">
                <a:latin typeface="+mj-ea"/>
                <a:ea typeface="+mj-ea"/>
              </a:rPr>
              <a:t>Cr</a:t>
            </a:r>
            <a:r>
              <a:rPr lang="en-US" altLang="zh-CN" sz="2900" kern="100" baseline="30000" dirty="0">
                <a:latin typeface="+mj-ea"/>
                <a:ea typeface="+mj-ea"/>
              </a:rPr>
              <a:t>3+</a:t>
            </a:r>
            <a:r>
              <a:rPr lang="zh-CN" altLang="zh-CN" sz="2900" kern="100" dirty="0">
                <a:latin typeface="+mj-ea"/>
                <a:ea typeface="+mj-ea"/>
              </a:rPr>
              <a:t>，该反应的离子方程式为</a:t>
            </a:r>
            <a:r>
              <a:rPr lang="en-US" altLang="zh-CN" sz="2900" kern="100" dirty="0" smtClean="0">
                <a:latin typeface="+mj-ea"/>
                <a:ea typeface="+mj-ea"/>
              </a:rPr>
              <a:t>____</a:t>
            </a:r>
            <a:r>
              <a:rPr lang="en-US" altLang="zh-CN" sz="2900" kern="100" dirty="0" smtClean="0">
                <a:latin typeface="+mj-ea"/>
              </a:rPr>
              <a:t>____________________</a:t>
            </a:r>
            <a:r>
              <a:rPr lang="en-US" altLang="zh-CN" sz="2900" kern="100" dirty="0" smtClean="0">
                <a:latin typeface="+mj-ea"/>
                <a:ea typeface="+mj-ea"/>
              </a:rPr>
              <a:t>__</a:t>
            </a:r>
            <a:r>
              <a:rPr lang="zh-CN" altLang="zh-CN" sz="2900" kern="100" dirty="0">
                <a:latin typeface="+mj-ea"/>
                <a:ea typeface="+mj-ea"/>
              </a:rPr>
              <a:t>。</a:t>
            </a:r>
          </a:p>
        </p:txBody>
      </p:sp>
      <p:sp>
        <p:nvSpPr>
          <p:cNvPr id="3" name="矩形 2"/>
          <p:cNvSpPr/>
          <p:nvPr/>
        </p:nvSpPr>
        <p:spPr>
          <a:xfrm>
            <a:off x="523042" y="5001430"/>
            <a:ext cx="11436978" cy="779327"/>
          </a:xfrm>
          <a:prstGeom prst="rect">
            <a:avLst/>
          </a:prstGeom>
        </p:spPr>
        <p:txBody>
          <a:bodyPr lIns="108850" tIns="54425" rIns="108850" bIns="54425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zh-CN" sz="2900" kern="100" dirty="0">
                <a:solidFill>
                  <a:srgbClr val="FF0000"/>
                </a:solidFill>
                <a:latin typeface="Times New Roman"/>
                <a:ea typeface="宋体"/>
              </a:rPr>
              <a:t>【答案】（</a:t>
            </a:r>
            <a:r>
              <a:rPr lang="pt-BR" altLang="zh-CN" sz="2900" kern="100" dirty="0">
                <a:solidFill>
                  <a:srgbClr val="FF0000"/>
                </a:solidFill>
                <a:latin typeface="Times New Roman"/>
                <a:ea typeface="宋体"/>
              </a:rPr>
              <a:t>4</a:t>
            </a:r>
            <a:r>
              <a:rPr lang="zh-CN" altLang="zh-CN" sz="2900" kern="100" dirty="0">
                <a:solidFill>
                  <a:srgbClr val="FF0000"/>
                </a:solidFill>
                <a:latin typeface="Times New Roman"/>
                <a:ea typeface="宋体"/>
              </a:rPr>
              <a:t>）</a:t>
            </a:r>
            <a:r>
              <a:rPr lang="pt-BR" altLang="zh-CN" sz="2900" kern="100" dirty="0">
                <a:solidFill>
                  <a:srgbClr val="FF0000"/>
                </a:solidFill>
                <a:latin typeface="Times New Roman"/>
                <a:ea typeface="宋体"/>
              </a:rPr>
              <a:t>Cr</a:t>
            </a:r>
            <a:r>
              <a:rPr lang="pt-BR" altLang="zh-CN" sz="2900" kern="100" baseline="-25000" dirty="0">
                <a:solidFill>
                  <a:srgbClr val="FF0000"/>
                </a:solidFill>
                <a:latin typeface="Times New Roman"/>
                <a:ea typeface="宋体"/>
              </a:rPr>
              <a:t>2</a:t>
            </a:r>
            <a:r>
              <a:rPr lang="pt-BR" altLang="zh-CN" sz="2900" kern="100" dirty="0">
                <a:solidFill>
                  <a:srgbClr val="FF0000"/>
                </a:solidFill>
                <a:latin typeface="Times New Roman"/>
                <a:ea typeface="宋体"/>
              </a:rPr>
              <a:t>O</a:t>
            </a:r>
            <a:r>
              <a:rPr lang="pt-BR" altLang="zh-CN" sz="2900" kern="100" baseline="-25000" dirty="0">
                <a:solidFill>
                  <a:srgbClr val="FF0000"/>
                </a:solidFill>
                <a:latin typeface="Times New Roman"/>
                <a:ea typeface="宋体"/>
              </a:rPr>
              <a:t>7</a:t>
            </a:r>
            <a:r>
              <a:rPr lang="pt-BR" altLang="zh-CN" sz="2900" kern="100" baseline="30000" dirty="0">
                <a:solidFill>
                  <a:srgbClr val="FF0000"/>
                </a:solidFill>
                <a:latin typeface="Times New Roman"/>
                <a:ea typeface="宋体"/>
              </a:rPr>
              <a:t>2</a:t>
            </a:r>
            <a:r>
              <a:rPr lang="zh-CN" altLang="zh-CN" sz="2900" kern="100" baseline="30000" dirty="0">
                <a:solidFill>
                  <a:srgbClr val="FF0000"/>
                </a:solidFill>
                <a:latin typeface="Times New Roman"/>
                <a:ea typeface="微软雅黑"/>
                <a:cs typeface="微软雅黑"/>
              </a:rPr>
              <a:t>−</a:t>
            </a:r>
            <a:r>
              <a:rPr lang="pt-BR" altLang="zh-CN" sz="2900" kern="100" dirty="0">
                <a:solidFill>
                  <a:srgbClr val="FF0000"/>
                </a:solidFill>
                <a:latin typeface="宋体"/>
                <a:ea typeface="宋体"/>
              </a:rPr>
              <a:t>+</a:t>
            </a:r>
            <a:r>
              <a:rPr lang="pt-BR" altLang="zh-CN" sz="2900" kern="100" dirty="0">
                <a:solidFill>
                  <a:srgbClr val="FF0000"/>
                </a:solidFill>
                <a:latin typeface="Times New Roman"/>
                <a:ea typeface="宋体"/>
              </a:rPr>
              <a:t>3HSO</a:t>
            </a:r>
            <a:r>
              <a:rPr lang="pt-BR" altLang="zh-CN" sz="2900" kern="100" baseline="-25000" dirty="0">
                <a:solidFill>
                  <a:srgbClr val="FF0000"/>
                </a:solidFill>
                <a:latin typeface="Times New Roman"/>
                <a:ea typeface="宋体"/>
              </a:rPr>
              <a:t>3</a:t>
            </a:r>
            <a:r>
              <a:rPr lang="zh-CN" altLang="zh-CN" sz="2900" kern="100" baseline="30000" dirty="0">
                <a:solidFill>
                  <a:srgbClr val="FF0000"/>
                </a:solidFill>
                <a:latin typeface="Times New Roman"/>
                <a:ea typeface="微软雅黑"/>
                <a:cs typeface="微软雅黑"/>
              </a:rPr>
              <a:t>−</a:t>
            </a:r>
            <a:r>
              <a:rPr lang="pt-BR" altLang="zh-CN" sz="2900" kern="100" dirty="0">
                <a:solidFill>
                  <a:srgbClr val="FF0000"/>
                </a:solidFill>
                <a:latin typeface="宋体"/>
                <a:ea typeface="宋体"/>
              </a:rPr>
              <a:t> +</a:t>
            </a:r>
            <a:r>
              <a:rPr lang="pt-BR" altLang="zh-CN" sz="2900" kern="100" dirty="0">
                <a:solidFill>
                  <a:srgbClr val="FF0000"/>
                </a:solidFill>
                <a:latin typeface="Times New Roman"/>
                <a:ea typeface="宋体"/>
              </a:rPr>
              <a:t>5H</a:t>
            </a:r>
            <a:r>
              <a:rPr lang="zh-CN" altLang="zh-CN" sz="2900" kern="100" baseline="30000" dirty="0">
                <a:solidFill>
                  <a:srgbClr val="FF0000"/>
                </a:solidFill>
                <a:latin typeface="Times New Roman"/>
                <a:ea typeface="宋体"/>
              </a:rPr>
              <a:t>＋</a:t>
            </a:r>
            <a:r>
              <a:rPr lang="pt-BR" altLang="zh-CN" sz="2900" kern="100" dirty="0">
                <a:solidFill>
                  <a:srgbClr val="FF0000"/>
                </a:solidFill>
                <a:latin typeface="宋体"/>
                <a:ea typeface="宋体"/>
              </a:rPr>
              <a:t>=</a:t>
            </a:r>
            <a:r>
              <a:rPr lang="pt-BR" altLang="zh-CN" sz="2900" kern="100" dirty="0">
                <a:solidFill>
                  <a:srgbClr val="FF0000"/>
                </a:solidFill>
                <a:latin typeface="Times New Roman"/>
                <a:ea typeface="宋体"/>
              </a:rPr>
              <a:t>2Cr</a:t>
            </a:r>
            <a:r>
              <a:rPr lang="pt-BR" altLang="zh-CN" sz="2900" kern="100" baseline="30000" dirty="0">
                <a:solidFill>
                  <a:srgbClr val="FF0000"/>
                </a:solidFill>
                <a:latin typeface="Times New Roman"/>
                <a:ea typeface="宋体"/>
              </a:rPr>
              <a:t>3</a:t>
            </a:r>
            <a:r>
              <a:rPr lang="pt-BR" altLang="zh-CN" sz="2900" kern="100" baseline="30000" dirty="0">
                <a:solidFill>
                  <a:srgbClr val="FF0000"/>
                </a:solidFill>
                <a:latin typeface="宋体"/>
                <a:ea typeface="宋体"/>
              </a:rPr>
              <a:t>+</a:t>
            </a:r>
            <a:r>
              <a:rPr lang="pt-BR" altLang="zh-CN" sz="2900" kern="100" dirty="0">
                <a:solidFill>
                  <a:srgbClr val="FF0000"/>
                </a:solidFill>
                <a:latin typeface="宋体"/>
                <a:ea typeface="宋体"/>
              </a:rPr>
              <a:t>+</a:t>
            </a:r>
            <a:r>
              <a:rPr lang="pt-BR" altLang="zh-CN" sz="2900" kern="100" dirty="0">
                <a:solidFill>
                  <a:srgbClr val="FF0000"/>
                </a:solidFill>
                <a:latin typeface="Times New Roman"/>
                <a:ea typeface="宋体"/>
              </a:rPr>
              <a:t>3SO</a:t>
            </a:r>
            <a:r>
              <a:rPr lang="pt-BR" altLang="zh-CN" sz="2900" kern="100" baseline="-25000" dirty="0">
                <a:solidFill>
                  <a:srgbClr val="FF0000"/>
                </a:solidFill>
                <a:latin typeface="Times New Roman"/>
                <a:ea typeface="宋体"/>
              </a:rPr>
              <a:t>4</a:t>
            </a:r>
            <a:r>
              <a:rPr lang="pt-BR" altLang="zh-CN" sz="2900" kern="100" baseline="30000" dirty="0">
                <a:solidFill>
                  <a:srgbClr val="FF0000"/>
                </a:solidFill>
                <a:latin typeface="Times New Roman"/>
                <a:ea typeface="宋体"/>
              </a:rPr>
              <a:t>2</a:t>
            </a:r>
            <a:r>
              <a:rPr lang="zh-CN" altLang="zh-CN" sz="2900" kern="100" baseline="30000" dirty="0">
                <a:solidFill>
                  <a:srgbClr val="FF0000"/>
                </a:solidFill>
                <a:latin typeface="Times New Roman"/>
                <a:ea typeface="微软雅黑"/>
                <a:cs typeface="微软雅黑"/>
              </a:rPr>
              <a:t>−</a:t>
            </a:r>
            <a:r>
              <a:rPr lang="pt-BR" altLang="zh-CN" sz="2900" kern="100" dirty="0">
                <a:solidFill>
                  <a:srgbClr val="FF0000"/>
                </a:solidFill>
                <a:latin typeface="宋体"/>
                <a:ea typeface="宋体"/>
              </a:rPr>
              <a:t>+</a:t>
            </a:r>
            <a:r>
              <a:rPr lang="pt-BR" altLang="zh-CN" sz="2900" kern="100" dirty="0">
                <a:solidFill>
                  <a:srgbClr val="FF0000"/>
                </a:solidFill>
                <a:latin typeface="Times New Roman"/>
                <a:ea typeface="宋体"/>
              </a:rPr>
              <a:t>4H</a:t>
            </a:r>
            <a:r>
              <a:rPr lang="pt-BR" altLang="zh-CN" sz="2900" kern="100" baseline="-25000" dirty="0">
                <a:solidFill>
                  <a:srgbClr val="FF0000"/>
                </a:solidFill>
                <a:latin typeface="Times New Roman"/>
                <a:ea typeface="宋体"/>
              </a:rPr>
              <a:t>2</a:t>
            </a:r>
            <a:r>
              <a:rPr lang="pt-BR" altLang="zh-CN" sz="2900" kern="100" dirty="0">
                <a:solidFill>
                  <a:srgbClr val="FF0000"/>
                </a:solidFill>
                <a:latin typeface="Times New Roman"/>
                <a:ea typeface="宋体"/>
              </a:rPr>
              <a:t>O</a:t>
            </a:r>
            <a:r>
              <a:rPr lang="zh-CN" altLang="zh-CN" sz="2900" kern="100" dirty="0">
                <a:solidFill>
                  <a:srgbClr val="FF0000"/>
                </a:solidFill>
                <a:latin typeface="Times New Roman"/>
                <a:ea typeface="宋体"/>
              </a:rPr>
              <a:t>。</a:t>
            </a:r>
            <a:endParaRPr lang="zh-CN" altLang="zh-CN" sz="2900" kern="100" dirty="0">
              <a:solidFill>
                <a:srgbClr val="000000"/>
              </a:solidFill>
              <a:latin typeface="Times New Roman"/>
              <a:ea typeface="宋体"/>
            </a:endParaRPr>
          </a:p>
        </p:txBody>
      </p:sp>
      <p:grpSp>
        <p:nvGrpSpPr>
          <p:cNvPr id="4" name="组合 16"/>
          <p:cNvGrpSpPr/>
          <p:nvPr/>
        </p:nvGrpSpPr>
        <p:grpSpPr>
          <a:xfrm>
            <a:off x="0" y="215084"/>
            <a:ext cx="2126782" cy="534874"/>
            <a:chOff x="164" y="465931"/>
            <a:chExt cx="2126782" cy="534874"/>
          </a:xfrm>
        </p:grpSpPr>
        <p:sp>
          <p:nvSpPr>
            <p:cNvPr id="5" name="燕尾形 4"/>
            <p:cNvSpPr/>
            <p:nvPr/>
          </p:nvSpPr>
          <p:spPr>
            <a:xfrm>
              <a:off x="514196" y="511832"/>
              <a:ext cx="1603226" cy="486000"/>
            </a:xfrm>
            <a:prstGeom prst="chevron">
              <a:avLst>
                <a:gd name="adj" fmla="val 0"/>
              </a:avLst>
            </a:prstGeom>
            <a:solidFill>
              <a:srgbClr val="2258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rgbClr val="1481E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80287" y="465931"/>
              <a:ext cx="1646659" cy="523196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tabLst>
                  <a:tab pos="1890395" algn="l"/>
                </a:tabLst>
              </a:pPr>
              <a:r>
                <a:rPr lang="zh-CN" altLang="en-US" sz="2600" b="1" kern="100" dirty="0">
                  <a:solidFill>
                    <a:prstClr val="white"/>
                  </a:solidFill>
                  <a:latin typeface="宋体" panose="02010600030101010101" pitchFamily="2" charset="-122"/>
                  <a:cs typeface="Courier New" panose="02070309020205020404"/>
                </a:rPr>
                <a:t>真题研究</a:t>
              </a:r>
            </a:p>
          </p:txBody>
        </p:sp>
        <p:sp>
          <p:nvSpPr>
            <p:cNvPr id="7" name="五边形 6"/>
            <p:cNvSpPr/>
            <p:nvPr/>
          </p:nvSpPr>
          <p:spPr>
            <a:xfrm>
              <a:off x="164" y="514805"/>
              <a:ext cx="470598" cy="486000"/>
            </a:xfrm>
            <a:prstGeom prst="homePlate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ChangeArrowheads="1"/>
          </p:cNvSpPr>
          <p:nvPr/>
        </p:nvSpPr>
        <p:spPr bwMode="auto">
          <a:xfrm>
            <a:off x="0" y="643712"/>
            <a:ext cx="1202456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ctr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srgbClr val="000000"/>
                </a:solidFill>
                <a:latin typeface="Time New Romans" charset="0"/>
                <a:ea typeface="Time New Romans" charset="0"/>
                <a:cs typeface="Times New Roman" pitchFamily="18" charset="0"/>
              </a:rPr>
              <a:t>10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Times New Roman" pitchFamily="18" charset="0"/>
              </a:rPr>
              <a:t>.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Times New Roman" pitchFamily="18" charset="0"/>
              </a:rPr>
              <a:t>（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Times New Roman" pitchFamily="18" charset="0"/>
              </a:rPr>
              <a:t>2019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Times New Roman" pitchFamily="18" charset="0"/>
              </a:rPr>
              <a:t>全国</a:t>
            </a:r>
            <a:r>
              <a:rPr lang="en-US" altLang="zh-CN" dirty="0" smtClean="0">
                <a:solidFill>
                  <a:srgbClr val="000000"/>
                </a:solidFill>
                <a:latin typeface="Time New Romans" charset="0"/>
                <a:ea typeface="Time New Romans" charset="0"/>
                <a:cs typeface="Times New Roman" pitchFamily="18" charset="0"/>
              </a:rPr>
              <a:t>Ⅲ </a:t>
            </a:r>
            <a:r>
              <a:rPr lang="zh-CN" altLang="en-US" dirty="0" smtClean="0">
                <a:solidFill>
                  <a:srgbClr val="000000"/>
                </a:solidFill>
                <a:latin typeface="Time New Romans" charset="0"/>
                <a:ea typeface="Time New Romans" charset="0"/>
                <a:cs typeface="Times New Roman" pitchFamily="18" charset="0"/>
              </a:rPr>
              <a:t>、</a:t>
            </a:r>
            <a:r>
              <a:rPr lang="en-US" altLang="zh-CN" dirty="0" smtClean="0">
                <a:solidFill>
                  <a:srgbClr val="000000"/>
                </a:solidFill>
                <a:latin typeface="Time New Romans" charset="0"/>
                <a:ea typeface="Time New Romans" charset="0"/>
                <a:cs typeface="Times New Roman" pitchFamily="18" charset="0"/>
              </a:rPr>
              <a:t>26</a:t>
            </a:r>
            <a:r>
              <a:rPr lang="zh-CN" altLang="en-US" dirty="0" smtClean="0">
                <a:solidFill>
                  <a:srgbClr val="000000"/>
                </a:solidFill>
                <a:latin typeface="Time New Romans" charset="0"/>
                <a:ea typeface="Time New Romans" charset="0"/>
                <a:cs typeface="Times New Roman" pitchFamily="18" charset="0"/>
              </a:rPr>
              <a:t>节选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Times New Roman" pitchFamily="18" charset="0"/>
              </a:rPr>
              <a:t>）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宋体" pitchFamily="2" charset="-122"/>
              </a:rPr>
              <a:t>高纯硫酸锰作为合成镍钴锰三元正极材料的原料，工业上可由天然二氧化锰粉与硫化锰矿（还含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s New Roman" pitchFamily="18" charset="0"/>
                <a:cs typeface="Times New Roman" pitchFamily="18" charset="0"/>
              </a:rPr>
              <a:t>Fe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宋体" pitchFamily="2" charset="-122"/>
              </a:rPr>
              <a:t>、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s New Roman" pitchFamily="18" charset="0"/>
                <a:cs typeface="Times New Roman" pitchFamily="18" charset="0"/>
              </a:rPr>
              <a:t>Al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宋体" pitchFamily="2" charset="-122"/>
              </a:rPr>
              <a:t>、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s New Roman" pitchFamily="18" charset="0"/>
                <a:cs typeface="Times New Roman" pitchFamily="18" charset="0"/>
              </a:rPr>
              <a:t>Mg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宋体" pitchFamily="2" charset="-122"/>
              </a:rPr>
              <a:t>、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s New Roman" pitchFamily="18" charset="0"/>
                <a:cs typeface="Times New Roman" pitchFamily="18" charset="0"/>
              </a:rPr>
              <a:t>Zn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宋体" pitchFamily="2" charset="-122"/>
              </a:rPr>
              <a:t>、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s New Roman" pitchFamily="18" charset="0"/>
                <a:cs typeface="Times New Roman" pitchFamily="18" charset="0"/>
              </a:rPr>
              <a:t>Ni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宋体" pitchFamily="2" charset="-122"/>
              </a:rPr>
              <a:t>、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s New Roman" pitchFamily="18" charset="0"/>
                <a:cs typeface="Times New Roman" pitchFamily="18" charset="0"/>
              </a:rPr>
              <a:t>Si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宋体" pitchFamily="2" charset="-122"/>
              </a:rPr>
              <a:t>等元素）制备，工艺如下图所示。回答下列问题：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582657" name="Picture 1" descr="学科网(www.zxxk.com)--教育资源门户，提供试卷、教案、课件、论文、素材以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7356" y="1786720"/>
            <a:ext cx="9215502" cy="1285884"/>
          </a:xfrm>
          <a:prstGeom prst="rect">
            <a:avLst/>
          </a:prstGeom>
          <a:noFill/>
        </p:spPr>
      </p:pic>
      <p:sp>
        <p:nvSpPr>
          <p:cNvPr id="582659" name="Rectangle 3"/>
          <p:cNvSpPr>
            <a:spLocks noChangeArrowheads="1"/>
          </p:cNvSpPr>
          <p:nvPr/>
        </p:nvSpPr>
        <p:spPr bwMode="auto">
          <a:xfrm>
            <a:off x="165852" y="3144042"/>
            <a:ext cx="96007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宋体" pitchFamily="2" charset="-122"/>
              </a:rPr>
              <a:t>相关金属离子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s New Roman" pitchFamily="18" charset="0"/>
                <a:cs typeface="Times New Roman" pitchFamily="18" charset="0"/>
              </a:rPr>
              <a:t>Mn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s New Roman" pitchFamily="18" charset="0"/>
                <a:cs typeface="Times New Roman" pitchFamily="18" charset="0"/>
              </a:rPr>
              <a:t>+)=0.1 mol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en-US" altLang="zh-CN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s New Roman" pitchFamily="18" charset="0"/>
                <a:cs typeface="Times New Roman" pitchFamily="18" charset="0"/>
              </a:rPr>
              <a:t>−1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s New Roman" pitchFamily="18" charset="0"/>
                <a:cs typeface="Times New Roman" pitchFamily="18" charset="0"/>
              </a:rPr>
              <a:t>]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宋体" pitchFamily="2" charset="-122"/>
              </a:rPr>
              <a:t>形成氢氧化物沉淀的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s New Roman" pitchFamily="18" charset="0"/>
                <a:cs typeface="Times New Roman" pitchFamily="18" charset="0"/>
              </a:rPr>
              <a:t>pH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宋体" pitchFamily="2" charset="-122"/>
              </a:rPr>
              <a:t>范围如下：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80166" y="3786984"/>
          <a:ext cx="10001322" cy="1428759"/>
        </p:xfrm>
        <a:graphic>
          <a:graphicData uri="http://schemas.openxmlformats.org/drawingml/2006/table">
            <a:tbl>
              <a:tblPr/>
              <a:tblGrid>
                <a:gridCol w="1705295"/>
                <a:gridCol w="1167589"/>
                <a:gridCol w="1167589"/>
                <a:gridCol w="1167589"/>
                <a:gridCol w="1182952"/>
                <a:gridCol w="1136863"/>
                <a:gridCol w="1305856"/>
                <a:gridCol w="1167589"/>
              </a:tblGrid>
              <a:tr h="476253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Time New Romans"/>
                          <a:ea typeface="宋体"/>
                          <a:cs typeface="宋体"/>
                        </a:rPr>
                        <a:t>金属离子</a:t>
                      </a:r>
                      <a:endParaRPr lang="zh-CN" sz="1600" kern="100" dirty="0">
                        <a:latin typeface="Time New Romans"/>
                        <a:ea typeface="宋体"/>
                        <a:cs typeface="Times New Roman"/>
                      </a:endParaRPr>
                    </a:p>
                  </a:txBody>
                  <a:tcPr marL="68580" marR="6858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Mn</a:t>
                      </a:r>
                      <a:r>
                        <a:rPr lang="en-US" sz="1600" kern="1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2+</a:t>
                      </a:r>
                      <a:endParaRPr lang="zh-CN" sz="1600" kern="100" dirty="0">
                        <a:latin typeface="Time New Romans"/>
                        <a:ea typeface="宋体"/>
                        <a:cs typeface="Times New Roman"/>
                      </a:endParaRPr>
                    </a:p>
                  </a:txBody>
                  <a:tcPr marL="68580" marR="6858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Fe</a:t>
                      </a:r>
                      <a:r>
                        <a:rPr lang="en-US" sz="1600" kern="1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2+</a:t>
                      </a:r>
                      <a:endParaRPr lang="zh-CN" sz="1600" kern="100" dirty="0">
                        <a:latin typeface="Time New Romans"/>
                        <a:ea typeface="宋体"/>
                        <a:cs typeface="Times New Roman"/>
                      </a:endParaRPr>
                    </a:p>
                  </a:txBody>
                  <a:tcPr marL="68580" marR="6858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Fe</a:t>
                      </a:r>
                      <a:r>
                        <a:rPr lang="en-US" sz="1600" kern="1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3+</a:t>
                      </a:r>
                      <a:endParaRPr lang="zh-CN" sz="1600" kern="100" dirty="0">
                        <a:latin typeface="Time New Romans"/>
                        <a:ea typeface="宋体"/>
                        <a:cs typeface="Times New Roman"/>
                      </a:endParaRPr>
                    </a:p>
                  </a:txBody>
                  <a:tcPr marL="68580" marR="6858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</a:t>
                      </a:r>
                      <a:r>
                        <a:rPr lang="en-US" sz="1600" kern="1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3+</a:t>
                      </a:r>
                      <a:endParaRPr lang="zh-CN" sz="1600" kern="100" dirty="0">
                        <a:latin typeface="Time New Romans"/>
                        <a:ea typeface="宋体"/>
                        <a:cs typeface="Times New Roman"/>
                      </a:endParaRPr>
                    </a:p>
                  </a:txBody>
                  <a:tcPr marL="68580" marR="6858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Mg</a:t>
                      </a:r>
                      <a:r>
                        <a:rPr lang="en-US" sz="1600" kern="100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2+</a:t>
                      </a:r>
                      <a:endParaRPr lang="zh-CN" sz="1600" kern="100">
                        <a:latin typeface="Time New Romans"/>
                        <a:ea typeface="宋体"/>
                        <a:cs typeface="Times New Roman"/>
                      </a:endParaRPr>
                    </a:p>
                  </a:txBody>
                  <a:tcPr marL="68580" marR="6858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Zn</a:t>
                      </a:r>
                      <a:r>
                        <a:rPr lang="en-US" sz="1600" kern="100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2+</a:t>
                      </a:r>
                      <a:endParaRPr lang="zh-CN" sz="1600" kern="100">
                        <a:latin typeface="Time New Romans"/>
                        <a:ea typeface="宋体"/>
                        <a:cs typeface="Times New Roman"/>
                      </a:endParaRPr>
                    </a:p>
                  </a:txBody>
                  <a:tcPr marL="68580" marR="6858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Ni</a:t>
                      </a:r>
                      <a:r>
                        <a:rPr lang="en-US" sz="1600" kern="100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2+</a:t>
                      </a:r>
                      <a:endParaRPr lang="zh-CN" sz="1600" kern="100">
                        <a:latin typeface="Time New Romans"/>
                        <a:ea typeface="宋体"/>
                        <a:cs typeface="Times New Roman"/>
                      </a:endParaRPr>
                    </a:p>
                  </a:txBody>
                  <a:tcPr marL="68580" marR="6858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rgbClr val="000000"/>
                          </a:solidFill>
                          <a:latin typeface="Time New Romans"/>
                          <a:ea typeface="宋体"/>
                          <a:cs typeface="宋体"/>
                        </a:rPr>
                        <a:t>开始沉淀的</a:t>
                      </a:r>
                      <a:r>
                        <a:rPr lang="en-US" sz="16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</a:t>
                      </a:r>
                      <a:endParaRPr lang="zh-CN" sz="1600" kern="100">
                        <a:latin typeface="Time New Romans"/>
                        <a:ea typeface="宋体"/>
                        <a:cs typeface="Times New Roman"/>
                      </a:endParaRPr>
                    </a:p>
                  </a:txBody>
                  <a:tcPr marL="68580" marR="6858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8.1</a:t>
                      </a:r>
                      <a:endParaRPr lang="zh-CN" sz="1600" kern="100">
                        <a:latin typeface="Time New Romans"/>
                        <a:ea typeface="宋体"/>
                        <a:cs typeface="Times New Roman"/>
                      </a:endParaRPr>
                    </a:p>
                  </a:txBody>
                  <a:tcPr marL="68580" marR="6858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6.3</a:t>
                      </a:r>
                      <a:endParaRPr lang="zh-CN" sz="1600" kern="100">
                        <a:latin typeface="Time New Romans"/>
                        <a:ea typeface="宋体"/>
                        <a:cs typeface="Times New Roman"/>
                      </a:endParaRPr>
                    </a:p>
                  </a:txBody>
                  <a:tcPr marL="68580" marR="6858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1.5</a:t>
                      </a:r>
                      <a:endParaRPr lang="zh-CN" sz="1600" kern="100">
                        <a:latin typeface="Time New Romans"/>
                        <a:ea typeface="宋体"/>
                        <a:cs typeface="Times New Roman"/>
                      </a:endParaRPr>
                    </a:p>
                  </a:txBody>
                  <a:tcPr marL="68580" marR="6858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3.4</a:t>
                      </a:r>
                      <a:endParaRPr lang="zh-CN" sz="1600" kern="100" dirty="0">
                        <a:latin typeface="Time New Romans"/>
                        <a:ea typeface="宋体"/>
                        <a:cs typeface="Times New Roman"/>
                      </a:endParaRPr>
                    </a:p>
                  </a:txBody>
                  <a:tcPr marL="68580" marR="6858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8 9</a:t>
                      </a:r>
                      <a:endParaRPr lang="zh-CN" sz="1600" kern="100" dirty="0">
                        <a:latin typeface="Time New Romans"/>
                        <a:ea typeface="宋体"/>
                        <a:cs typeface="Times New Roman"/>
                      </a:endParaRPr>
                    </a:p>
                  </a:txBody>
                  <a:tcPr marL="68580" marR="6858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6.2</a:t>
                      </a:r>
                      <a:endParaRPr lang="zh-CN" sz="1600" kern="100" dirty="0">
                        <a:latin typeface="Time New Romans"/>
                        <a:ea typeface="宋体"/>
                        <a:cs typeface="Times New Roman"/>
                      </a:endParaRPr>
                    </a:p>
                  </a:txBody>
                  <a:tcPr marL="68580" marR="6858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6.9</a:t>
                      </a:r>
                      <a:endParaRPr lang="zh-CN" sz="1600" kern="100" dirty="0">
                        <a:latin typeface="Time New Romans"/>
                        <a:ea typeface="宋体"/>
                        <a:cs typeface="Times New Roman"/>
                      </a:endParaRPr>
                    </a:p>
                  </a:txBody>
                  <a:tcPr marL="68580" marR="6858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rgbClr val="000000"/>
                          </a:solidFill>
                          <a:latin typeface="Time New Romans"/>
                          <a:ea typeface="宋体"/>
                          <a:cs typeface="宋体"/>
                        </a:rPr>
                        <a:t>沉淀完全的</a:t>
                      </a:r>
                      <a:r>
                        <a:rPr lang="en-US" sz="16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</a:t>
                      </a:r>
                      <a:endParaRPr lang="zh-CN" sz="1600" kern="100">
                        <a:latin typeface="Time New Romans"/>
                        <a:ea typeface="宋体"/>
                        <a:cs typeface="Times New Roman"/>
                      </a:endParaRPr>
                    </a:p>
                  </a:txBody>
                  <a:tcPr marL="68580" marR="6858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10.1</a:t>
                      </a:r>
                      <a:endParaRPr lang="zh-CN" sz="1600" kern="100">
                        <a:latin typeface="Time New Romans"/>
                        <a:ea typeface="宋体"/>
                        <a:cs typeface="Times New Roman"/>
                      </a:endParaRPr>
                    </a:p>
                  </a:txBody>
                  <a:tcPr marL="68580" marR="6858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8.3</a:t>
                      </a:r>
                      <a:endParaRPr lang="zh-CN" sz="1600" kern="100">
                        <a:latin typeface="Time New Romans"/>
                        <a:ea typeface="宋体"/>
                        <a:cs typeface="Times New Roman"/>
                      </a:endParaRPr>
                    </a:p>
                  </a:txBody>
                  <a:tcPr marL="68580" marR="6858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2.8</a:t>
                      </a:r>
                      <a:endParaRPr lang="zh-CN" sz="1600" kern="100">
                        <a:latin typeface="Time New Romans"/>
                        <a:ea typeface="宋体"/>
                        <a:cs typeface="Times New Roman"/>
                      </a:endParaRPr>
                    </a:p>
                  </a:txBody>
                  <a:tcPr marL="68580" marR="6858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4.7</a:t>
                      </a:r>
                      <a:endParaRPr lang="zh-CN" sz="1600" kern="100">
                        <a:latin typeface="Time New Romans"/>
                        <a:ea typeface="宋体"/>
                        <a:cs typeface="Times New Roman"/>
                      </a:endParaRPr>
                    </a:p>
                  </a:txBody>
                  <a:tcPr marL="68580" marR="6858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10.9</a:t>
                      </a:r>
                      <a:endParaRPr lang="zh-CN" sz="1600" kern="100">
                        <a:latin typeface="Time New Romans"/>
                        <a:ea typeface="宋体"/>
                        <a:cs typeface="Times New Roman"/>
                      </a:endParaRPr>
                    </a:p>
                  </a:txBody>
                  <a:tcPr marL="68580" marR="6858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8.2</a:t>
                      </a:r>
                      <a:endParaRPr lang="zh-CN" sz="1600" kern="100">
                        <a:latin typeface="Time New Romans"/>
                        <a:ea typeface="宋体"/>
                        <a:cs typeface="Times New Roman"/>
                      </a:endParaRPr>
                    </a:p>
                  </a:txBody>
                  <a:tcPr marL="68580" marR="6858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8 9</a:t>
                      </a:r>
                      <a:endParaRPr lang="zh-CN" sz="1600" kern="100" dirty="0">
                        <a:latin typeface="Time New Romans"/>
                        <a:ea typeface="宋体"/>
                        <a:cs typeface="Times New Roman"/>
                      </a:endParaRPr>
                    </a:p>
                  </a:txBody>
                  <a:tcPr marL="68580" marR="6858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826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1750" cy="88900"/>
          </a:xfrm>
          <a:prstGeom prst="rect">
            <a:avLst/>
          </a:prstGeom>
          <a:noFill/>
        </p:spPr>
      </p:pic>
      <p:pic>
        <p:nvPicPr>
          <p:cNvPr id="5826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1750" cy="88900"/>
          </a:xfrm>
          <a:prstGeom prst="rect">
            <a:avLst/>
          </a:prstGeom>
          <a:noFill/>
        </p:spPr>
      </p:pic>
      <p:sp>
        <p:nvSpPr>
          <p:cNvPr id="582662" name="Rectangle 6"/>
          <p:cNvSpPr>
            <a:spLocks noChangeArrowheads="1"/>
          </p:cNvSpPr>
          <p:nvPr/>
        </p:nvSpPr>
        <p:spPr bwMode="auto">
          <a:xfrm>
            <a:off x="237290" y="5358620"/>
            <a:ext cx="115729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宋体" pitchFamily="2" charset="-122"/>
              </a:rPr>
              <a:t>（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宋体" pitchFamily="2" charset="-122"/>
              </a:rPr>
              <a:t>）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宋体" pitchFamily="2" charset="-122"/>
              </a:rPr>
              <a:t>滤渣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宋体" pitchFamily="2" charset="-122"/>
              </a:rPr>
              <a:t>含有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宋体" pitchFamily="2" charset="-122"/>
              </a:rPr>
              <a:t>和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Times New Roman" pitchFamily="18" charset="0"/>
              </a:rPr>
              <a:t>__________________________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宋体" pitchFamily="2" charset="-122"/>
              </a:rPr>
              <a:t>；写出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宋体" pitchFamily="2" charset="-122"/>
              </a:rPr>
              <a:t>溶浸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宋体" pitchFamily="2" charset="-122"/>
              </a:rPr>
              <a:t>中二氧化锰与硫化锰反应的化学方程式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Times New Roman" pitchFamily="18" charset="0"/>
              </a:rPr>
              <a:t>____________________________________________________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宋体" pitchFamily="2" charset="-122"/>
              </a:rPr>
              <a:t>。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宋体" pitchFamily="2" charset="-122"/>
              </a:rPr>
              <a:t>（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宋体" pitchFamily="2" charset="-122"/>
              </a:rPr>
              <a:t>）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宋体" pitchFamily="2" charset="-122"/>
              </a:rPr>
              <a:t>氧化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宋体" pitchFamily="2" charset="-122"/>
              </a:rPr>
              <a:t>中添加适量的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s New Roman" pitchFamily="18" charset="0"/>
                <a:cs typeface="Times New Roman" pitchFamily="18" charset="0"/>
              </a:rPr>
              <a:t>MnO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宋体" pitchFamily="2" charset="-122"/>
              </a:rPr>
              <a:t>的作用是将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Times New Roman" pitchFamily="18" charset="0"/>
              </a:rPr>
              <a:t>________________________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 New Romans" charset="0"/>
                <a:ea typeface="Time New Romans" charset="0"/>
                <a:cs typeface="宋体" pitchFamily="2" charset="-122"/>
              </a:rPr>
              <a:t>。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pSp>
        <p:nvGrpSpPr>
          <p:cNvPr id="9" name="组合 16"/>
          <p:cNvGrpSpPr/>
          <p:nvPr/>
        </p:nvGrpSpPr>
        <p:grpSpPr>
          <a:xfrm>
            <a:off x="0" y="0"/>
            <a:ext cx="2126782" cy="534874"/>
            <a:chOff x="164" y="465931"/>
            <a:chExt cx="2126782" cy="534874"/>
          </a:xfrm>
        </p:grpSpPr>
        <p:sp>
          <p:nvSpPr>
            <p:cNvPr id="10" name="燕尾形 9"/>
            <p:cNvSpPr/>
            <p:nvPr/>
          </p:nvSpPr>
          <p:spPr>
            <a:xfrm>
              <a:off x="514196" y="511832"/>
              <a:ext cx="1603226" cy="486000"/>
            </a:xfrm>
            <a:prstGeom prst="chevron">
              <a:avLst>
                <a:gd name="adj" fmla="val 0"/>
              </a:avLst>
            </a:prstGeom>
            <a:solidFill>
              <a:srgbClr val="2258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rgbClr val="1481E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80287" y="465931"/>
              <a:ext cx="1646659" cy="523196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tabLst>
                  <a:tab pos="1890395" algn="l"/>
                </a:tabLst>
              </a:pPr>
              <a:r>
                <a:rPr lang="zh-CN" altLang="en-US" sz="2600" b="1" kern="100" dirty="0">
                  <a:solidFill>
                    <a:prstClr val="white"/>
                  </a:solidFill>
                  <a:latin typeface="宋体" panose="02010600030101010101" pitchFamily="2" charset="-122"/>
                  <a:cs typeface="Courier New" panose="02070309020205020404"/>
                </a:rPr>
                <a:t>真题研究</a:t>
              </a:r>
            </a:p>
          </p:txBody>
        </p:sp>
        <p:sp>
          <p:nvSpPr>
            <p:cNvPr id="12" name="五边形 11"/>
            <p:cNvSpPr/>
            <p:nvPr/>
          </p:nvSpPr>
          <p:spPr>
            <a:xfrm>
              <a:off x="164" y="514805"/>
              <a:ext cx="470598" cy="486000"/>
            </a:xfrm>
            <a:prstGeom prst="homePlate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594876" y="5644372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MnO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+MnS+2H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SO</a:t>
            </a:r>
            <a:r>
              <a:rPr lang="en-US" baseline="-25000" dirty="0" smtClean="0">
                <a:solidFill>
                  <a:srgbClr val="FF0000"/>
                </a:solidFill>
              </a:rPr>
              <a:t>4</a:t>
            </a:r>
            <a:r>
              <a:rPr lang="en-US" dirty="0" smtClean="0">
                <a:solidFill>
                  <a:srgbClr val="FF0000"/>
                </a:solidFill>
              </a:rPr>
              <a:t>=2MnSO</a:t>
            </a:r>
            <a:r>
              <a:rPr lang="en-US" baseline="-25000" dirty="0" smtClean="0">
                <a:solidFill>
                  <a:srgbClr val="FF0000"/>
                </a:solidFill>
              </a:rPr>
              <a:t>4</a:t>
            </a:r>
            <a:r>
              <a:rPr lang="en-US" dirty="0" smtClean="0">
                <a:solidFill>
                  <a:srgbClr val="FF0000"/>
                </a:solidFill>
              </a:rPr>
              <a:t>+S+2H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O </a:t>
            </a:r>
            <a:endParaRPr lang="zh-CN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1604" y="1000902"/>
            <a:ext cx="110014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【</a:t>
            </a:r>
            <a:r>
              <a:rPr lang="zh-CN" altLang="en-US" sz="2800" dirty="0" smtClean="0">
                <a:solidFill>
                  <a:srgbClr val="FF0000"/>
                </a:solidFill>
              </a:rPr>
              <a:t>答案</a:t>
            </a:r>
            <a:r>
              <a:rPr lang="en-US" altLang="zh-CN" sz="2800" dirty="0" smtClean="0">
                <a:solidFill>
                  <a:srgbClr val="FF0000"/>
                </a:solidFill>
              </a:rPr>
              <a:t>】</a:t>
            </a:r>
            <a:r>
              <a:rPr lang="en-US" sz="2800" dirty="0" smtClean="0">
                <a:solidFill>
                  <a:srgbClr val="FF0000"/>
                </a:solidFill>
              </a:rPr>
              <a:t>   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(1). SiO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r>
              <a:rPr lang="zh-CN" altLang="en-US" sz="2800" dirty="0" smtClean="0">
                <a:solidFill>
                  <a:srgbClr val="FF0000"/>
                </a:solidFill>
              </a:rPr>
              <a:t>（不溶性硅酸盐）</a:t>
            </a:r>
            <a:r>
              <a:rPr lang="en-US" sz="2800" dirty="0" smtClean="0">
                <a:solidFill>
                  <a:srgbClr val="FF0000"/>
                </a:solidFill>
              </a:rPr>
              <a:t>    MnO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+MnS+2H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SO</a:t>
            </a:r>
            <a:r>
              <a:rPr lang="en-US" sz="2800" baseline="-25000" dirty="0" smtClean="0">
                <a:solidFill>
                  <a:srgbClr val="FF0000"/>
                </a:solidFill>
              </a:rPr>
              <a:t>4</a:t>
            </a:r>
            <a:r>
              <a:rPr lang="en-US" sz="2800" dirty="0" smtClean="0">
                <a:solidFill>
                  <a:srgbClr val="FF0000"/>
                </a:solidFill>
              </a:rPr>
              <a:t>=2MnSO</a:t>
            </a:r>
            <a:r>
              <a:rPr lang="en-US" sz="2800" baseline="-25000" dirty="0" smtClean="0">
                <a:solidFill>
                  <a:srgbClr val="FF0000"/>
                </a:solidFill>
              </a:rPr>
              <a:t>4</a:t>
            </a:r>
            <a:r>
              <a:rPr lang="en-US" sz="2800" dirty="0" smtClean="0">
                <a:solidFill>
                  <a:srgbClr val="FF0000"/>
                </a:solidFill>
              </a:rPr>
              <a:t>+S+2H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O  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 (</a:t>
            </a:r>
            <a:r>
              <a:rPr lang="en-US" altLang="zh-CN" sz="28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). </a:t>
            </a:r>
            <a:r>
              <a:rPr lang="zh-CN" altLang="en-US" sz="2800" dirty="0" smtClean="0">
                <a:solidFill>
                  <a:srgbClr val="FF0000"/>
                </a:solidFill>
              </a:rPr>
              <a:t>将</a:t>
            </a:r>
            <a:r>
              <a:rPr lang="en-US" sz="2800" dirty="0" smtClean="0">
                <a:solidFill>
                  <a:srgbClr val="FF0000"/>
                </a:solidFill>
              </a:rPr>
              <a:t>Fe</a:t>
            </a:r>
            <a:r>
              <a:rPr lang="en-US" sz="2800" baseline="30000" dirty="0" smtClean="0">
                <a:solidFill>
                  <a:srgbClr val="FF0000"/>
                </a:solidFill>
              </a:rPr>
              <a:t>2+</a:t>
            </a:r>
            <a:r>
              <a:rPr lang="zh-CN" altLang="en-US" sz="2800" dirty="0" smtClean="0">
                <a:solidFill>
                  <a:srgbClr val="FF0000"/>
                </a:solidFill>
              </a:rPr>
              <a:t>氧化为</a:t>
            </a:r>
            <a:r>
              <a:rPr lang="en-US" sz="2800" dirty="0" smtClean="0">
                <a:solidFill>
                  <a:srgbClr val="FF0000"/>
                </a:solidFill>
              </a:rPr>
              <a:t>Fe</a:t>
            </a:r>
            <a:r>
              <a:rPr lang="en-US" sz="2800" baseline="30000" dirty="0" smtClean="0">
                <a:solidFill>
                  <a:srgbClr val="FF0000"/>
                </a:solidFill>
              </a:rPr>
              <a:t>3+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583681" name="Rectangle 1"/>
          <p:cNvSpPr>
            <a:spLocks noChangeArrowheads="1"/>
          </p:cNvSpPr>
          <p:nvPr/>
        </p:nvSpPr>
        <p:spPr bwMode="auto">
          <a:xfrm>
            <a:off x="451604" y="3072604"/>
            <a:ext cx="1135864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【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解析</a:t>
            </a:r>
            <a:r>
              <a:rPr kumimoji="0" lang="zh-CN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】</a:t>
            </a:r>
            <a:endParaRPr kumimoji="0" lang="zh-CN" altLang="zh-CN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【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详解</a:t>
            </a:r>
            <a:r>
              <a:rPr kumimoji="0" lang="zh-CN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】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（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）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Si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元素以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SiO</a:t>
            </a:r>
            <a:r>
              <a:rPr kumimoji="0" lang="en-US" altLang="zh-CN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或不溶性硅盐存在，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SiO</a:t>
            </a:r>
            <a:r>
              <a:rPr kumimoji="0" lang="en-US" altLang="zh-CN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与硫酸不反应，所以滤渣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中除了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还有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SiO</a:t>
            </a:r>
            <a:r>
              <a:rPr kumimoji="0" lang="en-US" altLang="zh-CN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；在硫酸的溶浸过程中，二氧化锰和硫化锰发生了氧化还原反应，二氧化锰作氧化剂，硫化锰作还原剂，方程式为：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MnO</a:t>
            </a:r>
            <a:r>
              <a:rPr kumimoji="0" lang="en-US" altLang="zh-CN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+MnS+2H</a:t>
            </a:r>
            <a:r>
              <a:rPr kumimoji="0" lang="en-US" altLang="zh-CN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kumimoji="0" lang="en-US" altLang="zh-CN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=2MnSO</a:t>
            </a:r>
            <a:r>
              <a:rPr kumimoji="0" lang="en-US" altLang="zh-CN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+S+2H</a:t>
            </a:r>
            <a:r>
              <a:rPr kumimoji="0" lang="en-US" altLang="zh-CN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O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（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）二氧化锰作为氧化剂，使得</a:t>
            </a:r>
            <a:r>
              <a:rPr kumimoji="0" lang="en-US" altLang="zh-CN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MnS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反应完全，且将溶液中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Fe</a:t>
            </a:r>
            <a:r>
              <a:rPr kumimoji="0" lang="en-US" altLang="zh-CN" sz="28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2+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 New Romans"/>
                <a:cs typeface="宋体" pitchFamily="2" charset="-122"/>
              </a:rPr>
              <a:t>氧化为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Fe</a:t>
            </a:r>
            <a:r>
              <a:rPr kumimoji="0" lang="en-US" altLang="zh-CN" sz="28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3+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pSp>
        <p:nvGrpSpPr>
          <p:cNvPr id="4" name="组合 16"/>
          <p:cNvGrpSpPr/>
          <p:nvPr/>
        </p:nvGrpSpPr>
        <p:grpSpPr>
          <a:xfrm>
            <a:off x="0" y="0"/>
            <a:ext cx="2126782" cy="534874"/>
            <a:chOff x="164" y="465931"/>
            <a:chExt cx="2126782" cy="534874"/>
          </a:xfrm>
        </p:grpSpPr>
        <p:sp>
          <p:nvSpPr>
            <p:cNvPr id="5" name="燕尾形 4"/>
            <p:cNvSpPr/>
            <p:nvPr/>
          </p:nvSpPr>
          <p:spPr>
            <a:xfrm>
              <a:off x="514196" y="511832"/>
              <a:ext cx="1603226" cy="486000"/>
            </a:xfrm>
            <a:prstGeom prst="chevron">
              <a:avLst>
                <a:gd name="adj" fmla="val 0"/>
              </a:avLst>
            </a:prstGeom>
            <a:solidFill>
              <a:srgbClr val="2258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rgbClr val="1481E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80287" y="465931"/>
              <a:ext cx="1646659" cy="523196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tabLst>
                  <a:tab pos="1890395" algn="l"/>
                </a:tabLst>
              </a:pPr>
              <a:r>
                <a:rPr lang="zh-CN" altLang="en-US" sz="2600" b="1" kern="100" dirty="0">
                  <a:solidFill>
                    <a:prstClr val="white"/>
                  </a:solidFill>
                  <a:latin typeface="宋体" panose="02010600030101010101" pitchFamily="2" charset="-122"/>
                  <a:cs typeface="Courier New" panose="02070309020205020404"/>
                </a:rPr>
                <a:t>真题研究</a:t>
              </a:r>
            </a:p>
          </p:txBody>
        </p:sp>
        <p:sp>
          <p:nvSpPr>
            <p:cNvPr id="7" name="五边形 6"/>
            <p:cNvSpPr/>
            <p:nvPr/>
          </p:nvSpPr>
          <p:spPr>
            <a:xfrm>
              <a:off x="164" y="514805"/>
              <a:ext cx="470598" cy="486000"/>
            </a:xfrm>
            <a:prstGeom prst="homePlate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3143" y="715150"/>
            <a:ext cx="117872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11.</a:t>
            </a:r>
            <a:r>
              <a:rPr lang="zh-CN" altLang="en-US" sz="2000" dirty="0" smtClean="0"/>
              <a:t>（</a:t>
            </a:r>
            <a:r>
              <a:rPr lang="en-US" altLang="zh-CN" sz="2000" dirty="0" smtClean="0"/>
              <a:t>2017</a:t>
            </a:r>
            <a:r>
              <a:rPr lang="zh-CN" altLang="en-US" sz="2000" dirty="0" smtClean="0"/>
              <a:t>全国</a:t>
            </a:r>
            <a:r>
              <a:rPr lang="en-US" altLang="zh-CN" sz="2000" dirty="0" smtClean="0"/>
              <a:t>Ⅱ 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28</a:t>
            </a:r>
            <a:r>
              <a:rPr lang="zh-CN" altLang="en-US" sz="2000" dirty="0" smtClean="0"/>
              <a:t>）水中溶解氧是水生生物生存不可缺少的条件。某课外小组采用碘量法测定学校周边河水中的溶解氧。实验步骤及测定原理如下：</a:t>
            </a:r>
          </a:p>
          <a:p>
            <a:r>
              <a:rPr lang="en-US" altLang="zh-CN" sz="2000" dirty="0" smtClean="0"/>
              <a:t>Ⅰ</a:t>
            </a:r>
            <a:r>
              <a:rPr lang="en-US" sz="2000" dirty="0" smtClean="0"/>
              <a:t>.</a:t>
            </a:r>
            <a:r>
              <a:rPr lang="zh-CN" altLang="en-US" sz="2000" dirty="0" smtClean="0"/>
              <a:t>取样、氧的固定</a:t>
            </a:r>
          </a:p>
          <a:p>
            <a:r>
              <a:rPr lang="zh-CN" altLang="en-US" sz="2000" dirty="0" smtClean="0"/>
              <a:t>用溶解氧瓶采集水样。记录大气压及水体温度。将水样与</a:t>
            </a:r>
            <a:r>
              <a:rPr lang="en-US" sz="2000" dirty="0" err="1" smtClean="0"/>
              <a:t>Mn</a:t>
            </a:r>
            <a:r>
              <a:rPr lang="en-US" sz="2000" dirty="0" smtClean="0"/>
              <a:t>(OH)</a:t>
            </a:r>
            <a:r>
              <a:rPr lang="en-US" sz="2000" baseline="-25000" dirty="0" smtClean="0"/>
              <a:t>2</a:t>
            </a:r>
            <a:r>
              <a:rPr lang="zh-CN" altLang="en-US" sz="2000" dirty="0" smtClean="0"/>
              <a:t>碱性悬浊液（含有</a:t>
            </a:r>
            <a:r>
              <a:rPr lang="en-US" sz="2000" dirty="0" smtClean="0"/>
              <a:t>KI</a:t>
            </a:r>
            <a:r>
              <a:rPr lang="zh-CN" altLang="en-US" sz="2000" dirty="0" smtClean="0"/>
              <a:t>）混合，反应生成</a:t>
            </a:r>
            <a:r>
              <a:rPr lang="en-US" sz="2000" dirty="0" err="1" smtClean="0"/>
              <a:t>MnO</a:t>
            </a:r>
            <a:r>
              <a:rPr lang="en-US" sz="2000" dirty="0" smtClean="0"/>
              <a:t>(OH)</a:t>
            </a:r>
            <a:r>
              <a:rPr lang="en-US" sz="2000" baseline="-25000" dirty="0" smtClean="0"/>
              <a:t>2</a:t>
            </a:r>
            <a:r>
              <a:rPr lang="zh-CN" altLang="en-US" sz="2000" dirty="0" smtClean="0"/>
              <a:t>，实现氧的固定。</a:t>
            </a:r>
          </a:p>
          <a:p>
            <a:r>
              <a:rPr lang="en-US" altLang="zh-CN" sz="2000" dirty="0" smtClean="0"/>
              <a:t>Ⅱ</a:t>
            </a:r>
            <a:r>
              <a:rPr lang="en-US" sz="2000" dirty="0" smtClean="0"/>
              <a:t>.</a:t>
            </a:r>
            <a:r>
              <a:rPr lang="zh-CN" altLang="en-US" sz="2000" dirty="0" smtClean="0"/>
              <a:t>酸化，滴定</a:t>
            </a:r>
          </a:p>
          <a:p>
            <a:r>
              <a:rPr lang="zh-CN" altLang="en-US" sz="2000" dirty="0" smtClean="0"/>
              <a:t>将固氧后的水样酸化，</a:t>
            </a:r>
            <a:r>
              <a:rPr lang="en-US" sz="2000" dirty="0" err="1" smtClean="0"/>
              <a:t>MnO</a:t>
            </a:r>
            <a:r>
              <a:rPr lang="en-US" sz="2000" dirty="0" smtClean="0"/>
              <a:t>(OH)</a:t>
            </a:r>
            <a:r>
              <a:rPr lang="en-US" sz="2000" baseline="-25000" dirty="0" smtClean="0"/>
              <a:t>2</a:t>
            </a:r>
            <a:r>
              <a:rPr lang="zh-CN" altLang="en-US" sz="2000" dirty="0" smtClean="0"/>
              <a:t>被</a:t>
            </a:r>
            <a:r>
              <a:rPr lang="en-US" sz="2000" dirty="0" smtClean="0"/>
              <a:t>I</a:t>
            </a:r>
            <a:r>
              <a:rPr lang="en-US" sz="2000" baseline="30000" dirty="0" smtClean="0"/>
              <a:t>−</a:t>
            </a:r>
            <a:r>
              <a:rPr lang="zh-CN" altLang="en-US" sz="2000" dirty="0" smtClean="0"/>
              <a:t>还原为</a:t>
            </a:r>
            <a:r>
              <a:rPr lang="en-US" sz="2000" dirty="0" smtClean="0"/>
              <a:t>Mn</a:t>
            </a:r>
            <a:r>
              <a:rPr lang="en-US" sz="2000" baseline="30000" dirty="0" smtClean="0"/>
              <a:t>2+</a:t>
            </a:r>
            <a:r>
              <a:rPr lang="zh-CN" altLang="en-US" sz="2000" dirty="0" smtClean="0"/>
              <a:t>，在暗处静置</a:t>
            </a:r>
            <a:r>
              <a:rPr lang="en-US" sz="2000" dirty="0" smtClean="0"/>
              <a:t>5 min</a:t>
            </a:r>
            <a:r>
              <a:rPr lang="zh-CN" altLang="en-US" sz="2000" dirty="0" smtClean="0"/>
              <a:t>，然后用标准</a:t>
            </a:r>
            <a:r>
              <a:rPr lang="en-US" sz="2000" dirty="0" smtClean="0"/>
              <a:t>Na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S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3</a:t>
            </a:r>
            <a:r>
              <a:rPr lang="zh-CN" altLang="en-US" sz="2000" dirty="0" smtClean="0"/>
              <a:t>溶液滴定生成的</a:t>
            </a:r>
            <a:r>
              <a:rPr lang="en-US" sz="2000" dirty="0" smtClean="0"/>
              <a:t>I</a:t>
            </a:r>
            <a:r>
              <a:rPr lang="en-US" sz="2000" baseline="-25000" dirty="0" smtClean="0"/>
              <a:t>2</a:t>
            </a:r>
            <a:r>
              <a:rPr lang="zh-CN" altLang="en-US" sz="2000" dirty="0" smtClean="0"/>
              <a:t>（</a:t>
            </a:r>
            <a:r>
              <a:rPr lang="en-US" sz="2000" dirty="0" smtClean="0"/>
              <a:t>2 S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3</a:t>
            </a:r>
            <a:r>
              <a:rPr lang="en-US" sz="2000" baseline="30000" dirty="0" smtClean="0"/>
              <a:t>2−</a:t>
            </a:r>
            <a:r>
              <a:rPr lang="en-US" sz="2000" dirty="0" smtClean="0"/>
              <a:t>+I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=2I</a:t>
            </a:r>
            <a:r>
              <a:rPr lang="en-US" sz="2000" baseline="30000" dirty="0" smtClean="0"/>
              <a:t>−</a:t>
            </a:r>
            <a:r>
              <a:rPr lang="en-US" sz="2000" dirty="0" smtClean="0"/>
              <a:t>+ S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6</a:t>
            </a:r>
            <a:r>
              <a:rPr lang="en-US" sz="2000" baseline="30000" dirty="0" smtClean="0"/>
              <a:t>2−</a:t>
            </a:r>
            <a:r>
              <a:rPr lang="zh-CN" altLang="en-US" sz="2000" dirty="0" smtClean="0"/>
              <a:t>）。</a:t>
            </a:r>
            <a:endParaRPr lang="zh-CN" altLang="en-US" sz="2000" dirty="0"/>
          </a:p>
        </p:txBody>
      </p:sp>
      <p:sp>
        <p:nvSpPr>
          <p:cNvPr id="3" name="矩形 2"/>
          <p:cNvSpPr/>
          <p:nvPr/>
        </p:nvSpPr>
        <p:spPr>
          <a:xfrm>
            <a:off x="308728" y="3286918"/>
            <a:ext cx="117158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/>
              <a:t>回答下列问题：</a:t>
            </a:r>
          </a:p>
          <a:p>
            <a:r>
              <a:rPr lang="zh-CN" altLang="en-US" sz="2000" dirty="0" smtClean="0"/>
              <a:t>（</a:t>
            </a:r>
            <a:r>
              <a:rPr lang="en-US" sz="2000" dirty="0" smtClean="0"/>
              <a:t>1</a:t>
            </a:r>
            <a:r>
              <a:rPr lang="zh-CN" altLang="en-US" sz="2000" dirty="0" smtClean="0"/>
              <a:t>）取水样时应尽量避免扰动水体表面，这样操作的主要目的是</a:t>
            </a:r>
            <a:r>
              <a:rPr lang="en-US" sz="2000" dirty="0" smtClean="0"/>
              <a:t>_____________</a:t>
            </a:r>
            <a:r>
              <a:rPr lang="zh-CN" altLang="en-US" sz="2000" dirty="0" smtClean="0"/>
              <a:t>。</a:t>
            </a:r>
          </a:p>
          <a:p>
            <a:r>
              <a:rPr lang="zh-CN" altLang="en-US" sz="2000" dirty="0" smtClean="0"/>
              <a:t>（</a:t>
            </a:r>
            <a:r>
              <a:rPr lang="en-US" sz="2000" dirty="0" smtClean="0"/>
              <a:t>2</a:t>
            </a:r>
            <a:r>
              <a:rPr lang="zh-CN" altLang="en-US" sz="2000" dirty="0" smtClean="0"/>
              <a:t>）</a:t>
            </a:r>
            <a:r>
              <a:rPr lang="en-US" sz="2000" dirty="0" smtClean="0"/>
              <a:t>“</a:t>
            </a:r>
            <a:r>
              <a:rPr lang="zh-CN" altLang="en-US" sz="2000" dirty="0" smtClean="0"/>
              <a:t>氧的固定</a:t>
            </a:r>
            <a:r>
              <a:rPr lang="en-US" sz="2000" dirty="0" smtClean="0"/>
              <a:t>”</a:t>
            </a:r>
            <a:r>
              <a:rPr lang="zh-CN" altLang="en-US" sz="2000" dirty="0" smtClean="0"/>
              <a:t>中发生反应的化学方程式为</a:t>
            </a:r>
            <a:r>
              <a:rPr lang="en-US" sz="2000" dirty="0" smtClean="0"/>
              <a:t>_______________</a:t>
            </a:r>
            <a:r>
              <a:rPr lang="zh-CN" altLang="en-US" sz="2000" dirty="0" smtClean="0"/>
              <a:t>。</a:t>
            </a:r>
          </a:p>
          <a:p>
            <a:r>
              <a:rPr lang="zh-CN" altLang="en-US" sz="2000" dirty="0" smtClean="0"/>
              <a:t>（</a:t>
            </a:r>
            <a:r>
              <a:rPr lang="en-US" sz="2000" dirty="0" smtClean="0"/>
              <a:t>3</a:t>
            </a:r>
            <a:r>
              <a:rPr lang="zh-CN" altLang="en-US" sz="2000" dirty="0" smtClean="0"/>
              <a:t>）</a:t>
            </a:r>
            <a:r>
              <a:rPr lang="en-US" sz="2000" dirty="0" smtClean="0"/>
              <a:t>Na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S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3</a:t>
            </a:r>
            <a:r>
              <a:rPr lang="zh-CN" altLang="en-US" sz="2000" dirty="0" smtClean="0"/>
              <a:t>溶液不稳定，使用前需标定。配制该溶液时需要的玻璃仪器有烧杯、玻璃棒、试剂瓶和</a:t>
            </a:r>
            <a:r>
              <a:rPr lang="en-US" sz="2000" dirty="0" smtClean="0"/>
              <a:t>____________</a:t>
            </a:r>
            <a:r>
              <a:rPr lang="zh-CN" altLang="en-US" sz="2000" dirty="0" smtClean="0"/>
              <a:t>；蒸馏水必须经过煮沸、冷却后才能使用，其目的是杀菌、除</a:t>
            </a:r>
            <a:r>
              <a:rPr lang="en-US" sz="2000" dirty="0" smtClean="0"/>
              <a:t>____</a:t>
            </a:r>
            <a:r>
              <a:rPr lang="zh-CN" altLang="en-US" sz="2000" dirty="0" smtClean="0"/>
              <a:t>及二氧化碳。</a:t>
            </a:r>
          </a:p>
          <a:p>
            <a:r>
              <a:rPr lang="zh-CN" altLang="en-US" sz="2000" dirty="0" smtClean="0"/>
              <a:t>（</a:t>
            </a:r>
            <a:r>
              <a:rPr lang="en-US" sz="2000" dirty="0" smtClean="0"/>
              <a:t>4</a:t>
            </a:r>
            <a:r>
              <a:rPr lang="zh-CN" altLang="en-US" sz="2000" dirty="0" smtClean="0"/>
              <a:t>）取</a:t>
            </a:r>
            <a:r>
              <a:rPr lang="en-US" sz="2000" dirty="0" smtClean="0"/>
              <a:t>100.00 </a:t>
            </a:r>
            <a:r>
              <a:rPr lang="en-US" sz="2000" dirty="0" err="1" smtClean="0"/>
              <a:t>mL</a:t>
            </a:r>
            <a:r>
              <a:rPr lang="zh-CN" altLang="en-US" sz="2000" dirty="0" smtClean="0"/>
              <a:t>水样经固氧、酸化后，用</a:t>
            </a:r>
            <a:r>
              <a:rPr lang="en-US" sz="2000" i="1" dirty="0" smtClean="0"/>
              <a:t>a</a:t>
            </a:r>
            <a:r>
              <a:rPr lang="en-US" sz="2000" dirty="0" smtClean="0"/>
              <a:t> mol·L</a:t>
            </a:r>
            <a:r>
              <a:rPr lang="en-US" sz="2000" baseline="30000" dirty="0" smtClean="0"/>
              <a:t>−1</a:t>
            </a:r>
            <a:r>
              <a:rPr lang="en-US" sz="2000" dirty="0" smtClean="0"/>
              <a:t>Na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S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3</a:t>
            </a:r>
            <a:r>
              <a:rPr lang="zh-CN" altLang="en-US" sz="2000" dirty="0" smtClean="0"/>
              <a:t>溶液滴定，以淀粉溶液作指示剂，终点现象为</a:t>
            </a:r>
            <a:r>
              <a:rPr lang="en-US" sz="2000" dirty="0" smtClean="0"/>
              <a:t>________________</a:t>
            </a:r>
            <a:r>
              <a:rPr lang="zh-CN" altLang="en-US" sz="2000" dirty="0" smtClean="0"/>
              <a:t>；若消耗</a:t>
            </a:r>
            <a:r>
              <a:rPr lang="en-US" sz="2000" dirty="0" smtClean="0"/>
              <a:t>Na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S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</a:t>
            </a:r>
            <a:r>
              <a:rPr lang="zh-CN" altLang="en-US" sz="2000" dirty="0" smtClean="0"/>
              <a:t>溶液的体积为</a:t>
            </a:r>
            <a:r>
              <a:rPr lang="en-US" sz="2000" i="1" dirty="0" smtClean="0"/>
              <a:t>b </a:t>
            </a:r>
            <a:r>
              <a:rPr lang="en-US" sz="2000" dirty="0" err="1" smtClean="0"/>
              <a:t>mL</a:t>
            </a:r>
            <a:r>
              <a:rPr lang="zh-CN" altLang="en-US" sz="2000" dirty="0" smtClean="0"/>
              <a:t>，则水样中溶解氧的含量为</a:t>
            </a:r>
            <a:r>
              <a:rPr lang="en-US" sz="2000" dirty="0" smtClean="0"/>
              <a:t>_________mg·L</a:t>
            </a:r>
            <a:r>
              <a:rPr lang="en-US" sz="2000" baseline="30000" dirty="0" smtClean="0"/>
              <a:t>−1</a:t>
            </a:r>
            <a:r>
              <a:rPr lang="zh-CN" altLang="en-US" sz="2000" dirty="0" smtClean="0"/>
              <a:t>。</a:t>
            </a:r>
          </a:p>
          <a:p>
            <a:r>
              <a:rPr lang="zh-CN" altLang="en-US" sz="2000" dirty="0" smtClean="0"/>
              <a:t>（</a:t>
            </a:r>
            <a:r>
              <a:rPr lang="en-US" sz="2000" dirty="0" smtClean="0"/>
              <a:t>5</a:t>
            </a:r>
            <a:r>
              <a:rPr lang="zh-CN" altLang="en-US" sz="2000" dirty="0" smtClean="0"/>
              <a:t>）上述滴定完成后，若滴定管尖嘴处留有气泡会导致测量结果偏</a:t>
            </a:r>
            <a:r>
              <a:rPr lang="en-US" sz="2000" dirty="0" smtClean="0"/>
              <a:t>___________</a:t>
            </a:r>
            <a:r>
              <a:rPr lang="zh-CN" altLang="en-US" sz="2000" dirty="0" smtClean="0"/>
              <a:t>。（填</a:t>
            </a:r>
            <a:r>
              <a:rPr lang="en-US" sz="2000" dirty="0" smtClean="0"/>
              <a:t>“</a:t>
            </a:r>
            <a:r>
              <a:rPr lang="zh-CN" altLang="en-US" sz="2000" dirty="0" smtClean="0"/>
              <a:t>高</a:t>
            </a:r>
            <a:r>
              <a:rPr lang="en-US" sz="2000" dirty="0" smtClean="0"/>
              <a:t>”</a:t>
            </a:r>
            <a:r>
              <a:rPr lang="zh-CN" altLang="en-US" sz="2000" dirty="0" smtClean="0"/>
              <a:t>或</a:t>
            </a:r>
            <a:r>
              <a:rPr lang="en-US" sz="2000" dirty="0" smtClean="0"/>
              <a:t>“</a:t>
            </a:r>
            <a:r>
              <a:rPr lang="zh-CN" altLang="en-US" sz="2000" dirty="0" smtClean="0"/>
              <a:t>低</a:t>
            </a:r>
            <a:r>
              <a:rPr lang="en-US" sz="2000" dirty="0" smtClean="0"/>
              <a:t>”</a:t>
            </a:r>
            <a:r>
              <a:rPr lang="zh-CN" altLang="en-US" sz="2000" dirty="0" smtClean="0"/>
              <a:t>）</a:t>
            </a:r>
            <a:endParaRPr lang="zh-CN" altLang="en-US" sz="2000" dirty="0"/>
          </a:p>
        </p:txBody>
      </p:sp>
      <p:grpSp>
        <p:nvGrpSpPr>
          <p:cNvPr id="4" name="组合 16"/>
          <p:cNvGrpSpPr/>
          <p:nvPr/>
        </p:nvGrpSpPr>
        <p:grpSpPr>
          <a:xfrm>
            <a:off x="0" y="0"/>
            <a:ext cx="2126782" cy="534874"/>
            <a:chOff x="164" y="465931"/>
            <a:chExt cx="2126782" cy="534874"/>
          </a:xfrm>
        </p:grpSpPr>
        <p:sp>
          <p:nvSpPr>
            <p:cNvPr id="5" name="燕尾形 4"/>
            <p:cNvSpPr/>
            <p:nvPr/>
          </p:nvSpPr>
          <p:spPr>
            <a:xfrm>
              <a:off x="514196" y="511832"/>
              <a:ext cx="1603226" cy="486000"/>
            </a:xfrm>
            <a:prstGeom prst="chevron">
              <a:avLst>
                <a:gd name="adj" fmla="val 0"/>
              </a:avLst>
            </a:prstGeom>
            <a:solidFill>
              <a:srgbClr val="2258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rgbClr val="1481E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80287" y="465931"/>
              <a:ext cx="1646659" cy="523196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tabLst>
                  <a:tab pos="1890395" algn="l"/>
                </a:tabLst>
              </a:pPr>
              <a:r>
                <a:rPr lang="zh-CN" altLang="en-US" sz="2600" b="1" kern="100" dirty="0">
                  <a:solidFill>
                    <a:prstClr val="white"/>
                  </a:solidFill>
                  <a:latin typeface="宋体" panose="02010600030101010101" pitchFamily="2" charset="-122"/>
                  <a:cs typeface="Courier New" panose="02070309020205020404"/>
                </a:rPr>
                <a:t>真题研究</a:t>
              </a:r>
            </a:p>
          </p:txBody>
        </p:sp>
        <p:sp>
          <p:nvSpPr>
            <p:cNvPr id="7" name="五边形 6"/>
            <p:cNvSpPr/>
            <p:nvPr/>
          </p:nvSpPr>
          <p:spPr>
            <a:xfrm>
              <a:off x="164" y="514805"/>
              <a:ext cx="470598" cy="486000"/>
            </a:xfrm>
            <a:prstGeom prst="homePlate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7290" y="643712"/>
            <a:ext cx="1178727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11.</a:t>
            </a:r>
            <a:r>
              <a:rPr lang="zh-CN" altLang="en-US" sz="2800" dirty="0" smtClean="0"/>
              <a:t>（</a:t>
            </a:r>
            <a:r>
              <a:rPr lang="en-US" altLang="zh-CN" sz="2800" dirty="0" smtClean="0"/>
              <a:t>2017</a:t>
            </a:r>
            <a:r>
              <a:rPr lang="zh-CN" altLang="en-US" sz="2800" dirty="0" smtClean="0"/>
              <a:t>全国</a:t>
            </a:r>
            <a:r>
              <a:rPr lang="en-US" altLang="zh-CN" sz="2800" dirty="0" smtClean="0"/>
              <a:t>Ⅱ </a:t>
            </a:r>
            <a:r>
              <a:rPr lang="zh-CN" altLang="en-US" sz="2800" dirty="0" smtClean="0"/>
              <a:t>，</a:t>
            </a:r>
            <a:r>
              <a:rPr lang="en-US" altLang="zh-CN" sz="2800" dirty="0" smtClean="0"/>
              <a:t>28</a:t>
            </a:r>
            <a:r>
              <a:rPr lang="zh-CN" altLang="en-US" sz="2800" dirty="0" smtClean="0"/>
              <a:t>）</a:t>
            </a:r>
          </a:p>
          <a:p>
            <a:r>
              <a:rPr lang="en-US" altLang="zh-CN" sz="2800" dirty="0" smtClean="0"/>
              <a:t>Ⅰ</a:t>
            </a:r>
            <a:r>
              <a:rPr lang="en-US" sz="2800" dirty="0" smtClean="0"/>
              <a:t>.</a:t>
            </a:r>
            <a:r>
              <a:rPr lang="zh-CN" altLang="en-US" sz="2800" dirty="0" smtClean="0"/>
              <a:t>取样、氧的固定</a:t>
            </a:r>
          </a:p>
          <a:p>
            <a:r>
              <a:rPr lang="zh-CN" altLang="en-US" sz="2800" dirty="0" smtClean="0"/>
              <a:t>将水样与</a:t>
            </a:r>
            <a:r>
              <a:rPr lang="en-US" sz="2800" dirty="0" err="1" smtClean="0"/>
              <a:t>Mn</a:t>
            </a:r>
            <a:r>
              <a:rPr lang="en-US" sz="2800" dirty="0" smtClean="0"/>
              <a:t>(OH)</a:t>
            </a:r>
            <a:r>
              <a:rPr lang="en-US" sz="2800" baseline="-25000" dirty="0" smtClean="0"/>
              <a:t>2</a:t>
            </a:r>
            <a:r>
              <a:rPr lang="zh-CN" altLang="en-US" sz="2800" dirty="0" smtClean="0"/>
              <a:t>碱性悬浊液（含有</a:t>
            </a:r>
            <a:r>
              <a:rPr lang="en-US" sz="2800" dirty="0" smtClean="0"/>
              <a:t>KI</a:t>
            </a:r>
            <a:r>
              <a:rPr lang="zh-CN" altLang="en-US" sz="2800" dirty="0" smtClean="0"/>
              <a:t>）混合，反应生成</a:t>
            </a:r>
            <a:r>
              <a:rPr lang="en-US" sz="2800" dirty="0" err="1" smtClean="0"/>
              <a:t>MnO</a:t>
            </a:r>
            <a:r>
              <a:rPr lang="en-US" sz="2800" dirty="0" smtClean="0"/>
              <a:t>(OH)</a:t>
            </a:r>
            <a:r>
              <a:rPr lang="en-US" sz="2800" baseline="-25000" dirty="0" smtClean="0"/>
              <a:t>2</a:t>
            </a:r>
            <a:r>
              <a:rPr lang="zh-CN" altLang="en-US" sz="2800" dirty="0" smtClean="0"/>
              <a:t>，实现氧的固定。</a:t>
            </a:r>
          </a:p>
          <a:p>
            <a:r>
              <a:rPr lang="en-US" altLang="zh-CN" sz="2800" dirty="0" smtClean="0"/>
              <a:t>Ⅱ</a:t>
            </a:r>
            <a:r>
              <a:rPr lang="en-US" sz="2800" dirty="0" smtClean="0"/>
              <a:t>.</a:t>
            </a:r>
            <a:r>
              <a:rPr lang="zh-CN" altLang="en-US" sz="2800" dirty="0" smtClean="0"/>
              <a:t>酸化，滴定</a:t>
            </a:r>
          </a:p>
          <a:p>
            <a:r>
              <a:rPr lang="zh-CN" altLang="en-US" sz="2800" dirty="0" smtClean="0"/>
              <a:t>将固氧后的水样酸化，</a:t>
            </a:r>
            <a:r>
              <a:rPr lang="en-US" sz="2800" dirty="0" err="1" smtClean="0"/>
              <a:t>MnO</a:t>
            </a:r>
            <a:r>
              <a:rPr lang="en-US" sz="2800" dirty="0" smtClean="0"/>
              <a:t>(OH)</a:t>
            </a:r>
            <a:r>
              <a:rPr lang="en-US" sz="2800" baseline="-25000" dirty="0" smtClean="0"/>
              <a:t>2</a:t>
            </a:r>
            <a:r>
              <a:rPr lang="zh-CN" altLang="en-US" sz="2800" dirty="0" smtClean="0"/>
              <a:t>被</a:t>
            </a:r>
            <a:r>
              <a:rPr lang="en-US" sz="2800" dirty="0" smtClean="0"/>
              <a:t>I</a:t>
            </a:r>
            <a:r>
              <a:rPr lang="en-US" sz="2800" baseline="30000" dirty="0" smtClean="0"/>
              <a:t>−</a:t>
            </a:r>
            <a:r>
              <a:rPr lang="zh-CN" altLang="en-US" sz="2800" dirty="0" smtClean="0"/>
              <a:t>还原为</a:t>
            </a:r>
            <a:r>
              <a:rPr lang="en-US" sz="2800" dirty="0" smtClean="0"/>
              <a:t>Mn</a:t>
            </a:r>
            <a:r>
              <a:rPr lang="en-US" sz="2800" baseline="30000" dirty="0" smtClean="0"/>
              <a:t>2+</a:t>
            </a:r>
            <a:r>
              <a:rPr lang="zh-CN" altLang="en-US" sz="2800" dirty="0" smtClean="0"/>
              <a:t>，在暗处静置</a:t>
            </a:r>
            <a:r>
              <a:rPr lang="en-US" sz="2800" dirty="0" smtClean="0"/>
              <a:t>5 min</a:t>
            </a:r>
            <a:r>
              <a:rPr lang="zh-CN" altLang="en-US" sz="2800" dirty="0" smtClean="0"/>
              <a:t>，然后用标准</a:t>
            </a:r>
            <a:r>
              <a:rPr lang="en-US" sz="2800" dirty="0" smtClean="0"/>
              <a:t>Na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S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3</a:t>
            </a:r>
            <a:r>
              <a:rPr lang="zh-CN" altLang="en-US" sz="2800" dirty="0" smtClean="0"/>
              <a:t>溶液滴定生成的</a:t>
            </a:r>
            <a:r>
              <a:rPr lang="en-US" sz="2800" dirty="0" smtClean="0"/>
              <a:t>I</a:t>
            </a:r>
            <a:r>
              <a:rPr lang="en-US" sz="2800" baseline="-25000" dirty="0" smtClean="0"/>
              <a:t>2</a:t>
            </a:r>
            <a:r>
              <a:rPr lang="zh-CN" altLang="en-US" sz="2800" dirty="0" smtClean="0"/>
              <a:t>（</a:t>
            </a:r>
            <a:r>
              <a:rPr lang="en-US" sz="2800" dirty="0" smtClean="0"/>
              <a:t>2 S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3</a:t>
            </a:r>
            <a:r>
              <a:rPr lang="en-US" sz="2800" baseline="30000" dirty="0" smtClean="0"/>
              <a:t>2−</a:t>
            </a:r>
            <a:r>
              <a:rPr lang="en-US" sz="2800" dirty="0" smtClean="0"/>
              <a:t>+I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=2I</a:t>
            </a:r>
            <a:r>
              <a:rPr lang="en-US" sz="2800" baseline="30000" dirty="0" smtClean="0"/>
              <a:t>−</a:t>
            </a:r>
            <a:r>
              <a:rPr lang="en-US" sz="2800" dirty="0" smtClean="0"/>
              <a:t>+ S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6</a:t>
            </a:r>
            <a:r>
              <a:rPr lang="en-US" sz="2800" baseline="30000" dirty="0" smtClean="0"/>
              <a:t>2−</a:t>
            </a:r>
            <a:r>
              <a:rPr lang="zh-CN" altLang="en-US" sz="2800" dirty="0" smtClean="0"/>
              <a:t>）。</a:t>
            </a:r>
            <a:endParaRPr lang="zh-CN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308728" y="3715546"/>
            <a:ext cx="11715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回答下列问题：</a:t>
            </a:r>
          </a:p>
          <a:p>
            <a:r>
              <a:rPr lang="zh-CN" altLang="en-US" sz="2800" dirty="0" smtClean="0"/>
              <a:t>（</a:t>
            </a:r>
            <a:r>
              <a:rPr lang="en-US" sz="2800" dirty="0" smtClean="0"/>
              <a:t>2</a:t>
            </a:r>
            <a:r>
              <a:rPr lang="zh-CN" altLang="en-US" sz="2800" dirty="0" smtClean="0"/>
              <a:t>）</a:t>
            </a:r>
            <a:r>
              <a:rPr lang="en-US" sz="2800" dirty="0" smtClean="0"/>
              <a:t>“</a:t>
            </a:r>
            <a:r>
              <a:rPr lang="zh-CN" altLang="en-US" sz="2800" dirty="0" smtClean="0"/>
              <a:t>氧的固定</a:t>
            </a:r>
            <a:r>
              <a:rPr lang="en-US" sz="2800" dirty="0" smtClean="0"/>
              <a:t>”</a:t>
            </a:r>
            <a:r>
              <a:rPr lang="zh-CN" altLang="en-US" sz="2800" dirty="0" smtClean="0"/>
              <a:t>中发生反应的化学方程式为</a:t>
            </a:r>
            <a:r>
              <a:rPr lang="en-US" sz="2800" dirty="0" smtClean="0"/>
              <a:t>_______________</a:t>
            </a:r>
            <a:r>
              <a:rPr lang="zh-CN" altLang="en-US" sz="2800" dirty="0" smtClean="0"/>
              <a:t>。</a:t>
            </a:r>
          </a:p>
          <a:p>
            <a:r>
              <a:rPr lang="zh-CN" altLang="en-US" sz="2800" dirty="0" smtClean="0"/>
              <a:t>（</a:t>
            </a:r>
            <a:r>
              <a:rPr lang="en-US" sz="2800" dirty="0" smtClean="0"/>
              <a:t>4</a:t>
            </a:r>
            <a:r>
              <a:rPr lang="zh-CN" altLang="en-US" sz="2800" dirty="0" smtClean="0"/>
              <a:t>）取</a:t>
            </a:r>
            <a:r>
              <a:rPr lang="en-US" sz="2800" dirty="0" smtClean="0"/>
              <a:t>100.00 </a:t>
            </a:r>
            <a:r>
              <a:rPr lang="en-US" sz="2800" dirty="0" err="1" smtClean="0"/>
              <a:t>mL</a:t>
            </a:r>
            <a:r>
              <a:rPr lang="zh-CN" altLang="en-US" sz="2800" dirty="0" smtClean="0"/>
              <a:t>水样经固氧、酸化后，用</a:t>
            </a:r>
            <a:r>
              <a:rPr lang="en-US" sz="2800" i="1" dirty="0" smtClean="0"/>
              <a:t>a</a:t>
            </a:r>
            <a:r>
              <a:rPr lang="en-US" sz="2800" dirty="0" smtClean="0"/>
              <a:t> mol·L</a:t>
            </a:r>
            <a:r>
              <a:rPr lang="en-US" sz="2800" baseline="30000" dirty="0" smtClean="0"/>
              <a:t>−1</a:t>
            </a:r>
            <a:r>
              <a:rPr lang="en-US" sz="2800" dirty="0" smtClean="0"/>
              <a:t>Na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S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3</a:t>
            </a:r>
            <a:r>
              <a:rPr lang="zh-CN" altLang="en-US" sz="2800" dirty="0" smtClean="0"/>
              <a:t>溶液滴定，以淀粉溶液作指示剂，终点现象为</a:t>
            </a:r>
            <a:r>
              <a:rPr lang="en-US" sz="2800" dirty="0" smtClean="0"/>
              <a:t>________________</a:t>
            </a:r>
            <a:r>
              <a:rPr lang="zh-CN" altLang="en-US" sz="2800" dirty="0" smtClean="0"/>
              <a:t>；若消耗</a:t>
            </a:r>
            <a:r>
              <a:rPr lang="en-US" sz="2800" dirty="0" smtClean="0"/>
              <a:t>Na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S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</a:t>
            </a:r>
            <a:r>
              <a:rPr lang="zh-CN" altLang="en-US" sz="2800" dirty="0" smtClean="0"/>
              <a:t>溶液的体积为</a:t>
            </a:r>
            <a:r>
              <a:rPr lang="en-US" sz="2800" i="1" dirty="0" smtClean="0"/>
              <a:t>b </a:t>
            </a:r>
            <a:r>
              <a:rPr lang="en-US" sz="2800" dirty="0" err="1" smtClean="0"/>
              <a:t>mL</a:t>
            </a:r>
            <a:r>
              <a:rPr lang="zh-CN" altLang="en-US" sz="2800" dirty="0" smtClean="0"/>
              <a:t>，则水样中溶解氧的含量为</a:t>
            </a:r>
            <a:r>
              <a:rPr lang="en-US" sz="2800" dirty="0" smtClean="0"/>
              <a:t>_________mg·L</a:t>
            </a:r>
            <a:r>
              <a:rPr lang="en-US" sz="2800" baseline="30000" dirty="0" smtClean="0"/>
              <a:t>−1</a:t>
            </a:r>
            <a:r>
              <a:rPr lang="zh-CN" altLang="en-US" sz="2800" dirty="0" smtClean="0"/>
              <a:t>。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452530" y="4072736"/>
            <a:ext cx="47378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2Mn(OH)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+O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=2MnO(OH)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38280" y="5430058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80ab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pSp>
        <p:nvGrpSpPr>
          <p:cNvPr id="6" name="组合 16"/>
          <p:cNvGrpSpPr/>
          <p:nvPr/>
        </p:nvGrpSpPr>
        <p:grpSpPr>
          <a:xfrm>
            <a:off x="0" y="0"/>
            <a:ext cx="2126782" cy="534874"/>
            <a:chOff x="164" y="465931"/>
            <a:chExt cx="2126782" cy="534874"/>
          </a:xfrm>
        </p:grpSpPr>
        <p:sp>
          <p:nvSpPr>
            <p:cNvPr id="7" name="燕尾形 6"/>
            <p:cNvSpPr/>
            <p:nvPr/>
          </p:nvSpPr>
          <p:spPr>
            <a:xfrm>
              <a:off x="514196" y="511832"/>
              <a:ext cx="1603226" cy="486000"/>
            </a:xfrm>
            <a:prstGeom prst="chevron">
              <a:avLst>
                <a:gd name="adj" fmla="val 0"/>
              </a:avLst>
            </a:prstGeom>
            <a:solidFill>
              <a:srgbClr val="2258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rgbClr val="1481E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80287" y="465931"/>
              <a:ext cx="1646659" cy="523196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tabLst>
                  <a:tab pos="1890395" algn="l"/>
                </a:tabLst>
              </a:pPr>
              <a:r>
                <a:rPr lang="zh-CN" altLang="en-US" sz="2600" b="1" kern="100" dirty="0">
                  <a:solidFill>
                    <a:prstClr val="white"/>
                  </a:solidFill>
                  <a:latin typeface="宋体" panose="02010600030101010101" pitchFamily="2" charset="-122"/>
                  <a:cs typeface="Courier New" panose="02070309020205020404"/>
                </a:rPr>
                <a:t>真题研究</a:t>
              </a:r>
            </a:p>
          </p:txBody>
        </p:sp>
        <p:sp>
          <p:nvSpPr>
            <p:cNvPr id="9" name="五边形 8"/>
            <p:cNvSpPr/>
            <p:nvPr/>
          </p:nvSpPr>
          <p:spPr>
            <a:xfrm>
              <a:off x="164" y="514805"/>
              <a:ext cx="470598" cy="486000"/>
            </a:xfrm>
            <a:prstGeom prst="homePlate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3"/>
          <p:cNvGraphicFramePr>
            <a:graphicFrameLocks noChangeAspect="1"/>
          </p:cNvGraphicFramePr>
          <p:nvPr/>
        </p:nvGraphicFramePr>
        <p:xfrm>
          <a:off x="538163" y="903288"/>
          <a:ext cx="11036300" cy="4981575"/>
        </p:xfrm>
        <a:graphic>
          <a:graphicData uri="http://schemas.openxmlformats.org/presentationml/2006/ole">
            <p:oleObj spid="_x0000_s618498" name="Document" r:id="rId3" imgW="10535088" imgH="4742193" progId="Word.Document.8">
              <p:embed/>
            </p:oleObj>
          </a:graphicData>
        </a:graphic>
      </p:graphicFrame>
      <p:grpSp>
        <p:nvGrpSpPr>
          <p:cNvPr id="3" name="组合 16"/>
          <p:cNvGrpSpPr/>
          <p:nvPr/>
        </p:nvGrpSpPr>
        <p:grpSpPr>
          <a:xfrm>
            <a:off x="0" y="0"/>
            <a:ext cx="2126782" cy="534874"/>
            <a:chOff x="164" y="465931"/>
            <a:chExt cx="2126782" cy="534874"/>
          </a:xfrm>
        </p:grpSpPr>
        <p:sp>
          <p:nvSpPr>
            <p:cNvPr id="4" name="燕尾形 3"/>
            <p:cNvSpPr/>
            <p:nvPr/>
          </p:nvSpPr>
          <p:spPr>
            <a:xfrm>
              <a:off x="514196" y="511832"/>
              <a:ext cx="1603226" cy="486000"/>
            </a:xfrm>
            <a:prstGeom prst="chevron">
              <a:avLst>
                <a:gd name="adj" fmla="val 0"/>
              </a:avLst>
            </a:prstGeom>
            <a:solidFill>
              <a:srgbClr val="2258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rgbClr val="1481E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80287" y="465931"/>
              <a:ext cx="1646659" cy="523196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tabLst>
                  <a:tab pos="1890395" algn="l"/>
                </a:tabLst>
              </a:pPr>
              <a:r>
                <a:rPr lang="zh-CN" altLang="en-US" sz="2600" b="1" kern="100" dirty="0" smtClean="0">
                  <a:solidFill>
                    <a:prstClr val="white"/>
                  </a:solidFill>
                  <a:latin typeface="宋体" panose="02010600030101010101" pitchFamily="2" charset="-122"/>
                  <a:cs typeface="Courier New" panose="02070309020205020404"/>
                </a:rPr>
                <a:t>巩固训练</a:t>
              </a:r>
              <a:endParaRPr lang="zh-CN" altLang="en-US" sz="2600" b="1" kern="100" dirty="0">
                <a:solidFill>
                  <a:prstClr val="white"/>
                </a:solidFill>
                <a:latin typeface="宋体" panose="02010600030101010101" pitchFamily="2" charset="-122"/>
                <a:cs typeface="Courier New" panose="02070309020205020404"/>
              </a:endParaRPr>
            </a:p>
          </p:txBody>
        </p:sp>
        <p:sp>
          <p:nvSpPr>
            <p:cNvPr id="6" name="五边形 5"/>
            <p:cNvSpPr/>
            <p:nvPr/>
          </p:nvSpPr>
          <p:spPr>
            <a:xfrm>
              <a:off x="164" y="514805"/>
              <a:ext cx="470598" cy="486000"/>
            </a:xfrm>
            <a:prstGeom prst="homePlate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538163" y="1452563"/>
          <a:ext cx="11036300" cy="3657600"/>
        </p:xfrm>
        <a:graphic>
          <a:graphicData uri="http://schemas.openxmlformats.org/presentationml/2006/ole">
            <p:oleObj spid="_x0000_s619522" name="Document" r:id="rId3" imgW="10535088" imgH="3489701" progId="Word.Document.8">
              <p:embed/>
            </p:oleObj>
          </a:graphicData>
        </a:graphic>
      </p:graphicFrame>
      <p:grpSp>
        <p:nvGrpSpPr>
          <p:cNvPr id="3" name="组合 16"/>
          <p:cNvGrpSpPr/>
          <p:nvPr/>
        </p:nvGrpSpPr>
        <p:grpSpPr>
          <a:xfrm>
            <a:off x="0" y="0"/>
            <a:ext cx="2126782" cy="534874"/>
            <a:chOff x="164" y="465931"/>
            <a:chExt cx="2126782" cy="534874"/>
          </a:xfrm>
        </p:grpSpPr>
        <p:sp>
          <p:nvSpPr>
            <p:cNvPr id="4" name="燕尾形 3"/>
            <p:cNvSpPr/>
            <p:nvPr/>
          </p:nvSpPr>
          <p:spPr>
            <a:xfrm>
              <a:off x="514196" y="511832"/>
              <a:ext cx="1603226" cy="486000"/>
            </a:xfrm>
            <a:prstGeom prst="chevron">
              <a:avLst>
                <a:gd name="adj" fmla="val 0"/>
              </a:avLst>
            </a:prstGeom>
            <a:solidFill>
              <a:srgbClr val="2258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rgbClr val="1481E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80287" y="465931"/>
              <a:ext cx="1646659" cy="523196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tabLst>
                  <a:tab pos="1890395" algn="l"/>
                </a:tabLst>
              </a:pPr>
              <a:r>
                <a:rPr lang="zh-CN" altLang="en-US" sz="2600" b="1" kern="100" dirty="0" smtClean="0">
                  <a:solidFill>
                    <a:prstClr val="white"/>
                  </a:solidFill>
                  <a:latin typeface="宋体" panose="02010600030101010101" pitchFamily="2" charset="-122"/>
                  <a:cs typeface="Courier New" panose="02070309020205020404"/>
                </a:rPr>
                <a:t>巩固训练</a:t>
              </a:r>
              <a:endParaRPr lang="zh-CN" altLang="en-US" sz="2600" b="1" kern="100" dirty="0">
                <a:solidFill>
                  <a:prstClr val="white"/>
                </a:solidFill>
                <a:latin typeface="宋体" panose="02010600030101010101" pitchFamily="2" charset="-122"/>
                <a:cs typeface="Courier New" panose="02070309020205020404"/>
              </a:endParaRPr>
            </a:p>
          </p:txBody>
        </p:sp>
        <p:sp>
          <p:nvSpPr>
            <p:cNvPr id="6" name="五边形 5"/>
            <p:cNvSpPr/>
            <p:nvPr/>
          </p:nvSpPr>
          <p:spPr>
            <a:xfrm>
              <a:off x="164" y="514805"/>
              <a:ext cx="470598" cy="486000"/>
            </a:xfrm>
            <a:prstGeom prst="homePlate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538163" y="1011238"/>
          <a:ext cx="11036300" cy="4808537"/>
        </p:xfrm>
        <a:graphic>
          <a:graphicData uri="http://schemas.openxmlformats.org/presentationml/2006/ole">
            <p:oleObj spid="_x0000_s620546" name="Document" r:id="rId3" imgW="10535088" imgH="4580233" progId="Word.Document.8">
              <p:embed/>
            </p:oleObj>
          </a:graphicData>
        </a:graphic>
      </p:graphicFrame>
      <p:grpSp>
        <p:nvGrpSpPr>
          <p:cNvPr id="3" name="组合 16"/>
          <p:cNvGrpSpPr/>
          <p:nvPr/>
        </p:nvGrpSpPr>
        <p:grpSpPr>
          <a:xfrm>
            <a:off x="0" y="0"/>
            <a:ext cx="2126782" cy="534874"/>
            <a:chOff x="164" y="465931"/>
            <a:chExt cx="2126782" cy="534874"/>
          </a:xfrm>
        </p:grpSpPr>
        <p:sp>
          <p:nvSpPr>
            <p:cNvPr id="4" name="燕尾形 3"/>
            <p:cNvSpPr/>
            <p:nvPr/>
          </p:nvSpPr>
          <p:spPr>
            <a:xfrm>
              <a:off x="514196" y="511832"/>
              <a:ext cx="1603226" cy="486000"/>
            </a:xfrm>
            <a:prstGeom prst="chevron">
              <a:avLst>
                <a:gd name="adj" fmla="val 0"/>
              </a:avLst>
            </a:prstGeom>
            <a:solidFill>
              <a:srgbClr val="2258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rgbClr val="1481E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80287" y="465931"/>
              <a:ext cx="1646659" cy="523196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tabLst>
                  <a:tab pos="1890395" algn="l"/>
                </a:tabLst>
              </a:pPr>
              <a:r>
                <a:rPr lang="zh-CN" altLang="en-US" sz="2600" b="1" kern="100" dirty="0" smtClean="0">
                  <a:solidFill>
                    <a:prstClr val="white"/>
                  </a:solidFill>
                  <a:latin typeface="宋体" panose="02010600030101010101" pitchFamily="2" charset="-122"/>
                  <a:cs typeface="Courier New" panose="02070309020205020404"/>
                </a:rPr>
                <a:t>巩固训练</a:t>
              </a:r>
              <a:endParaRPr lang="zh-CN" altLang="en-US" sz="2600" b="1" kern="100" dirty="0">
                <a:solidFill>
                  <a:prstClr val="white"/>
                </a:solidFill>
                <a:latin typeface="宋体" panose="02010600030101010101" pitchFamily="2" charset="-122"/>
                <a:cs typeface="Courier New" panose="02070309020205020404"/>
              </a:endParaRPr>
            </a:p>
          </p:txBody>
        </p:sp>
        <p:sp>
          <p:nvSpPr>
            <p:cNvPr id="6" name="五边形 5"/>
            <p:cNvSpPr/>
            <p:nvPr/>
          </p:nvSpPr>
          <p:spPr>
            <a:xfrm>
              <a:off x="164" y="514805"/>
              <a:ext cx="470598" cy="486000"/>
            </a:xfrm>
            <a:prstGeom prst="homePlate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-1" y="2565698"/>
            <a:ext cx="12190413" cy="151216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考点一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氧化还原反应的概念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094546" y="2286786"/>
            <a:ext cx="100142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预祝同学们在高考中取得好成绩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Box 7"/>
          <p:cNvSpPr>
            <a:spLocks noChangeArrowheads="1"/>
          </p:cNvSpPr>
          <p:nvPr/>
        </p:nvSpPr>
        <p:spPr bwMode="auto">
          <a:xfrm>
            <a:off x="308728" y="715150"/>
            <a:ext cx="11298237" cy="6572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just" defTabSz="0" eaLnBrk="1" hangingPunct="1">
              <a:lnSpc>
                <a:spcPct val="150000"/>
              </a:lnSpc>
              <a:buSzPct val="100000"/>
              <a:tabLst>
                <a:tab pos="2700338" algn="l"/>
              </a:tabLst>
            </a:pPr>
            <a:r>
              <a:rPr lang="en-US" altLang="zh-CN" sz="2800" b="1" dirty="0">
                <a:solidFill>
                  <a:schemeClr val="tx2"/>
                </a:solidFill>
                <a:latin typeface="Times New Roman" pitchFamily="18" charset="0"/>
                <a:ea typeface="华文细黑" pitchFamily="2" charset="-122"/>
              </a:rPr>
              <a:t>1</a:t>
            </a:r>
            <a:r>
              <a:rPr lang="en-US" altLang="zh-CN" sz="2800" b="1" dirty="0" smtClean="0">
                <a:solidFill>
                  <a:schemeClr val="tx2"/>
                </a:solidFill>
                <a:latin typeface="Times New Roman" pitchFamily="18" charset="0"/>
                <a:ea typeface="华文细黑" pitchFamily="2" charset="-122"/>
              </a:rPr>
              <a:t>.</a:t>
            </a:r>
            <a:r>
              <a:rPr lang="zh-CN" altLang="zh-CN" sz="2800" b="1" dirty="0" smtClean="0">
                <a:solidFill>
                  <a:schemeClr val="tx2"/>
                </a:solidFill>
                <a:latin typeface="Times New Roman" pitchFamily="18" charset="0"/>
                <a:ea typeface="华文细黑" pitchFamily="2" charset="-122"/>
              </a:rPr>
              <a:t> 氧化还原</a:t>
            </a:r>
            <a:r>
              <a:rPr lang="zh-CN" altLang="zh-CN" sz="2800" b="1" dirty="0">
                <a:solidFill>
                  <a:schemeClr val="tx2"/>
                </a:solidFill>
                <a:latin typeface="Times New Roman" pitchFamily="18" charset="0"/>
                <a:ea typeface="华文细黑" pitchFamily="2" charset="-122"/>
              </a:rPr>
              <a:t>反应的</a:t>
            </a:r>
            <a:r>
              <a:rPr lang="zh-CN" altLang="zh-CN" sz="2800" b="1" dirty="0" smtClean="0">
                <a:solidFill>
                  <a:schemeClr val="tx2"/>
                </a:solidFill>
                <a:latin typeface="Times New Roman" pitchFamily="18" charset="0"/>
                <a:ea typeface="华文细黑" pitchFamily="2" charset="-122"/>
              </a:rPr>
              <a:t>概念</a:t>
            </a:r>
            <a:endParaRPr lang="zh-CN" altLang="zh-CN" sz="2800" b="1" dirty="0">
              <a:solidFill>
                <a:schemeClr val="tx2"/>
              </a:solidFill>
              <a:latin typeface="Times New Roman" pitchFamily="18" charset="0"/>
              <a:ea typeface="华文细黑" pitchFamily="2" charset="-122"/>
            </a:endParaRPr>
          </a:p>
        </p:txBody>
      </p:sp>
      <p:pic>
        <p:nvPicPr>
          <p:cNvPr id="30724" name="Picture 2" descr="2-180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794" y="1500968"/>
            <a:ext cx="6553200" cy="1982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725" name="Picture 3" descr="2-181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7356" y="3644108"/>
            <a:ext cx="7262813" cy="2803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726" name="TextBox 7"/>
          <p:cNvSpPr>
            <a:spLocks noChangeArrowheads="1"/>
          </p:cNvSpPr>
          <p:nvPr/>
        </p:nvSpPr>
        <p:spPr bwMode="auto">
          <a:xfrm>
            <a:off x="8595536" y="4001298"/>
            <a:ext cx="3052763" cy="2030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0" eaLnBrk="1" hangingPunct="1">
              <a:lnSpc>
                <a:spcPct val="150000"/>
              </a:lnSpc>
              <a:buSzPct val="100000"/>
              <a:tabLst>
                <a:tab pos="2700338" algn="l"/>
              </a:tabLst>
            </a:pPr>
            <a:r>
              <a:rPr lang="zh-CN" altLang="zh-CN" sz="2800" dirty="0">
                <a:latin typeface="Times New Roman" pitchFamily="18" charset="0"/>
                <a:ea typeface="华文细黑" pitchFamily="2" charset="-122"/>
              </a:rPr>
              <a:t>概括为</a:t>
            </a:r>
            <a:r>
              <a:rPr lang="en-US" altLang="zh-CN" sz="2800" dirty="0">
                <a:latin typeface="宋体" pitchFamily="2" charset="-122"/>
                <a:ea typeface="华文细黑" pitchFamily="2" charset="-122"/>
              </a:rPr>
              <a:t>“</a:t>
            </a:r>
            <a:r>
              <a:rPr lang="zh-CN" altLang="zh-CN" sz="2800" dirty="0">
                <a:latin typeface="Times New Roman" pitchFamily="18" charset="0"/>
                <a:ea typeface="华文细黑" pitchFamily="2" charset="-122"/>
              </a:rPr>
              <a:t>升失氧、降得还，剂性一致、其他相反</a:t>
            </a:r>
            <a:r>
              <a:rPr lang="en-US" altLang="zh-CN" sz="2800" dirty="0">
                <a:latin typeface="宋体" pitchFamily="2" charset="-122"/>
                <a:ea typeface="华文细黑" pitchFamily="2" charset="-122"/>
              </a:rPr>
              <a:t>”</a:t>
            </a:r>
            <a:r>
              <a:rPr lang="zh-CN" altLang="zh-CN" sz="2800" dirty="0">
                <a:latin typeface="Times New Roman" pitchFamily="18" charset="0"/>
                <a:ea typeface="华文细黑" pitchFamily="2" charset="-122"/>
              </a:rPr>
              <a:t>。</a:t>
            </a:r>
          </a:p>
        </p:txBody>
      </p:sp>
      <p:grpSp>
        <p:nvGrpSpPr>
          <p:cNvPr id="6" name="组合 16"/>
          <p:cNvGrpSpPr/>
          <p:nvPr/>
        </p:nvGrpSpPr>
        <p:grpSpPr>
          <a:xfrm>
            <a:off x="0" y="0"/>
            <a:ext cx="2126782" cy="534874"/>
            <a:chOff x="164" y="465931"/>
            <a:chExt cx="2126782" cy="534874"/>
          </a:xfrm>
        </p:grpSpPr>
        <p:sp>
          <p:nvSpPr>
            <p:cNvPr id="7" name="燕尾形 6"/>
            <p:cNvSpPr/>
            <p:nvPr/>
          </p:nvSpPr>
          <p:spPr>
            <a:xfrm>
              <a:off x="514196" y="511832"/>
              <a:ext cx="1603226" cy="486000"/>
            </a:xfrm>
            <a:prstGeom prst="chevron">
              <a:avLst>
                <a:gd name="adj" fmla="val 0"/>
              </a:avLst>
            </a:prstGeom>
            <a:solidFill>
              <a:srgbClr val="2258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rgbClr val="1481E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80287" y="465931"/>
              <a:ext cx="1646659" cy="523196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tabLst>
                  <a:tab pos="1890395" algn="l"/>
                </a:tabLst>
              </a:pPr>
              <a:r>
                <a:rPr lang="zh-CN" altLang="en-US" sz="2600" b="1" kern="100" dirty="0" smtClean="0">
                  <a:solidFill>
                    <a:prstClr val="white"/>
                  </a:solidFill>
                  <a:latin typeface="宋体" panose="02010600030101010101" pitchFamily="2" charset="-122"/>
                  <a:cs typeface="Courier New" panose="02070309020205020404"/>
                </a:rPr>
                <a:t>备考策略</a:t>
              </a:r>
              <a:endParaRPr lang="zh-CN" altLang="en-US" sz="2600" b="1" kern="100" dirty="0">
                <a:solidFill>
                  <a:prstClr val="white"/>
                </a:solidFill>
                <a:latin typeface="宋体" panose="02010600030101010101" pitchFamily="2" charset="-122"/>
                <a:cs typeface="Courier New" panose="02070309020205020404"/>
              </a:endParaRPr>
            </a:p>
          </p:txBody>
        </p:sp>
        <p:sp>
          <p:nvSpPr>
            <p:cNvPr id="9" name="五边形 8"/>
            <p:cNvSpPr/>
            <p:nvPr/>
          </p:nvSpPr>
          <p:spPr>
            <a:xfrm>
              <a:off x="164" y="514805"/>
              <a:ext cx="470598" cy="486000"/>
            </a:xfrm>
            <a:prstGeom prst="homePlate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89206" y="549474"/>
            <a:ext cx="11412000" cy="455506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按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要求回答下列问题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4FeS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11O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=2Fe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8SO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用双线桥法表示该反应电子转移的方向和数目。</a:t>
            </a:r>
            <a:endParaRPr lang="en-US" altLang="zh-CN" kern="10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kern="10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kern="10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________________________________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氧化剂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，还原剂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；氧化产物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，还原产物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07874" name="Picture 2" descr="33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2352675"/>
            <a:ext cx="4197913" cy="195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909217" y="4454781"/>
            <a:ext cx="9482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O</a:t>
            </a:r>
            <a:r>
              <a:rPr lang="en-US" altLang="zh-CN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      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FeS</a:t>
            </a:r>
            <a:r>
              <a:rPr lang="en-US" altLang="zh-CN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         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Fe</a:t>
            </a:r>
            <a:r>
              <a:rPr lang="en-US" altLang="zh-CN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O</a:t>
            </a:r>
            <a:r>
              <a:rPr lang="en-US" altLang="zh-CN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SO</a:t>
            </a:r>
            <a:r>
              <a:rPr lang="en-US" altLang="zh-CN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        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Fe</a:t>
            </a:r>
            <a:r>
              <a:rPr lang="en-US" altLang="zh-CN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O</a:t>
            </a:r>
            <a:r>
              <a:rPr lang="en-US" altLang="zh-CN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SO</a:t>
            </a:r>
            <a:r>
              <a:rPr lang="en-US" altLang="zh-CN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endParaRPr lang="zh-CN" altLang="en-US" dirty="0"/>
          </a:p>
        </p:txBody>
      </p:sp>
      <p:grpSp>
        <p:nvGrpSpPr>
          <p:cNvPr id="5" name="组合 16"/>
          <p:cNvGrpSpPr/>
          <p:nvPr/>
        </p:nvGrpSpPr>
        <p:grpSpPr>
          <a:xfrm>
            <a:off x="0" y="0"/>
            <a:ext cx="2126782" cy="534874"/>
            <a:chOff x="164" y="465931"/>
            <a:chExt cx="2126782" cy="534874"/>
          </a:xfrm>
        </p:grpSpPr>
        <p:sp>
          <p:nvSpPr>
            <p:cNvPr id="6" name="燕尾形 5"/>
            <p:cNvSpPr/>
            <p:nvPr/>
          </p:nvSpPr>
          <p:spPr>
            <a:xfrm>
              <a:off x="514196" y="511832"/>
              <a:ext cx="1603226" cy="486000"/>
            </a:xfrm>
            <a:prstGeom prst="chevron">
              <a:avLst>
                <a:gd name="adj" fmla="val 0"/>
              </a:avLst>
            </a:prstGeom>
            <a:solidFill>
              <a:srgbClr val="2258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rgbClr val="1481E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80287" y="465931"/>
              <a:ext cx="1646659" cy="523196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tabLst>
                  <a:tab pos="1890395" algn="l"/>
                </a:tabLst>
              </a:pPr>
              <a:r>
                <a:rPr lang="zh-CN" altLang="en-US" sz="2600" b="1" kern="100" dirty="0" smtClean="0">
                  <a:solidFill>
                    <a:prstClr val="white"/>
                  </a:solidFill>
                  <a:latin typeface="宋体" panose="02010600030101010101" pitchFamily="2" charset="-122"/>
                  <a:cs typeface="Courier New" panose="02070309020205020404"/>
                </a:rPr>
                <a:t>对点训练</a:t>
              </a:r>
              <a:endParaRPr lang="zh-CN" altLang="en-US" sz="2600" b="1" kern="100" dirty="0">
                <a:solidFill>
                  <a:prstClr val="white"/>
                </a:solidFill>
                <a:latin typeface="宋体" panose="02010600030101010101" pitchFamily="2" charset="-122"/>
                <a:cs typeface="Courier New" panose="02070309020205020404"/>
              </a:endParaRPr>
            </a:p>
          </p:txBody>
        </p:sp>
        <p:sp>
          <p:nvSpPr>
            <p:cNvPr id="8" name="五边形 7"/>
            <p:cNvSpPr/>
            <p:nvPr/>
          </p:nvSpPr>
          <p:spPr>
            <a:xfrm>
              <a:off x="164" y="514805"/>
              <a:ext cx="470598" cy="486000"/>
            </a:xfrm>
            <a:prstGeom prst="homePlate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380298" y="2143910"/>
          <a:ext cx="8572560" cy="3219450"/>
        </p:xfrm>
        <a:graphic>
          <a:graphicData uri="http://schemas.openxmlformats.org/drawingml/2006/table">
            <a:tbl>
              <a:tblPr/>
              <a:tblGrid>
                <a:gridCol w="1065230"/>
                <a:gridCol w="3753665"/>
                <a:gridCol w="3753665"/>
              </a:tblGrid>
              <a:tr h="33528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dirty="0">
                        <a:solidFill>
                          <a:srgbClr val="000000"/>
                        </a:solidFill>
                        <a:latin typeface="Time New Romans"/>
                        <a:ea typeface="宋体"/>
                        <a:cs typeface="宋体"/>
                      </a:endParaRPr>
                    </a:p>
                  </a:txBody>
                  <a:tcPr marL="68580" marR="6858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rgbClr val="000000"/>
                          </a:solidFill>
                          <a:latin typeface="Time New Romans"/>
                          <a:ea typeface="宋体"/>
                          <a:cs typeface="宋体"/>
                        </a:rPr>
                        <a:t>物质（括号</a:t>
                      </a:r>
                      <a:r>
                        <a:rPr lang="zh-CN" sz="2400" kern="100" dirty="0" smtClean="0">
                          <a:solidFill>
                            <a:srgbClr val="000000"/>
                          </a:solidFill>
                          <a:latin typeface="Time New Romans"/>
                          <a:ea typeface="宋体"/>
                          <a:cs typeface="宋体"/>
                        </a:rPr>
                        <a:t>内</a:t>
                      </a:r>
                      <a:r>
                        <a:rPr lang="zh-CN" altLang="en-US" sz="2400" kern="100" dirty="0" smtClean="0">
                          <a:solidFill>
                            <a:srgbClr val="000000"/>
                          </a:solidFill>
                          <a:latin typeface="Time New Romans"/>
                          <a:ea typeface="宋体"/>
                          <a:cs typeface="宋体"/>
                        </a:rPr>
                        <a:t>为</a:t>
                      </a:r>
                      <a:r>
                        <a:rPr lang="zh-CN" sz="2400" kern="100" dirty="0" smtClean="0">
                          <a:solidFill>
                            <a:srgbClr val="000000"/>
                          </a:solidFill>
                          <a:latin typeface="Time New Romans"/>
                          <a:ea typeface="宋体"/>
                          <a:cs typeface="宋体"/>
                        </a:rPr>
                        <a:t>杂质</a:t>
                      </a:r>
                      <a:r>
                        <a:rPr lang="zh-CN" sz="2400" kern="100" dirty="0">
                          <a:solidFill>
                            <a:srgbClr val="000000"/>
                          </a:solidFill>
                          <a:latin typeface="Time New Romans"/>
                          <a:ea typeface="宋体"/>
                          <a:cs typeface="宋体"/>
                        </a:rPr>
                        <a:t>）</a:t>
                      </a:r>
                      <a:endParaRPr lang="zh-CN" sz="2400" kern="100" dirty="0">
                        <a:latin typeface="Time New Romans"/>
                        <a:ea typeface="宋体"/>
                        <a:cs typeface="Times New Roman"/>
                      </a:endParaRPr>
                    </a:p>
                  </a:txBody>
                  <a:tcPr marL="68580" marR="6858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Time New Romans"/>
                          <a:ea typeface="宋体"/>
                          <a:cs typeface="宋体"/>
                        </a:rPr>
                        <a:t>除杂试剂</a:t>
                      </a:r>
                      <a:endParaRPr lang="zh-CN" sz="2400" kern="100">
                        <a:latin typeface="Time New Romans"/>
                        <a:ea typeface="宋体"/>
                        <a:cs typeface="Times New Roman"/>
                      </a:endParaRPr>
                    </a:p>
                  </a:txBody>
                  <a:tcPr marL="68580" marR="6858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zh-CN" sz="2400" kern="100">
                        <a:latin typeface="Time New Romans"/>
                        <a:ea typeface="宋体"/>
                        <a:cs typeface="Times New Roman"/>
                      </a:endParaRPr>
                    </a:p>
                  </a:txBody>
                  <a:tcPr marL="68580" marR="6858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FeCl</a:t>
                      </a:r>
                      <a:r>
                        <a:rPr lang="en-US" sz="2400" kern="10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Time New Romans"/>
                          <a:ea typeface="宋体"/>
                          <a:cs typeface="宋体"/>
                        </a:rPr>
                        <a:t>溶液（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FeCl</a:t>
                      </a:r>
                      <a:r>
                        <a:rPr lang="en-US" sz="2400" kern="10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Time New Romans"/>
                          <a:ea typeface="宋体"/>
                          <a:cs typeface="宋体"/>
                        </a:rPr>
                        <a:t>）</a:t>
                      </a:r>
                      <a:endParaRPr lang="zh-CN" sz="2400" kern="100">
                        <a:latin typeface="Time New Romans"/>
                        <a:ea typeface="宋体"/>
                        <a:cs typeface="Times New Roman"/>
                      </a:endParaRPr>
                    </a:p>
                  </a:txBody>
                  <a:tcPr marL="68580" marR="6858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Fe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Time New Romans"/>
                          <a:ea typeface="宋体"/>
                          <a:cs typeface="宋体"/>
                        </a:rPr>
                        <a:t>粉</a:t>
                      </a:r>
                      <a:endParaRPr lang="zh-CN" sz="2400" kern="100">
                        <a:latin typeface="Time New Romans"/>
                        <a:ea typeface="宋体"/>
                        <a:cs typeface="Times New Roman"/>
                      </a:endParaRPr>
                    </a:p>
                  </a:txBody>
                  <a:tcPr marL="68580" marR="6858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zh-CN" sz="2400" kern="100">
                        <a:latin typeface="Time New Romans"/>
                        <a:ea typeface="宋体"/>
                        <a:cs typeface="Times New Roman"/>
                      </a:endParaRPr>
                    </a:p>
                  </a:txBody>
                  <a:tcPr marL="68580" marR="6858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NaCl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Time New Romans"/>
                          <a:ea typeface="宋体"/>
                          <a:cs typeface="宋体"/>
                        </a:rPr>
                        <a:t>溶液（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MgCl</a:t>
                      </a:r>
                      <a:r>
                        <a:rPr lang="en-US" sz="2400" kern="10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Time New Romans"/>
                          <a:ea typeface="宋体"/>
                          <a:cs typeface="宋体"/>
                        </a:rPr>
                        <a:t>）</a:t>
                      </a:r>
                      <a:endParaRPr lang="zh-CN" sz="2400" kern="100">
                        <a:latin typeface="Time New Romans"/>
                        <a:ea typeface="宋体"/>
                        <a:cs typeface="Times New Roman"/>
                      </a:endParaRPr>
                    </a:p>
                  </a:txBody>
                  <a:tcPr marL="68580" marR="6858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NaOH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Time New Romans"/>
                          <a:ea typeface="宋体"/>
                          <a:cs typeface="宋体"/>
                        </a:rPr>
                        <a:t>溶液、稀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HCl</a:t>
                      </a:r>
                      <a:endParaRPr lang="zh-CN" sz="2400" kern="100">
                        <a:latin typeface="Time New Romans"/>
                        <a:ea typeface="宋体"/>
                        <a:cs typeface="Times New Roman"/>
                      </a:endParaRPr>
                    </a:p>
                  </a:txBody>
                  <a:tcPr marL="68580" marR="6858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zh-CN" sz="2400" kern="100">
                        <a:latin typeface="Time New Romans"/>
                        <a:ea typeface="宋体"/>
                        <a:cs typeface="Times New Roman"/>
                      </a:endParaRPr>
                    </a:p>
                  </a:txBody>
                  <a:tcPr marL="68580" marR="6858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Cl</a:t>
                      </a:r>
                      <a:r>
                        <a:rPr lang="en-US" sz="2400" kern="10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Time New Romans"/>
                          <a:ea typeface="宋体"/>
                          <a:cs typeface="宋体"/>
                        </a:rPr>
                        <a:t>（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HCl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Time New Romans"/>
                          <a:ea typeface="宋体"/>
                          <a:cs typeface="宋体"/>
                        </a:rPr>
                        <a:t>）</a:t>
                      </a:r>
                      <a:endParaRPr lang="zh-CN" sz="2400" kern="100">
                        <a:latin typeface="Time New Romans"/>
                        <a:ea typeface="宋体"/>
                        <a:cs typeface="Times New Roman"/>
                      </a:endParaRPr>
                    </a:p>
                  </a:txBody>
                  <a:tcPr marL="68580" marR="6858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400" kern="10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Time New Romans"/>
                          <a:ea typeface="宋体"/>
                          <a:cs typeface="宋体"/>
                        </a:rPr>
                        <a:t>、浓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400" kern="10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SO</a:t>
                      </a:r>
                      <a:r>
                        <a:rPr lang="en-US" sz="2400" kern="10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zh-CN" sz="2400" kern="100">
                        <a:latin typeface="Time New Romans"/>
                        <a:ea typeface="宋体"/>
                        <a:cs typeface="Times New Roman"/>
                      </a:endParaRPr>
                    </a:p>
                  </a:txBody>
                  <a:tcPr marL="68580" marR="6858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endParaRPr lang="zh-CN" sz="2400" kern="100">
                        <a:latin typeface="Time New Romans"/>
                        <a:ea typeface="宋体"/>
                        <a:cs typeface="Times New Roman"/>
                      </a:endParaRPr>
                    </a:p>
                  </a:txBody>
                  <a:tcPr marL="68580" marR="6858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Time New Romans"/>
                          <a:ea typeface="宋体"/>
                          <a:cs typeface="宋体"/>
                        </a:rPr>
                        <a:t>（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r>
                        <a:rPr lang="en-US" sz="2400" kern="10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Time New Romans"/>
                          <a:ea typeface="宋体"/>
                          <a:cs typeface="宋体"/>
                        </a:rPr>
                        <a:t>）</a:t>
                      </a:r>
                      <a:endParaRPr lang="zh-CN" sz="2400" kern="100">
                        <a:latin typeface="Time New Romans"/>
                        <a:ea typeface="宋体"/>
                        <a:cs typeface="Times New Roman"/>
                      </a:endParaRPr>
                    </a:p>
                  </a:txBody>
                  <a:tcPr marL="68580" marR="6858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400" kern="100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zh-CN" sz="2400" kern="100" dirty="0">
                          <a:solidFill>
                            <a:srgbClr val="000000"/>
                          </a:solidFill>
                          <a:latin typeface="Time New Romans"/>
                          <a:ea typeface="宋体"/>
                          <a:cs typeface="宋体"/>
                        </a:rPr>
                        <a:t>、无水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CaCl</a:t>
                      </a:r>
                      <a:r>
                        <a:rPr lang="en-US" sz="2400" kern="100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zh-CN" sz="2400" kern="100" dirty="0">
                        <a:latin typeface="Time New Romans"/>
                        <a:ea typeface="宋体"/>
                        <a:cs typeface="Times New Roman"/>
                      </a:endParaRPr>
                    </a:p>
                  </a:txBody>
                  <a:tcPr marL="68580" marR="6858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96994" name="Rectangle 2"/>
          <p:cNvSpPr>
            <a:spLocks noChangeArrowheads="1"/>
          </p:cNvSpPr>
          <p:nvPr/>
        </p:nvSpPr>
        <p:spPr bwMode="auto">
          <a:xfrm>
            <a:off x="165852" y="929464"/>
            <a:ext cx="1121576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ea"/>
                <a:ea typeface="+mj-ea"/>
                <a:cs typeface="Times New Roman" pitchFamily="18" charset="0"/>
              </a:rPr>
              <a:t>5.(2019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ea"/>
                <a:ea typeface="+mj-ea"/>
                <a:cs typeface="Times New Roman" pitchFamily="18" charset="0"/>
              </a:rPr>
              <a:t>北京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ea"/>
                <a:ea typeface="+mj-ea"/>
                <a:cs typeface="Times New Roman" pitchFamily="18" charset="0"/>
              </a:rPr>
              <a:t>10)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ea"/>
                <a:ea typeface="+mj-ea"/>
                <a:cs typeface="宋体" pitchFamily="2" charset="-122"/>
              </a:rPr>
              <a:t>下列除杂试剂选用正确且除杂过程不涉及氧化还原反应的是</a:t>
            </a:r>
            <a:r>
              <a:rPr lang="en-US" altLang="zh-CN" sz="2800" dirty="0" smtClean="0">
                <a:solidFill>
                  <a:srgbClr val="000000"/>
                </a:solidFill>
                <a:latin typeface="+mj-ea"/>
                <a:ea typeface="+mj-ea"/>
                <a:cs typeface="宋体" pitchFamily="2" charset="-122"/>
              </a:rPr>
              <a:t>(      )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  <a:cs typeface="宋体" pitchFamily="2" charset="-122"/>
            </a:endParaRPr>
          </a:p>
        </p:txBody>
      </p:sp>
      <p:sp>
        <p:nvSpPr>
          <p:cNvPr id="596995" name="Rectangle 3"/>
          <p:cNvSpPr>
            <a:spLocks noChangeArrowheads="1"/>
          </p:cNvSpPr>
          <p:nvPr/>
        </p:nvSpPr>
        <p:spPr bwMode="auto">
          <a:xfrm>
            <a:off x="1023108" y="5644372"/>
            <a:ext cx="61666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47813" algn="l"/>
                <a:tab pos="3095625" algn="l"/>
                <a:tab pos="4645025" algn="l"/>
              </a:tabLst>
            </a:pP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 New Romans"/>
                <a:cs typeface="Times New Roman" pitchFamily="18" charset="0"/>
              </a:rPr>
              <a:t>A. 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 New Romans"/>
                <a:cs typeface="Times New Roman" pitchFamily="18" charset="0"/>
              </a:rPr>
              <a:t>	B. 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 New Romans"/>
                <a:cs typeface="Times New Roman" pitchFamily="18" charset="0"/>
              </a:rPr>
              <a:t>	C. 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 New Romans"/>
                <a:cs typeface="Times New Roman" pitchFamily="18" charset="0"/>
              </a:rPr>
              <a:t>	D. 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</a:t>
            </a:r>
            <a:endParaRPr kumimoji="0" lang="en-US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5984" y="1429530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B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grpSp>
        <p:nvGrpSpPr>
          <p:cNvPr id="7" name="组合 16"/>
          <p:cNvGrpSpPr/>
          <p:nvPr/>
        </p:nvGrpSpPr>
        <p:grpSpPr>
          <a:xfrm>
            <a:off x="0" y="143646"/>
            <a:ext cx="2126782" cy="534874"/>
            <a:chOff x="164" y="465931"/>
            <a:chExt cx="2126782" cy="534874"/>
          </a:xfrm>
        </p:grpSpPr>
        <p:sp>
          <p:nvSpPr>
            <p:cNvPr id="8" name="燕尾形 7"/>
            <p:cNvSpPr/>
            <p:nvPr/>
          </p:nvSpPr>
          <p:spPr>
            <a:xfrm>
              <a:off x="514196" y="511832"/>
              <a:ext cx="1603226" cy="486000"/>
            </a:xfrm>
            <a:prstGeom prst="chevron">
              <a:avLst>
                <a:gd name="adj" fmla="val 0"/>
              </a:avLst>
            </a:prstGeom>
            <a:solidFill>
              <a:srgbClr val="2258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rgbClr val="1481E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80287" y="465931"/>
              <a:ext cx="1646659" cy="523196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tabLst>
                  <a:tab pos="1890395" algn="l"/>
                </a:tabLst>
              </a:pPr>
              <a:r>
                <a:rPr lang="zh-CN" altLang="en-US" sz="2600" b="1" kern="100" dirty="0">
                  <a:solidFill>
                    <a:prstClr val="white"/>
                  </a:solidFill>
                  <a:latin typeface="宋体" panose="02010600030101010101" pitchFamily="2" charset="-122"/>
                  <a:cs typeface="Courier New" panose="02070309020205020404"/>
                </a:rPr>
                <a:t>真题研究</a:t>
              </a:r>
            </a:p>
          </p:txBody>
        </p:sp>
        <p:sp>
          <p:nvSpPr>
            <p:cNvPr id="10" name="五边形 9"/>
            <p:cNvSpPr/>
            <p:nvPr/>
          </p:nvSpPr>
          <p:spPr>
            <a:xfrm>
              <a:off x="164" y="514805"/>
              <a:ext cx="470598" cy="486000"/>
            </a:xfrm>
            <a:prstGeom prst="homePlate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</Template>
  <TotalTime>1105</TotalTime>
  <Words>4968</Words>
  <Application>WPS 演示</Application>
  <PresentationFormat>自定义</PresentationFormat>
  <Paragraphs>442</Paragraphs>
  <Slides>60</Slides>
  <Notes>13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60</vt:i4>
      </vt:variant>
    </vt:vector>
  </HeadingPairs>
  <TitlesOfParts>
    <vt:vector size="65" baseType="lpstr">
      <vt:lpstr>7_Office 主题</vt:lpstr>
      <vt:lpstr>Microsoft Office Word 97 - 2003 文档</vt:lpstr>
      <vt:lpstr>文档</vt:lpstr>
      <vt:lpstr>Document</vt:lpstr>
      <vt:lpstr>Equation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  <vt:lpstr>幻灯片 55</vt:lpstr>
      <vt:lpstr>幻灯片 56</vt:lpstr>
      <vt:lpstr>幻灯片 57</vt:lpstr>
      <vt:lpstr>幻灯片 58</vt:lpstr>
      <vt:lpstr>幻灯片 59</vt:lpstr>
      <vt:lpstr>幻灯片 60</vt:lpstr>
    </vt:vector>
  </TitlesOfParts>
  <LinksUpToDate>false</LinksUpToDate>
  <SharedDoc>false</SharedDoc>
  <HyperlinkBase> 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MY</dc:creator>
  <cp:lastModifiedBy>Windows 用户</cp:lastModifiedBy>
  <cp:revision>5501</cp:revision>
  <dcterms:created xsi:type="dcterms:W3CDTF">2014-11-27T01:03:00Z</dcterms:created>
  <dcterms:modified xsi:type="dcterms:W3CDTF">2020-02-18T23:26:08Z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2052-11.1.0.8765</vt:lpwstr>
  </property>
</Properties>
</file>