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0"/>
  </p:notesMasterIdLst>
  <p:sldIdLst>
    <p:sldId id="256" r:id="rId3"/>
    <p:sldId id="258" r:id="rId4"/>
    <p:sldId id="295" r:id="rId5"/>
    <p:sldId id="296" r:id="rId6"/>
    <p:sldId id="297" r:id="rId7"/>
    <p:sldId id="277" r:id="rId8"/>
    <p:sldId id="310" r:id="rId9"/>
    <p:sldId id="270" r:id="rId10"/>
    <p:sldId id="308" r:id="rId11"/>
    <p:sldId id="302" r:id="rId12"/>
    <p:sldId id="303" r:id="rId13"/>
    <p:sldId id="276" r:id="rId14"/>
    <p:sldId id="311" r:id="rId15"/>
    <p:sldId id="312" r:id="rId16"/>
    <p:sldId id="313" r:id="rId17"/>
    <p:sldId id="304" r:id="rId18"/>
    <p:sldId id="279" r:id="rId19"/>
    <p:sldId id="314" r:id="rId20"/>
    <p:sldId id="315" r:id="rId21"/>
    <p:sldId id="317" r:id="rId22"/>
    <p:sldId id="319" r:id="rId23"/>
    <p:sldId id="322" r:id="rId24"/>
    <p:sldId id="329" r:id="rId25"/>
    <p:sldId id="330" r:id="rId26"/>
    <p:sldId id="320" r:id="rId27"/>
    <p:sldId id="321" r:id="rId28"/>
    <p:sldId id="261" r:id="rId29"/>
  </p:sldIdLst>
  <p:sldSz cx="12192000" cy="6858000"/>
  <p:notesSz cx="6858000" cy="9144000"/>
  <p:custDataLst>
    <p:tags r:id="rId3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3A4F"/>
    <a:srgbClr val="92D050"/>
    <a:srgbClr val="E69C08"/>
    <a:srgbClr val="FBAF3F"/>
    <a:srgbClr val="F89708"/>
    <a:srgbClr val="A20000"/>
    <a:srgbClr val="A40000"/>
    <a:srgbClr val="9E0000"/>
    <a:srgbClr val="C7450B"/>
    <a:srgbClr val="E24E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14" autoAdjust="0"/>
    <p:restoredTop sz="96182" autoAdjust="0"/>
  </p:normalViewPr>
  <p:slideViewPr>
    <p:cSldViewPr snapToGrid="0">
      <p:cViewPr varScale="1">
        <p:scale>
          <a:sx n="109" d="100"/>
          <a:sy n="109" d="100"/>
        </p:scale>
        <p:origin x="65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gs" Target="tags/tag70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7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69.wmf"/><Relationship Id="rId8" Type="http://schemas.openxmlformats.org/officeDocument/2006/relationships/image" Target="../media/image68.wmf"/><Relationship Id="rId7" Type="http://schemas.openxmlformats.org/officeDocument/2006/relationships/image" Target="../media/image67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73.wmf"/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37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spect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dk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52" name="矩形 151"/>
          <p:cNvSpPr>
            <a:spLocks noChangeAspect="1"/>
          </p:cNvSpPr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bg1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5" name="直角三角形 4"/>
          <p:cNvSpPr/>
          <p:nvPr userDrawn="1"/>
        </p:nvSpPr>
        <p:spPr>
          <a:xfrm flipV="1">
            <a:off x="-1" y="0"/>
            <a:ext cx="1737007" cy="1898651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" name="直角三角形 3"/>
          <p:cNvSpPr/>
          <p:nvPr userDrawn="1"/>
        </p:nvSpPr>
        <p:spPr>
          <a:xfrm>
            <a:off x="1" y="571500"/>
            <a:ext cx="3526972" cy="62865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58" name="任意多边形: 形状 157"/>
          <p:cNvSpPr/>
          <p:nvPr userDrawn="1"/>
        </p:nvSpPr>
        <p:spPr>
          <a:xfrm flipH="1">
            <a:off x="8455099" y="3162300"/>
            <a:ext cx="3736903" cy="3695700"/>
          </a:xfrm>
          <a:custGeom>
            <a:avLst/>
            <a:gdLst>
              <a:gd name="connsiteX0" fmla="*/ 0 w 3736900"/>
              <a:gd name="connsiteY0" fmla="*/ 0 h 3861022"/>
              <a:gd name="connsiteX1" fmla="*/ 0 w 3736900"/>
              <a:gd name="connsiteY1" fmla="*/ 3861022 h 3861022"/>
              <a:gd name="connsiteX2" fmla="*/ 3736900 w 3736900"/>
              <a:gd name="connsiteY2" fmla="*/ 3861022 h 3861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6900" h="3861022">
                <a:moveTo>
                  <a:pt x="0" y="0"/>
                </a:moveTo>
                <a:lnTo>
                  <a:pt x="0" y="3861022"/>
                </a:lnTo>
                <a:lnTo>
                  <a:pt x="3736900" y="386102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53" name="直角三角形 152"/>
          <p:cNvSpPr/>
          <p:nvPr userDrawn="1"/>
        </p:nvSpPr>
        <p:spPr>
          <a:xfrm flipH="1">
            <a:off x="8665027" y="4019550"/>
            <a:ext cx="3526973" cy="283845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cxnSp>
        <p:nvCxnSpPr>
          <p:cNvPr id="9794" name="直接连接符 9793"/>
          <p:cNvCxnSpPr>
            <a:stCxn id="4" idx="0"/>
          </p:cNvCxnSpPr>
          <p:nvPr userDrawn="1"/>
        </p:nvCxnSpPr>
        <p:spPr>
          <a:xfrm>
            <a:off x="0" y="571500"/>
            <a:ext cx="3736903" cy="62865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01" name="副标题 2"/>
          <p:cNvSpPr>
            <a:spLocks noGrp="1"/>
          </p:cNvSpPr>
          <p:nvPr userDrawn="1">
            <p:ph type="subTitle" idx="1"/>
          </p:nvPr>
        </p:nvSpPr>
        <p:spPr>
          <a:xfrm>
            <a:off x="3496879" y="3060935"/>
            <a:ext cx="5618092" cy="5587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/>
          </p:nvPr>
        </p:nvSpPr>
        <p:spPr>
          <a:xfrm>
            <a:off x="3496879" y="1773874"/>
            <a:ext cx="5618092" cy="1117600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496879" y="4476984"/>
            <a:ext cx="5618092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500" b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496879" y="4773255"/>
            <a:ext cx="5618092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500" b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 userDrawn="1">
            <p:ph type="title"/>
          </p:nvPr>
        </p:nvSpPr>
        <p:spPr>
          <a:xfrm>
            <a:off x="1863767" y="2926729"/>
            <a:ext cx="5419185" cy="895350"/>
          </a:xfrm>
        </p:spPr>
        <p:txBody>
          <a:bodyPr anchor="b">
            <a:norm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1864883" y="3822081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  <a:endParaRPr lang="en-US" dirty="0"/>
          </a:p>
        </p:txBody>
      </p:sp>
      <p:grpSp>
        <p:nvGrpSpPr>
          <p:cNvPr id="5" name="组合 4"/>
          <p:cNvGrpSpPr/>
          <p:nvPr userDrawn="1"/>
        </p:nvGrpSpPr>
        <p:grpSpPr>
          <a:xfrm>
            <a:off x="6762751" y="2926731"/>
            <a:ext cx="3975100" cy="3931271"/>
            <a:chOff x="6096000" y="3162300"/>
            <a:chExt cx="3736902" cy="3695700"/>
          </a:xfrm>
        </p:grpSpPr>
        <p:sp>
          <p:nvSpPr>
            <p:cNvPr id="10" name="任意多边形: 形状 9"/>
            <p:cNvSpPr/>
            <p:nvPr userDrawn="1"/>
          </p:nvSpPr>
          <p:spPr>
            <a:xfrm flipH="1">
              <a:off x="6096000" y="3162300"/>
              <a:ext cx="3736902" cy="3695700"/>
            </a:xfrm>
            <a:custGeom>
              <a:avLst/>
              <a:gdLst>
                <a:gd name="connsiteX0" fmla="*/ 0 w 3736900"/>
                <a:gd name="connsiteY0" fmla="*/ 0 h 3861022"/>
                <a:gd name="connsiteX1" fmla="*/ 0 w 3736900"/>
                <a:gd name="connsiteY1" fmla="*/ 3861022 h 3861022"/>
                <a:gd name="connsiteX2" fmla="*/ 3736900 w 3736900"/>
                <a:gd name="connsiteY2" fmla="*/ 3861022 h 3861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36900" h="3861022">
                  <a:moveTo>
                    <a:pt x="0" y="0"/>
                  </a:moveTo>
                  <a:lnTo>
                    <a:pt x="0" y="3861022"/>
                  </a:lnTo>
                  <a:lnTo>
                    <a:pt x="3736900" y="386102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sp>
          <p:nvSpPr>
            <p:cNvPr id="11" name="直角三角形 10"/>
            <p:cNvSpPr/>
            <p:nvPr userDrawn="1"/>
          </p:nvSpPr>
          <p:spPr>
            <a:xfrm flipH="1">
              <a:off x="6305927" y="4019550"/>
              <a:ext cx="3526973" cy="283845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</p:grpSp>
      <p:sp>
        <p:nvSpPr>
          <p:cNvPr id="17" name="任意多边形: 形状 16"/>
          <p:cNvSpPr/>
          <p:nvPr userDrawn="1"/>
        </p:nvSpPr>
        <p:spPr>
          <a:xfrm>
            <a:off x="6516915" y="0"/>
            <a:ext cx="5675087" cy="6858000"/>
          </a:xfrm>
          <a:custGeom>
            <a:avLst/>
            <a:gdLst>
              <a:gd name="connsiteX0" fmla="*/ 0 w 5675086"/>
              <a:gd name="connsiteY0" fmla="*/ 0 h 6858000"/>
              <a:gd name="connsiteX1" fmla="*/ 5675086 w 5675086"/>
              <a:gd name="connsiteY1" fmla="*/ 0 h 6858000"/>
              <a:gd name="connsiteX2" fmla="*/ 5675086 w 5675086"/>
              <a:gd name="connsiteY2" fmla="*/ 6858000 h 6858000"/>
              <a:gd name="connsiteX3" fmla="*/ 4093874 w 5675086"/>
              <a:gd name="connsiteY3" fmla="*/ 6858000 h 6858000"/>
              <a:gd name="connsiteX4" fmla="*/ 0 w 5675086"/>
              <a:gd name="connsiteY4" fmla="*/ 20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5086" h="6858000">
                <a:moveTo>
                  <a:pt x="0" y="0"/>
                </a:moveTo>
                <a:lnTo>
                  <a:pt x="5675086" y="0"/>
                </a:lnTo>
                <a:lnTo>
                  <a:pt x="5675086" y="6858000"/>
                </a:lnTo>
                <a:lnTo>
                  <a:pt x="4093874" y="6858000"/>
                </a:lnTo>
                <a:lnTo>
                  <a:pt x="0" y="2008"/>
                </a:lnTo>
                <a:close/>
              </a:path>
            </a:pathLst>
          </a:custGeom>
          <a:blipFill>
            <a:blip r:embed="rId2"/>
            <a:stretch>
              <a:fillRect l="-38239" r="-38068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sz="quarter" idx="13"/>
          </p:nvPr>
        </p:nvSpPr>
        <p:spPr>
          <a:xfrm>
            <a:off x="669925" y="1130301"/>
            <a:ext cx="10850563" cy="50069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userDrawn="1">
  <p:cSld name="仅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 userDrawn="1"/>
        </p:nvSpPr>
        <p:spPr>
          <a:xfrm flipH="1" flipV="1">
            <a:off x="10454995" y="0"/>
            <a:ext cx="1737007" cy="1898651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9" name="直角三角形 8"/>
          <p:cNvSpPr/>
          <p:nvPr userDrawn="1"/>
        </p:nvSpPr>
        <p:spPr>
          <a:xfrm flipH="1">
            <a:off x="8665027" y="571500"/>
            <a:ext cx="3526972" cy="6286500"/>
          </a:xfrm>
          <a:prstGeom prst="rtTriangle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0" name="任意多边形: 形状 9"/>
          <p:cNvSpPr/>
          <p:nvPr userDrawn="1"/>
        </p:nvSpPr>
        <p:spPr>
          <a:xfrm>
            <a:off x="-1" y="3162300"/>
            <a:ext cx="3736903" cy="3695700"/>
          </a:xfrm>
          <a:custGeom>
            <a:avLst/>
            <a:gdLst>
              <a:gd name="connsiteX0" fmla="*/ 0 w 3736900"/>
              <a:gd name="connsiteY0" fmla="*/ 0 h 3861022"/>
              <a:gd name="connsiteX1" fmla="*/ 0 w 3736900"/>
              <a:gd name="connsiteY1" fmla="*/ 3861022 h 3861022"/>
              <a:gd name="connsiteX2" fmla="*/ 3736900 w 3736900"/>
              <a:gd name="connsiteY2" fmla="*/ 3861022 h 3861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6900" h="3861022">
                <a:moveTo>
                  <a:pt x="0" y="0"/>
                </a:moveTo>
                <a:lnTo>
                  <a:pt x="0" y="3861022"/>
                </a:lnTo>
                <a:lnTo>
                  <a:pt x="3736900" y="386102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1" name="直角三角形 10"/>
          <p:cNvSpPr/>
          <p:nvPr userDrawn="1"/>
        </p:nvSpPr>
        <p:spPr>
          <a:xfrm>
            <a:off x="0" y="4019550"/>
            <a:ext cx="3526973" cy="283845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cxnSp>
        <p:nvCxnSpPr>
          <p:cNvPr id="12" name="直接连接符 11"/>
          <p:cNvCxnSpPr>
            <a:stCxn id="9" idx="0"/>
          </p:cNvCxnSpPr>
          <p:nvPr userDrawn="1"/>
        </p:nvCxnSpPr>
        <p:spPr>
          <a:xfrm flipH="1">
            <a:off x="8455097" y="571500"/>
            <a:ext cx="3736903" cy="62865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82963" y="1898653"/>
            <a:ext cx="5426076" cy="1621509"/>
          </a:xfrm>
        </p:spPr>
        <p:txBody>
          <a:bodyPr anchor="b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82963" y="4204889"/>
            <a:ext cx="5426076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lang="zh-CN" altLang="en-US" sz="1500" smtClean="0">
                <a:solidFill>
                  <a:schemeClr val="tx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en-US" altLang="zh-CN" dirty="0"/>
              <a:t>Data</a:t>
            </a:r>
            <a:endParaRPr lang="en-US" altLang="zh-CN" dirty="0"/>
          </a:p>
        </p:txBody>
      </p:sp>
      <p:sp>
        <p:nvSpPr>
          <p:cNvPr id="6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382963" y="3908618"/>
            <a:ext cx="5426076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500" b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  <a:endParaRPr lang="en-US" altLang="zh-C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9925" y="3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25" y="1123952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zh-CN" altLang="en-US" dirty="0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669925" y="1028700"/>
            <a:ext cx="10850563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5401732" y="6240465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9925" y="6240465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599" y="6240465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Font typeface="Arial" panose="020B0604020202020204" pitchFamily="34" charset="0"/>
        <a:buChar char="•"/>
        <a:defRPr sz="1800" b="1" i="0" u="none" kern="1200">
          <a:solidFill>
            <a:srgbClr val="000000"/>
          </a:solidFill>
          <a:latin typeface="宋体" panose="02010600030101010101" pitchFamily="2" charset="-122"/>
          <a:ea typeface="宋体" panose="02010600030101010101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themeOverride" Target="../theme/themeOverride1.xml"/><Relationship Id="rId4" Type="http://schemas.openxmlformats.org/officeDocument/2006/relationships/tags" Target="../tags/tag2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6.png"/><Relationship Id="rId1" Type="http://schemas.openxmlformats.org/officeDocument/2006/relationships/tags" Target="../tags/tag16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25.xml"/><Relationship Id="rId8" Type="http://schemas.openxmlformats.org/officeDocument/2006/relationships/tags" Target="../tags/tag24.xml"/><Relationship Id="rId7" Type="http://schemas.openxmlformats.org/officeDocument/2006/relationships/tags" Target="../tags/tag23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0" Type="http://schemas.openxmlformats.org/officeDocument/2006/relationships/vmlDrawing" Target="../drawings/vmlDrawing3.vml"/><Relationship Id="rId2" Type="http://schemas.openxmlformats.org/officeDocument/2006/relationships/tags" Target="../tags/tag18.xml"/><Relationship Id="rId19" Type="http://schemas.openxmlformats.org/officeDocument/2006/relationships/slideLayout" Target="../slideLayouts/slideLayout5.xml"/><Relationship Id="rId18" Type="http://schemas.openxmlformats.org/officeDocument/2006/relationships/themeOverride" Target="../theme/themeOverride7.xml"/><Relationship Id="rId17" Type="http://schemas.openxmlformats.org/officeDocument/2006/relationships/image" Target="../media/image18.wmf"/><Relationship Id="rId16" Type="http://schemas.openxmlformats.org/officeDocument/2006/relationships/oleObject" Target="../embeddings/oleObject5.bin"/><Relationship Id="rId15" Type="http://schemas.openxmlformats.org/officeDocument/2006/relationships/image" Target="../media/image17.wmf"/><Relationship Id="rId14" Type="http://schemas.openxmlformats.org/officeDocument/2006/relationships/oleObject" Target="../embeddings/oleObject4.bin"/><Relationship Id="rId13" Type="http://schemas.openxmlformats.org/officeDocument/2006/relationships/tags" Target="../tags/tag29.xml"/><Relationship Id="rId12" Type="http://schemas.openxmlformats.org/officeDocument/2006/relationships/tags" Target="../tags/tag28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tags" Target="../tags/tag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9.png"/><Relationship Id="rId1" Type="http://schemas.openxmlformats.org/officeDocument/2006/relationships/tags" Target="../tags/tag30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tags" Target="../tags/tag31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26.png"/><Relationship Id="rId6" Type="http://schemas.openxmlformats.org/officeDocument/2006/relationships/image" Target="../media/image2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9.png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4.xml"/><Relationship Id="rId1" Type="http://schemas.openxmlformats.org/officeDocument/2006/relationships/tags" Target="../tags/tag32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5.vml"/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30.png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19.png"/><Relationship Id="rId1" Type="http://schemas.openxmlformats.org/officeDocument/2006/relationships/tags" Target="../tags/tag33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42.xml"/><Relationship Id="rId8" Type="http://schemas.openxmlformats.org/officeDocument/2006/relationships/tags" Target="../tags/tag41.xml"/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9" Type="http://schemas.openxmlformats.org/officeDocument/2006/relationships/vmlDrawing" Target="../drawings/vmlDrawing6.vml"/><Relationship Id="rId28" Type="http://schemas.openxmlformats.org/officeDocument/2006/relationships/slideLayout" Target="../slideLayouts/slideLayout5.xml"/><Relationship Id="rId27" Type="http://schemas.openxmlformats.org/officeDocument/2006/relationships/themeOverride" Target="../theme/themeOverride8.xml"/><Relationship Id="rId26" Type="http://schemas.openxmlformats.org/officeDocument/2006/relationships/image" Target="../media/image37.wmf"/><Relationship Id="rId25" Type="http://schemas.openxmlformats.org/officeDocument/2006/relationships/oleObject" Target="../embeddings/oleObject19.bin"/><Relationship Id="rId24" Type="http://schemas.openxmlformats.org/officeDocument/2006/relationships/image" Target="../media/image36.wmf"/><Relationship Id="rId23" Type="http://schemas.openxmlformats.org/officeDocument/2006/relationships/oleObject" Target="../embeddings/oleObject18.bin"/><Relationship Id="rId22" Type="http://schemas.openxmlformats.org/officeDocument/2006/relationships/oleObject" Target="../embeddings/oleObject17.bin"/><Relationship Id="rId21" Type="http://schemas.openxmlformats.org/officeDocument/2006/relationships/tags" Target="../tags/tag43.xml"/><Relationship Id="rId20" Type="http://schemas.openxmlformats.org/officeDocument/2006/relationships/image" Target="../media/image35.wmf"/><Relationship Id="rId2" Type="http://schemas.openxmlformats.org/officeDocument/2006/relationships/tags" Target="../tags/tag35.xml"/><Relationship Id="rId19" Type="http://schemas.openxmlformats.org/officeDocument/2006/relationships/oleObject" Target="../embeddings/oleObject16.bin"/><Relationship Id="rId18" Type="http://schemas.openxmlformats.org/officeDocument/2006/relationships/image" Target="../media/image34.wmf"/><Relationship Id="rId17" Type="http://schemas.openxmlformats.org/officeDocument/2006/relationships/oleObject" Target="../embeddings/oleObject15.bin"/><Relationship Id="rId16" Type="http://schemas.openxmlformats.org/officeDocument/2006/relationships/image" Target="../media/image33.wmf"/><Relationship Id="rId15" Type="http://schemas.openxmlformats.org/officeDocument/2006/relationships/oleObject" Target="../embeddings/oleObject14.bin"/><Relationship Id="rId14" Type="http://schemas.openxmlformats.org/officeDocument/2006/relationships/oleObject" Target="../embeddings/oleObject13.bin"/><Relationship Id="rId13" Type="http://schemas.openxmlformats.org/officeDocument/2006/relationships/image" Target="../media/image32.wmf"/><Relationship Id="rId12" Type="http://schemas.openxmlformats.org/officeDocument/2006/relationships/oleObject" Target="../embeddings/oleObject12.bin"/><Relationship Id="rId11" Type="http://schemas.openxmlformats.org/officeDocument/2006/relationships/image" Target="../media/image31.wmf"/><Relationship Id="rId10" Type="http://schemas.openxmlformats.org/officeDocument/2006/relationships/oleObject" Target="../embeddings/oleObject11.bin"/><Relationship Id="rId1" Type="http://schemas.openxmlformats.org/officeDocument/2006/relationships/tags" Target="../tags/tag34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45.png"/><Relationship Id="rId7" Type="http://schemas.openxmlformats.org/officeDocument/2006/relationships/image" Target="../media/image44.png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46.wmf"/><Relationship Id="rId1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38.png"/><Relationship Id="rId7" Type="http://schemas.openxmlformats.org/officeDocument/2006/relationships/image" Target="../media/image50.png"/><Relationship Id="rId6" Type="http://schemas.openxmlformats.org/officeDocument/2006/relationships/image" Target="../media/image49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47.wmf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52.png"/><Relationship Id="rId3" Type="http://schemas.openxmlformats.org/officeDocument/2006/relationships/image" Target="../media/image51.wmf"/><Relationship Id="rId2" Type="http://schemas.openxmlformats.org/officeDocument/2006/relationships/oleObject" Target="../embeddings/oleObject24.bin"/><Relationship Id="rId1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53.wmf"/><Relationship Id="rId2" Type="http://schemas.openxmlformats.org/officeDocument/2006/relationships/oleObject" Target="../embeddings/oleObject25.bin"/><Relationship Id="rId1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8.bin"/><Relationship Id="rId8" Type="http://schemas.openxmlformats.org/officeDocument/2006/relationships/image" Target="../media/image58.png"/><Relationship Id="rId7" Type="http://schemas.openxmlformats.org/officeDocument/2006/relationships/image" Target="../media/image57.wmf"/><Relationship Id="rId6" Type="http://schemas.openxmlformats.org/officeDocument/2006/relationships/oleObject" Target="../embeddings/oleObject27.bin"/><Relationship Id="rId5" Type="http://schemas.openxmlformats.org/officeDocument/2006/relationships/image" Target="../media/image56.png"/><Relationship Id="rId4" Type="http://schemas.openxmlformats.org/officeDocument/2006/relationships/image" Target="../media/image55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54.png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59.wmf"/><Relationship Id="rId1" Type="http://schemas.openxmlformats.org/officeDocument/2006/relationships/image" Target="../media/image38.png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tags" Target="../tags/tag52.xml"/><Relationship Id="rId8" Type="http://schemas.openxmlformats.org/officeDocument/2006/relationships/tags" Target="../tags/tag51.xml"/><Relationship Id="rId7" Type="http://schemas.openxmlformats.org/officeDocument/2006/relationships/tags" Target="../tags/tag50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5" Type="http://schemas.openxmlformats.org/officeDocument/2006/relationships/slideLayout" Target="../slideLayouts/slideLayout5.xml"/><Relationship Id="rId14" Type="http://schemas.openxmlformats.org/officeDocument/2006/relationships/themeOverride" Target="../theme/themeOverride9.xml"/><Relationship Id="rId13" Type="http://schemas.openxmlformats.org/officeDocument/2006/relationships/tags" Target="../tags/tag56.xml"/><Relationship Id="rId12" Type="http://schemas.openxmlformats.org/officeDocument/2006/relationships/tags" Target="../tags/tag55.xml"/><Relationship Id="rId11" Type="http://schemas.openxmlformats.org/officeDocument/2006/relationships/tags" Target="../tags/tag54.xml"/><Relationship Id="rId10" Type="http://schemas.openxmlformats.org/officeDocument/2006/relationships/tags" Target="../tags/tag53.xml"/><Relationship Id="rId1" Type="http://schemas.openxmlformats.org/officeDocument/2006/relationships/tags" Target="../tags/tag44.xml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4.wmf"/><Relationship Id="rId8" Type="http://schemas.openxmlformats.org/officeDocument/2006/relationships/oleObject" Target="../embeddings/oleObject32.bin"/><Relationship Id="rId7" Type="http://schemas.openxmlformats.org/officeDocument/2006/relationships/image" Target="../media/image63.png"/><Relationship Id="rId6" Type="http://schemas.openxmlformats.org/officeDocument/2006/relationships/image" Target="../media/image6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30.bin"/><Relationship Id="rId21" Type="http://schemas.openxmlformats.org/officeDocument/2006/relationships/vmlDrawing" Target="../drawings/vmlDrawing12.vml"/><Relationship Id="rId20" Type="http://schemas.openxmlformats.org/officeDocument/2006/relationships/slideLayout" Target="../slideLayouts/slideLayout4.xml"/><Relationship Id="rId2" Type="http://schemas.openxmlformats.org/officeDocument/2006/relationships/image" Target="../media/image60.wmf"/><Relationship Id="rId19" Type="http://schemas.openxmlformats.org/officeDocument/2006/relationships/image" Target="../media/image69.wmf"/><Relationship Id="rId18" Type="http://schemas.openxmlformats.org/officeDocument/2006/relationships/oleObject" Target="../embeddings/oleObject37.bin"/><Relationship Id="rId17" Type="http://schemas.openxmlformats.org/officeDocument/2006/relationships/image" Target="../media/image68.wmf"/><Relationship Id="rId16" Type="http://schemas.openxmlformats.org/officeDocument/2006/relationships/oleObject" Target="../embeddings/oleObject36.bin"/><Relationship Id="rId15" Type="http://schemas.openxmlformats.org/officeDocument/2006/relationships/image" Target="../media/image67.wmf"/><Relationship Id="rId14" Type="http://schemas.openxmlformats.org/officeDocument/2006/relationships/oleObject" Target="../embeddings/oleObject35.bin"/><Relationship Id="rId13" Type="http://schemas.openxmlformats.org/officeDocument/2006/relationships/image" Target="../media/image66.wmf"/><Relationship Id="rId12" Type="http://schemas.openxmlformats.org/officeDocument/2006/relationships/oleObject" Target="../embeddings/oleObject34.bin"/><Relationship Id="rId11" Type="http://schemas.openxmlformats.org/officeDocument/2006/relationships/image" Target="../media/image65.wmf"/><Relationship Id="rId10" Type="http://schemas.openxmlformats.org/officeDocument/2006/relationships/oleObject" Target="../embeddings/oleObject33.bin"/><Relationship Id="rId1" Type="http://schemas.openxmlformats.org/officeDocument/2006/relationships/oleObject" Target="../embeddings/oleObject29.bin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image" Target="../media/image73.wmf"/><Relationship Id="rId8" Type="http://schemas.openxmlformats.org/officeDocument/2006/relationships/oleObject" Target="../embeddings/oleObject41.bin"/><Relationship Id="rId7" Type="http://schemas.openxmlformats.org/officeDocument/2006/relationships/image" Target="../media/image72.wmf"/><Relationship Id="rId6" Type="http://schemas.openxmlformats.org/officeDocument/2006/relationships/oleObject" Target="../embeddings/oleObject40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39.bin"/><Relationship Id="rId3" Type="http://schemas.openxmlformats.org/officeDocument/2006/relationships/image" Target="../media/image70.wmf"/><Relationship Id="rId2" Type="http://schemas.openxmlformats.org/officeDocument/2006/relationships/oleObject" Target="../embeddings/oleObject38.bin"/><Relationship Id="rId14" Type="http://schemas.openxmlformats.org/officeDocument/2006/relationships/vmlDrawing" Target="../drawings/vmlDrawing13.vml"/><Relationship Id="rId13" Type="http://schemas.openxmlformats.org/officeDocument/2006/relationships/slideLayout" Target="../slideLayouts/slideLayout5.xml"/><Relationship Id="rId12" Type="http://schemas.openxmlformats.org/officeDocument/2006/relationships/themeOverride" Target="../theme/themeOverride10.xml"/><Relationship Id="rId11" Type="http://schemas.openxmlformats.org/officeDocument/2006/relationships/image" Target="../media/image75.png"/><Relationship Id="rId10" Type="http://schemas.openxmlformats.org/officeDocument/2006/relationships/image" Target="../media/image74.png"/><Relationship Id="rId1" Type="http://schemas.openxmlformats.org/officeDocument/2006/relationships/tags" Target="../tags/tag5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26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2" Type="http://schemas.openxmlformats.org/officeDocument/2006/relationships/slideLayout" Target="../slideLayouts/slideLayout5.xml"/><Relationship Id="rId11" Type="http://schemas.openxmlformats.org/officeDocument/2006/relationships/themeOverride" Target="../theme/themeOverride12.xml"/><Relationship Id="rId10" Type="http://schemas.openxmlformats.org/officeDocument/2006/relationships/tags" Target="../tags/tag67.xml"/><Relationship Id="rId1" Type="http://schemas.openxmlformats.org/officeDocument/2006/relationships/tags" Target="../tags/tag58.xml"/></Relationships>
</file>

<file path=ppt/slides/_rels/slide2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4.vml"/><Relationship Id="rId6" Type="http://schemas.openxmlformats.org/officeDocument/2006/relationships/slideLayout" Target="../slideLayouts/slideLayout6.xml"/><Relationship Id="rId5" Type="http://schemas.openxmlformats.org/officeDocument/2006/relationships/themeOverride" Target="../theme/themeOverride13.xml"/><Relationship Id="rId4" Type="http://schemas.openxmlformats.org/officeDocument/2006/relationships/tags" Target="../tags/tag69.xml"/><Relationship Id="rId3" Type="http://schemas.openxmlformats.org/officeDocument/2006/relationships/image" Target="../media/image3.emf"/><Relationship Id="rId2" Type="http://schemas.openxmlformats.org/officeDocument/2006/relationships/oleObject" Target="../embeddings/oleObject42.bin"/><Relationship Id="rId1" Type="http://schemas.openxmlformats.org/officeDocument/2006/relationships/tags" Target="../tags/tag68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themeOverride" Target="../theme/themeOverride3.xml"/><Relationship Id="rId7" Type="http://schemas.openxmlformats.org/officeDocument/2006/relationships/image" Target="../media/image7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0" Type="http://schemas.openxmlformats.org/officeDocument/2006/relationships/vmlDrawing" Target="../drawings/vmlDrawing2.v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image" Target="../media/image8.png"/><Relationship Id="rId14" Type="http://schemas.openxmlformats.org/officeDocument/2006/relationships/slideLayout" Target="../slideLayouts/slideLayout5.xml"/><Relationship Id="rId13" Type="http://schemas.openxmlformats.org/officeDocument/2006/relationships/themeOverride" Target="../theme/themeOverride4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hemeOverride" Target="../theme/themeOverride5.xml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192" y="858442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think-cell Slide" r:id="rId2" imgW="9525" imgH="9525" progId="TCLayout.ActiveDocument.1">
                  <p:embed/>
                </p:oleObj>
              </mc:Choice>
              <mc:Fallback>
                <p:oleObj name="think-cell Slide" r:id="rId2" imgW="9525" imgH="9525" progId="TCLayout.ActiveDocument.1">
                  <p:embed/>
                  <p:pic>
                    <p:nvPicPr>
                      <p:cNvPr id="0" name="对象 2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25192" y="858442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 hidden="1"/>
          <p:cNvSpPr/>
          <p:nvPr>
            <p:custDataLst>
              <p:tags r:id="rId4"/>
            </p:custDataLst>
          </p:nvPr>
        </p:nvSpPr>
        <p:spPr>
          <a:xfrm>
            <a:off x="1524000" y="85725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altLang="zh-CN" b="1" u="none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467100" y="3630930"/>
            <a:ext cx="5676265" cy="593725"/>
          </a:xfrm>
        </p:spPr>
        <p:txBody>
          <a:bodyPr/>
          <a:lstStyle/>
          <a:p>
            <a:r>
              <a:rPr lang="zh-CN" altLang="en-US" sz="2800" dirty="0">
                <a:sym typeface="+mn-ea"/>
              </a:rPr>
              <a:t>函数的零点</a:t>
            </a:r>
            <a:r>
              <a:rPr lang="zh-CN" altLang="en-US" sz="2800" dirty="0"/>
              <a:t>第一课时</a:t>
            </a:r>
            <a:endParaRPr lang="zh-CN" altLang="en-US" sz="2800" dirty="0"/>
          </a:p>
        </p:txBody>
      </p:sp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4108450" y="2313305"/>
            <a:ext cx="4471670" cy="1117600"/>
          </a:xfrm>
        </p:spPr>
        <p:txBody>
          <a:bodyPr/>
          <a:lstStyle/>
          <a:p>
            <a:r>
              <a:rPr lang="zh-CN" altLang="en-US" sz="3200" dirty="0"/>
              <a:t>高三数学专题复习课</a:t>
            </a:r>
            <a:endParaRPr lang="zh-CN" altLang="en-US" sz="32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4108450" y="5175250"/>
            <a:ext cx="4394835" cy="396875"/>
          </a:xfrm>
        </p:spPr>
        <p:txBody>
          <a:bodyPr/>
          <a:lstStyle/>
          <a:p>
            <a:r>
              <a:rPr lang="zh-CN" altLang="en-US" sz="1800" b="1" u="none" dirty="0">
                <a:solidFill>
                  <a:srgbClr val="000000"/>
                </a:solidFill>
                <a:cs typeface="等线" panose="02010600030101010101" charset="-122"/>
              </a:rPr>
              <a:t>铜陵市第一中学  潘宇琦</a:t>
            </a:r>
            <a:endParaRPr lang="zh-CN" altLang="en-US" sz="1800" b="1" u="none" dirty="0">
              <a:solidFill>
                <a:srgbClr val="000000"/>
              </a:solidFill>
              <a:cs typeface="等线" panose="02010600030101010101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3945098" y="3341993"/>
            <a:ext cx="47220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3945098" y="2313293"/>
            <a:ext cx="47220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843405" y="349885"/>
            <a:ext cx="892365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zh-CN" altLang="en-US" sz="3200" b="1" u="none">
                <a:solidFill>
                  <a:srgbClr val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铜陵市新型冠状病毒疫情防控期间名师课堂</a:t>
            </a:r>
            <a:endParaRPr lang="zh-CN" altLang="en-US" sz="3200" b="1" u="none">
              <a:solidFill>
                <a:srgbClr val="0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141732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练习</a:t>
            </a:r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06425" y="1148080"/>
            <a:ext cx="10979785" cy="20167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>
            <a:off x="469265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l"/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总 结 归 纳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sp>
        <p:nvSpPr>
          <p:cNvPr id="20" name="立方体 19"/>
          <p:cNvSpPr/>
          <p:nvPr>
            <p:custDataLst>
              <p:tags r:id="rId2"/>
            </p:custDataLst>
          </p:nvPr>
        </p:nvSpPr>
        <p:spPr>
          <a:xfrm>
            <a:off x="1988153" y="1983161"/>
            <a:ext cx="1471067" cy="3526696"/>
          </a:xfrm>
          <a:prstGeom prst="cube">
            <a:avLst>
              <a:gd name="adj" fmla="val 8834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4238625" y="1379220"/>
            <a:ext cx="5832213" cy="416627"/>
            <a:chOff x="8624" y="2158"/>
            <a:chExt cx="9185" cy="656"/>
          </a:xfrm>
        </p:grpSpPr>
        <p:sp>
          <p:nvSpPr>
            <p:cNvPr id="5" name="椭圆 4"/>
            <p:cNvSpPr/>
            <p:nvPr>
              <p:custDataLst>
                <p:tags r:id="rId3"/>
              </p:custDataLst>
            </p:nvPr>
          </p:nvSpPr>
          <p:spPr bwMode="auto">
            <a:xfrm flipH="1">
              <a:off x="8624" y="2355"/>
              <a:ext cx="262" cy="26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4"/>
              </p:custDataLst>
            </p:nvPr>
          </p:nvSpPr>
          <p:spPr bwMode="auto">
            <a:xfrm>
              <a:off x="9063" y="21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等价转化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238625" y="2957195"/>
            <a:ext cx="5808345" cy="416560"/>
            <a:chOff x="8886" y="3608"/>
            <a:chExt cx="9147" cy="656"/>
          </a:xfrm>
        </p:grpSpPr>
        <p:sp>
          <p:nvSpPr>
            <p:cNvPr id="10" name="椭圆 9"/>
            <p:cNvSpPr/>
            <p:nvPr>
              <p:custDataLst>
                <p:tags r:id="rId5"/>
              </p:custDataLst>
            </p:nvPr>
          </p:nvSpPr>
          <p:spPr bwMode="auto">
            <a:xfrm flipH="1">
              <a:off x="8886" y="3926"/>
              <a:ext cx="262" cy="26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accent1">
                  <a:lumMod val="60000"/>
                  <a:lumOff val="40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6"/>
              </p:custDataLst>
            </p:nvPr>
          </p:nvSpPr>
          <p:spPr bwMode="auto">
            <a:xfrm>
              <a:off x="9287" y="360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画图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7" name="文本框 16"/>
          <p:cNvSpPr txBox="1"/>
          <p:nvPr>
            <p:custDataLst>
              <p:tags r:id="rId7"/>
            </p:custDataLst>
          </p:nvPr>
        </p:nvSpPr>
        <p:spPr bwMode="auto">
          <a:xfrm>
            <a:off x="4932680" y="3500120"/>
            <a:ext cx="6506210" cy="416560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画出两个函数图象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4262755" y="3985895"/>
            <a:ext cx="5808345" cy="416560"/>
            <a:chOff x="8886" y="5058"/>
            <a:chExt cx="9147" cy="656"/>
          </a:xfrm>
        </p:grpSpPr>
        <p:sp>
          <p:nvSpPr>
            <p:cNvPr id="13" name="椭圆 12"/>
            <p:cNvSpPr/>
            <p:nvPr>
              <p:custDataLst>
                <p:tags r:id="rId8"/>
              </p:custDataLst>
            </p:nvPr>
          </p:nvSpPr>
          <p:spPr bwMode="auto">
            <a:xfrm flipH="1">
              <a:off x="8886" y="5255"/>
              <a:ext cx="262" cy="262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accent2">
                  <a:lumMod val="75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9"/>
              </p:custDataLst>
            </p:nvPr>
          </p:nvSpPr>
          <p:spPr bwMode="auto">
            <a:xfrm>
              <a:off x="9287" y="50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求解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5" name="文本框 14"/>
          <p:cNvSpPr txBox="1"/>
          <p:nvPr>
            <p:custDataLst>
              <p:tags r:id="rId10"/>
            </p:custDataLst>
          </p:nvPr>
        </p:nvSpPr>
        <p:spPr bwMode="auto">
          <a:xfrm>
            <a:off x="4921250" y="4473575"/>
            <a:ext cx="6756400" cy="906780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利用图象，观察交点个数，即为所求零点个数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5" name="立方体 34"/>
          <p:cNvSpPr/>
          <p:nvPr>
            <p:custDataLst>
              <p:tags r:id="rId11"/>
            </p:custDataLst>
          </p:nvPr>
        </p:nvSpPr>
        <p:spPr>
          <a:xfrm>
            <a:off x="2356549" y="2334471"/>
            <a:ext cx="1324389" cy="3175386"/>
          </a:xfrm>
          <a:prstGeom prst="cube">
            <a:avLst>
              <a:gd name="adj" fmla="val 8573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立方体 35"/>
          <p:cNvSpPr/>
          <p:nvPr>
            <p:custDataLst>
              <p:tags r:id="rId12"/>
            </p:custDataLst>
          </p:nvPr>
        </p:nvSpPr>
        <p:spPr>
          <a:xfrm>
            <a:off x="2779965" y="2878251"/>
            <a:ext cx="1097576" cy="2631606"/>
          </a:xfrm>
          <a:prstGeom prst="cube">
            <a:avLst>
              <a:gd name="adj" fmla="val 857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4932680" y="1922780"/>
            <a:ext cx="6635750" cy="906780"/>
            <a:chOff x="7768" y="3028"/>
            <a:chExt cx="10450" cy="1428"/>
          </a:xfrm>
        </p:grpSpPr>
        <p:sp>
          <p:nvSpPr>
            <p:cNvPr id="19" name="文本框 18"/>
            <p:cNvSpPr txBox="1"/>
            <p:nvPr>
              <p:custDataLst>
                <p:tags r:id="rId13"/>
              </p:custDataLst>
            </p:nvPr>
          </p:nvSpPr>
          <p:spPr bwMode="auto">
            <a:xfrm>
              <a:off x="7768" y="3028"/>
              <a:ext cx="10451" cy="1429"/>
            </a:xfrm>
            <a:prstGeom prst="rect">
              <a:avLst/>
            </a:prstGeom>
            <a:noFill/>
          </p:spPr>
          <p:txBody>
            <a:bodyPr wrap="square" lIns="90000" tIns="0" rIns="90000" bIns="46800">
              <a:noAutofit/>
            </a:bodyPr>
            <a:p>
              <a:pPr>
                <a:lnSpc>
                  <a:spcPct val="120000"/>
                </a:lnSpc>
              </a:pP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对于求解函数               零点个数问题，转化为          的根的个数问题。</a:t>
              </a:r>
              <a:endPara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graphicFrame>
          <p:nvGraphicFramePr>
            <p:cNvPr id="24" name="对象 2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1049" y="3087"/>
            <a:ext cx="4042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" r:id="rId14" imgW="1206500" imgH="203200" progId="Equation.KSEE3">
                    <p:embed/>
                  </p:oleObj>
                </mc:Choice>
                <mc:Fallback>
                  <p:oleObj name="" r:id="rId14" imgW="12065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1049" y="3087"/>
                          <a:ext cx="4042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对象 24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547" y="3768"/>
            <a:ext cx="2578" cy="6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" r:id="rId16" imgW="774065" imgH="203200" progId="Equation.KSEE3">
                    <p:embed/>
                  </p:oleObj>
                </mc:Choice>
                <mc:Fallback>
                  <p:oleObj name="" r:id="rId16" imgW="774065" imgH="2032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0547" y="3768"/>
                          <a:ext cx="2578" cy="67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32117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2·</a:t>
            </a:r>
            <a:r>
              <a:rPr lang="en-US" altLang="zh-CN">
                <a:sym typeface="+mn-ea"/>
              </a:rPr>
              <a:t>2018</a:t>
            </a:r>
            <a:r>
              <a:rPr lang="zh-CN" altLang="en-US">
                <a:sym typeface="+mn-ea"/>
              </a:rPr>
              <a:t>全国卷</a:t>
            </a:r>
            <a:r>
              <a:rPr lang="en-US" altLang="zh-CN">
                <a:sym typeface="+mn-ea"/>
              </a:rPr>
              <a:t>Ⅰ</a:t>
            </a:r>
            <a:endParaRPr lang="zh-CN" altLang="en-US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540510" y="1090930"/>
            <a:ext cx="8787130" cy="247523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32117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2·</a:t>
            </a:r>
            <a:r>
              <a:rPr lang="en-US" altLang="zh-CN">
                <a:sym typeface="+mn-ea"/>
              </a:rPr>
              <a:t>2018</a:t>
            </a:r>
            <a:r>
              <a:rPr lang="zh-CN" altLang="en-US">
                <a:sym typeface="+mn-ea"/>
              </a:rPr>
              <a:t>全国卷</a:t>
            </a:r>
            <a:r>
              <a:rPr lang="en-US" altLang="zh-CN">
                <a:sym typeface="+mn-ea"/>
              </a:rPr>
              <a:t>Ⅰ</a:t>
            </a:r>
            <a:endParaRPr lang="zh-CN" altLang="en-US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540510" y="1090930"/>
            <a:ext cx="8787130" cy="247523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0680" y="3477895"/>
            <a:ext cx="8255" cy="292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769745" y="3851275"/>
            <a:ext cx="10044430" cy="438150"/>
            <a:chOff x="2741" y="5730"/>
            <a:chExt cx="15818" cy="690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41" y="5824"/>
              <a:ext cx="8811" cy="596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537" y="5730"/>
              <a:ext cx="7022" cy="690"/>
            </a:xfrm>
            <a:prstGeom prst="rect">
              <a:avLst/>
            </a:prstGeom>
          </p:spPr>
        </p:pic>
      </p:grpSp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0535" y="4575175"/>
            <a:ext cx="6040120" cy="42862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0535" y="5247640"/>
            <a:ext cx="4552950" cy="476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32117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2·</a:t>
            </a:r>
            <a:r>
              <a:rPr lang="en-US" altLang="zh-CN">
                <a:sym typeface="+mn-ea"/>
              </a:rPr>
              <a:t>2018</a:t>
            </a:r>
            <a:r>
              <a:rPr lang="zh-CN" altLang="en-US">
                <a:sym typeface="+mn-ea"/>
              </a:rPr>
              <a:t>全国卷</a:t>
            </a:r>
            <a:r>
              <a:rPr lang="en-US" altLang="zh-CN">
                <a:sym typeface="+mn-ea"/>
              </a:rPr>
              <a:t>Ⅰ</a:t>
            </a:r>
            <a:endParaRPr lang="zh-CN" altLang="en-US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540510" y="1090930"/>
            <a:ext cx="8787130" cy="247523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0680" y="3477895"/>
            <a:ext cx="8255" cy="292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1743710" y="3663315"/>
          <a:ext cx="4234815" cy="1102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3" imgW="1866900" imgH="482600" progId="Equation.KSEE3">
                  <p:embed/>
                </p:oleObj>
              </mc:Choice>
              <mc:Fallback>
                <p:oleObj name="" r:id="rId3" imgW="1866900" imgH="482600" progId="Equation.KSEE3">
                  <p:embed/>
                  <p:pic>
                    <p:nvPicPr>
                      <p:cNvPr id="0" name="图片 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43710" y="3663315"/>
                        <a:ext cx="4234815" cy="11029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-2147482615"/>
          <p:cNvGraphicFramePr>
            <a:graphicFrameLocks noChangeAspect="1"/>
          </p:cNvGraphicFramePr>
          <p:nvPr/>
        </p:nvGraphicFramePr>
        <p:xfrm>
          <a:off x="1743710" y="4864100"/>
          <a:ext cx="3758565" cy="485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5" imgW="1688465" imgH="215900" progId="Equation.KSEE3">
                  <p:embed/>
                </p:oleObj>
              </mc:Choice>
              <mc:Fallback>
                <p:oleObj name="" r:id="rId5" imgW="1688465" imgH="215900" progId="Equation.KSEE3">
                  <p:embed/>
                  <p:pic>
                    <p:nvPicPr>
                      <p:cNvPr id="0" name="图片 1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43710" y="4864100"/>
                        <a:ext cx="3758565" cy="4851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3330" y="3634740"/>
            <a:ext cx="3075305" cy="2519680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>
            <a:off x="8794115" y="4766310"/>
            <a:ext cx="1710690" cy="1334770"/>
          </a:xfrm>
          <a:prstGeom prst="line">
            <a:avLst/>
          </a:prstGeom>
          <a:ln w="28575" cmpd="sng">
            <a:solidFill>
              <a:srgbClr val="A4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9407525" y="4227195"/>
            <a:ext cx="1710690" cy="1334770"/>
          </a:xfrm>
          <a:prstGeom prst="line">
            <a:avLst/>
          </a:prstGeom>
          <a:ln w="28575" cmpd="sng">
            <a:solidFill>
              <a:srgbClr val="A4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对象 -2147482614"/>
          <p:cNvGraphicFramePr>
            <a:graphicFrameLocks noChangeAspect="1"/>
          </p:cNvGraphicFramePr>
          <p:nvPr/>
        </p:nvGraphicFramePr>
        <p:xfrm>
          <a:off x="1743710" y="5680710"/>
          <a:ext cx="5211445" cy="473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8" imgW="2247900" imgH="203200" progId="Equation.KSEE3">
                  <p:embed/>
                </p:oleObj>
              </mc:Choice>
              <mc:Fallback>
                <p:oleObj name="" r:id="rId8" imgW="2247900" imgH="203200" progId="Equation.KSEE3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43710" y="5680710"/>
                        <a:ext cx="5211445" cy="4737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005677 0.005833 L -0.011354 0.015926 L -0.017031 0.021667 L -0.022708 0.030278 L -0.028385 0.037500 L -0.032448 0.047593 L -0.038125 0.059167 L -0.043802 0.066389 L -0.048646 0.076481 L -0.042188 0.070648 L -0.035677 0.060556 L -0.030000 0.053426 L -0.023542 0.046204 L -0.017865 0.037500 L -0.011354 0.028889 L -0.006510 0.018796 L -0.000833 0.010093 " pathEditMode="relative" ptsTypes="">
                                      <p:cBhvr>
                                        <p:cTn id="2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32117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2·</a:t>
            </a:r>
            <a:r>
              <a:rPr lang="en-US" altLang="zh-CN">
                <a:sym typeface="+mn-ea"/>
              </a:rPr>
              <a:t>2018</a:t>
            </a:r>
            <a:r>
              <a:rPr lang="zh-CN" altLang="en-US">
                <a:sym typeface="+mn-ea"/>
              </a:rPr>
              <a:t>全国卷</a:t>
            </a:r>
            <a:r>
              <a:rPr lang="en-US" altLang="zh-CN">
                <a:sym typeface="+mn-ea"/>
              </a:rPr>
              <a:t>Ⅰ</a:t>
            </a:r>
            <a:endParaRPr lang="zh-CN" altLang="en-US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540510" y="1090930"/>
            <a:ext cx="8787130" cy="247523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0680" y="3477895"/>
            <a:ext cx="8255" cy="292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430530" y="1640840"/>
            <a:ext cx="10458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法二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3" name="对象 -2147482613"/>
          <p:cNvGraphicFramePr>
            <a:graphicFrameLocks noChangeAspect="1"/>
          </p:cNvGraphicFramePr>
          <p:nvPr/>
        </p:nvGraphicFramePr>
        <p:xfrm>
          <a:off x="1884680" y="4257675"/>
          <a:ext cx="6126480" cy="494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2691765" imgH="215900" progId="Equation.KSEE3">
                  <p:embed/>
                </p:oleObj>
              </mc:Choice>
              <mc:Fallback>
                <p:oleObj name="" r:id="rId3" imgW="2691765" imgH="2159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84680" y="4257675"/>
                        <a:ext cx="6126480" cy="4946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612"/>
          <p:cNvGraphicFramePr>
            <a:graphicFrameLocks noChangeAspect="1"/>
          </p:cNvGraphicFramePr>
          <p:nvPr/>
        </p:nvGraphicFramePr>
        <p:xfrm>
          <a:off x="1884680" y="4916170"/>
          <a:ext cx="4124960" cy="493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5" imgW="1816100" imgH="215900" progId="Equation.KSEE3">
                  <p:embed/>
                </p:oleObj>
              </mc:Choice>
              <mc:Fallback>
                <p:oleObj name="" r:id="rId5" imgW="1816100" imgH="215900" progId="Equation.KSEE3">
                  <p:embed/>
                  <p:pic>
                    <p:nvPicPr>
                      <p:cNvPr id="0" name="图片 1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84680" y="4916170"/>
                        <a:ext cx="4124960" cy="4933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图片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7060" y="3659505"/>
            <a:ext cx="3133725" cy="2733675"/>
          </a:xfrm>
          <a:prstGeom prst="rect">
            <a:avLst/>
          </a:prstGeom>
        </p:spPr>
      </p:pic>
      <p:cxnSp>
        <p:nvCxnSpPr>
          <p:cNvPr id="21" name="直接连接符 20"/>
          <p:cNvCxnSpPr/>
          <p:nvPr/>
        </p:nvCxnSpPr>
        <p:spPr>
          <a:xfrm flipV="1">
            <a:off x="8945245" y="5880735"/>
            <a:ext cx="1977390" cy="9525"/>
          </a:xfrm>
          <a:prstGeom prst="line">
            <a:avLst/>
          </a:prstGeom>
          <a:ln w="28575" cmpd="sng">
            <a:solidFill>
              <a:srgbClr val="A4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V="1">
            <a:off x="8945245" y="5532755"/>
            <a:ext cx="1977390" cy="9525"/>
          </a:xfrm>
          <a:prstGeom prst="line">
            <a:avLst/>
          </a:prstGeom>
          <a:ln w="28575" cmpd="sng">
            <a:solidFill>
              <a:srgbClr val="A4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094 0.002593 L -0.032969 -0.179074 " pathEditMode="relative" rAng="0" ptsTypes="">
                                      <p:cBhvr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844 -0.177593 L -0.000521 -0.001759 " pathEditMode="relative" ptsTypes="">
                                      <p:cBhvr>
                                        <p:cTn id="3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>
            <a:off x="469265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l"/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总 结 归 纳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sp>
        <p:nvSpPr>
          <p:cNvPr id="20" name="立方体 19"/>
          <p:cNvSpPr/>
          <p:nvPr>
            <p:custDataLst>
              <p:tags r:id="rId2"/>
            </p:custDataLst>
          </p:nvPr>
        </p:nvSpPr>
        <p:spPr>
          <a:xfrm>
            <a:off x="1988153" y="1983161"/>
            <a:ext cx="1471067" cy="3526696"/>
          </a:xfrm>
          <a:prstGeom prst="cube">
            <a:avLst>
              <a:gd name="adj" fmla="val 8834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4238625" y="1379220"/>
            <a:ext cx="5832213" cy="416627"/>
            <a:chOff x="8624" y="2158"/>
            <a:chExt cx="9185" cy="656"/>
          </a:xfrm>
        </p:grpSpPr>
        <p:sp>
          <p:nvSpPr>
            <p:cNvPr id="5" name="椭圆 4"/>
            <p:cNvSpPr/>
            <p:nvPr>
              <p:custDataLst>
                <p:tags r:id="rId3"/>
              </p:custDataLst>
            </p:nvPr>
          </p:nvSpPr>
          <p:spPr bwMode="auto">
            <a:xfrm flipH="1">
              <a:off x="8624" y="2355"/>
              <a:ext cx="262" cy="26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4"/>
              </p:custDataLst>
            </p:nvPr>
          </p:nvSpPr>
          <p:spPr bwMode="auto">
            <a:xfrm>
              <a:off x="9063" y="21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巧妙转化，构造函数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262755" y="3625215"/>
            <a:ext cx="5808345" cy="416560"/>
            <a:chOff x="8886" y="3608"/>
            <a:chExt cx="9147" cy="656"/>
          </a:xfrm>
        </p:grpSpPr>
        <p:sp>
          <p:nvSpPr>
            <p:cNvPr id="10" name="椭圆 9"/>
            <p:cNvSpPr/>
            <p:nvPr>
              <p:custDataLst>
                <p:tags r:id="rId5"/>
              </p:custDataLst>
            </p:nvPr>
          </p:nvSpPr>
          <p:spPr bwMode="auto">
            <a:xfrm flipH="1">
              <a:off x="8886" y="3926"/>
              <a:ext cx="262" cy="26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accent1">
                  <a:lumMod val="60000"/>
                  <a:lumOff val="40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6"/>
              </p:custDataLst>
            </p:nvPr>
          </p:nvSpPr>
          <p:spPr bwMode="auto">
            <a:xfrm>
              <a:off x="9287" y="360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画出图象，平移分析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35" name="立方体 34"/>
          <p:cNvSpPr/>
          <p:nvPr>
            <p:custDataLst>
              <p:tags r:id="rId7"/>
            </p:custDataLst>
          </p:nvPr>
        </p:nvSpPr>
        <p:spPr>
          <a:xfrm>
            <a:off x="2356549" y="2334471"/>
            <a:ext cx="1324389" cy="3175386"/>
          </a:xfrm>
          <a:prstGeom prst="cube">
            <a:avLst>
              <a:gd name="adj" fmla="val 8573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立方体 35"/>
          <p:cNvSpPr/>
          <p:nvPr>
            <p:custDataLst>
              <p:tags r:id="rId8"/>
            </p:custDataLst>
          </p:nvPr>
        </p:nvSpPr>
        <p:spPr>
          <a:xfrm>
            <a:off x="2779965" y="2878251"/>
            <a:ext cx="1097576" cy="2631606"/>
          </a:xfrm>
          <a:prstGeom prst="cube">
            <a:avLst>
              <a:gd name="adj" fmla="val 857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4404995" y="1922780"/>
            <a:ext cx="7430770" cy="1574800"/>
            <a:chOff x="6937" y="3028"/>
            <a:chExt cx="11702" cy="2480"/>
          </a:xfrm>
        </p:grpSpPr>
        <p:sp>
          <p:nvSpPr>
            <p:cNvPr id="19" name="文本框 18"/>
            <p:cNvSpPr txBox="1"/>
            <p:nvPr>
              <p:custDataLst>
                <p:tags r:id="rId9"/>
              </p:custDataLst>
            </p:nvPr>
          </p:nvSpPr>
          <p:spPr bwMode="auto">
            <a:xfrm>
              <a:off x="6937" y="3028"/>
              <a:ext cx="11484" cy="2481"/>
            </a:xfrm>
            <a:prstGeom prst="rect">
              <a:avLst/>
            </a:prstGeom>
            <a:noFill/>
          </p:spPr>
          <p:txBody>
            <a:bodyPr wrap="square" lIns="90000" tIns="0" rIns="90000" bIns="46800">
              <a:noAutofit/>
            </a:bodyPr>
            <a:p>
              <a:pPr>
                <a:lnSpc>
                  <a:spcPct val="120000"/>
                </a:lnSpc>
              </a:pP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一般地，含参函数     的零点就是对应方程</a:t>
              </a:r>
              <a:endPara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       的根，对       进行变形，例如变形</a:t>
              </a:r>
              <a:endPara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得          </a:t>
              </a:r>
              <a:r>
                <a:rPr lang="en-US" altLang="zh-CN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,</a:t>
              </a: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然后构造两个函数       </a:t>
              </a:r>
              <a:r>
                <a:rPr lang="en-US" altLang="zh-CN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,</a:t>
              </a:r>
              <a:endParaRPr lang="en-US" altLang="zh-CN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graphicFrame>
          <p:nvGraphicFramePr>
            <p:cNvPr id="24" name="对象 2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1251" y="3100"/>
            <a:ext cx="1149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" r:id="rId10" imgW="342900" imgH="203200" progId="Equation.KSEE3">
                    <p:embed/>
                  </p:oleObj>
                </mc:Choice>
                <mc:Fallback>
                  <p:oleObj name="" r:id="rId10" imgW="3429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1251" y="3100"/>
                          <a:ext cx="1149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对象 2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114" y="3781"/>
            <a:ext cx="1915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" name="" r:id="rId12" imgW="571500" imgH="203200" progId="Equation.KSEE3">
                    <p:embed/>
                  </p:oleObj>
                </mc:Choice>
                <mc:Fallback>
                  <p:oleObj name="" r:id="rId12" imgW="5715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114" y="3781"/>
                          <a:ext cx="1915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对象 5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970" y="3781"/>
            <a:ext cx="1915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14" imgW="571500" imgH="203200" progId="Equation.KSEE3">
                    <p:embed/>
                  </p:oleObj>
                </mc:Choice>
                <mc:Fallback>
                  <p:oleObj name="" r:id="rId14" imgW="5715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0970" y="3781"/>
                          <a:ext cx="1915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549" y="4462"/>
            <a:ext cx="2809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5" imgW="838200" imgH="203200" progId="Equation.KSEE3">
                    <p:embed/>
                  </p:oleObj>
                </mc:Choice>
                <mc:Fallback>
                  <p:oleObj name="" r:id="rId15" imgW="8382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7549" y="4462"/>
                          <a:ext cx="2809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对象 25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4552" y="4462"/>
            <a:ext cx="2171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" name="" r:id="rId17" imgW="647700" imgH="203200" progId="Equation.KSEE3">
                    <p:embed/>
                  </p:oleObj>
                </mc:Choice>
                <mc:Fallback>
                  <p:oleObj name="" r:id="rId17" imgW="6477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4552" y="4462"/>
                          <a:ext cx="2171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对象 2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6723" y="4462"/>
            <a:ext cx="1917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" name="" r:id="rId19" imgW="571500" imgH="203200" progId="Equation.KSEE3">
                    <p:embed/>
                  </p:oleObj>
                </mc:Choice>
                <mc:Fallback>
                  <p:oleObj name="" r:id="rId19" imgW="5715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6723" y="4462"/>
                          <a:ext cx="1917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组合 13"/>
          <p:cNvGrpSpPr/>
          <p:nvPr/>
        </p:nvGrpSpPr>
        <p:grpSpPr>
          <a:xfrm>
            <a:off x="4581525" y="4119880"/>
            <a:ext cx="7115810" cy="1389380"/>
            <a:chOff x="7215" y="6488"/>
            <a:chExt cx="11206" cy="2188"/>
          </a:xfrm>
        </p:grpSpPr>
        <p:sp>
          <p:nvSpPr>
            <p:cNvPr id="17" name="文本框 16"/>
            <p:cNvSpPr txBox="1"/>
            <p:nvPr>
              <p:custDataLst>
                <p:tags r:id="rId21"/>
              </p:custDataLst>
            </p:nvPr>
          </p:nvSpPr>
          <p:spPr bwMode="auto">
            <a:xfrm>
              <a:off x="7215" y="6488"/>
              <a:ext cx="11206" cy="2189"/>
            </a:xfrm>
            <a:prstGeom prst="rect">
              <a:avLst/>
            </a:prstGeom>
            <a:noFill/>
          </p:spPr>
          <p:txBody>
            <a:bodyPr wrap="square" lIns="90000" tIns="0" rIns="90000" bIns="46800">
              <a:noAutofit/>
            </a:bodyPr>
            <a:p>
              <a:pPr>
                <a:lnSpc>
                  <a:spcPct val="120000"/>
                </a:lnSpc>
              </a:pP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在同一坐标系内，先分别画出两个函数图象</a:t>
              </a:r>
              <a:endPara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        ，      的图象，对直线     进</a:t>
              </a:r>
              <a:endPara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2400" b="1" spc="150">
                  <a:latin typeface="宋体" panose="02010600030101010101" pitchFamily="2" charset="-122"/>
                  <a:ea typeface="宋体" panose="02010600030101010101" pitchFamily="2" charset="-122"/>
                  <a:sym typeface="Arial" panose="020B0604020202020204" pitchFamily="34" charset="0"/>
                </a:rPr>
                <a:t>行平移，结合题目要求确定参数的取值范围</a:t>
              </a:r>
              <a:endPara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endParaRPr>
            </a:p>
          </p:txBody>
        </p:sp>
        <p:graphicFrame>
          <p:nvGraphicFramePr>
            <p:cNvPr id="30" name="对象 2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344" y="7235"/>
            <a:ext cx="2171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" name="" r:id="rId22" imgW="647700" imgH="203200" progId="Equation.KSEE3">
                    <p:embed/>
                  </p:oleObj>
                </mc:Choice>
                <mc:Fallback>
                  <p:oleObj name="" r:id="rId22" imgW="6477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7344" y="7235"/>
                          <a:ext cx="2171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对象 3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9918" y="7235"/>
            <a:ext cx="1917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" name="" r:id="rId23" imgW="571500" imgH="203200" progId="Equation.KSEE3">
                    <p:embed/>
                  </p:oleObj>
                </mc:Choice>
                <mc:Fallback>
                  <p:oleObj name="" r:id="rId23" imgW="5715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9918" y="7235"/>
                          <a:ext cx="1917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对象 3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5275" y="7235"/>
            <a:ext cx="1448" cy="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" name="" r:id="rId25" imgW="431800" imgH="203200" progId="Equation.KSEE3">
                    <p:embed/>
                  </p:oleObj>
                </mc:Choice>
                <mc:Fallback>
                  <p:oleObj name="" r:id="rId25" imgW="431800" imgH="2032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15275" y="7235"/>
                          <a:ext cx="1448" cy="6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13194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3</a:t>
            </a:r>
            <a:r>
              <a:rPr lang="en-US" altLang="zh-CN">
                <a:sym typeface="+mn-ea"/>
              </a:rPr>
              <a:t>·2018</a:t>
            </a:r>
            <a:r>
              <a:rPr lang="zh-CN">
                <a:sym typeface="+mn-ea"/>
              </a:rPr>
              <a:t>天津卷</a:t>
            </a:r>
            <a:endParaRPr 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6375" y="1261745"/>
            <a:ext cx="9568180" cy="1539240"/>
          </a:xfrm>
          <a:prstGeom prst="rect">
            <a:avLst/>
          </a:prstGeom>
        </p:spPr>
      </p:pic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0680" y="3477895"/>
            <a:ext cx="8255" cy="292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935" y="3039745"/>
            <a:ext cx="3581400" cy="43815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900" y="3771900"/>
            <a:ext cx="2162175" cy="84772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0610" y="3918585"/>
            <a:ext cx="5173345" cy="55435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0610" y="5431790"/>
            <a:ext cx="4930140" cy="43624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8735" y="5220970"/>
            <a:ext cx="1866900" cy="85725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5460" y="3480435"/>
            <a:ext cx="4082415" cy="43815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75460" y="5003800"/>
            <a:ext cx="4116705" cy="356870"/>
          </a:xfrm>
          <a:prstGeom prst="rect">
            <a:avLst/>
          </a:prstGeom>
        </p:spPr>
      </p:pic>
      <p:graphicFrame>
        <p:nvGraphicFramePr>
          <p:cNvPr id="8" name="对象 -2147482610"/>
          <p:cNvGraphicFramePr>
            <a:graphicFrameLocks noChangeAspect="1"/>
          </p:cNvGraphicFramePr>
          <p:nvPr/>
        </p:nvGraphicFramePr>
        <p:xfrm>
          <a:off x="9832340" y="3981133"/>
          <a:ext cx="2241550" cy="1721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9" imgW="1130300" imgH="862965" progId="Equation.KSEE3">
                  <p:embed/>
                </p:oleObj>
              </mc:Choice>
              <mc:Fallback>
                <p:oleObj name="" r:id="rId9" imgW="1130300" imgH="862965" progId="Equation.KSEE3">
                  <p:embed/>
                  <p:pic>
                    <p:nvPicPr>
                      <p:cNvPr id="0" name="图片 1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832340" y="3981133"/>
                        <a:ext cx="2241550" cy="17214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13194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3</a:t>
            </a:r>
            <a:r>
              <a:rPr lang="en-US" altLang="zh-CN">
                <a:sym typeface="+mn-ea"/>
              </a:rPr>
              <a:t>·2018</a:t>
            </a:r>
            <a:r>
              <a:rPr lang="zh-CN">
                <a:sym typeface="+mn-ea"/>
              </a:rPr>
              <a:t>天津卷</a:t>
            </a:r>
            <a:endParaRPr 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0680" y="3477895"/>
            <a:ext cx="8255" cy="292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对象 -2147482609"/>
          <p:cNvGraphicFramePr>
            <a:graphicFrameLocks noChangeAspect="1"/>
          </p:cNvGraphicFramePr>
          <p:nvPr/>
        </p:nvGraphicFramePr>
        <p:xfrm>
          <a:off x="1799908" y="3132138"/>
          <a:ext cx="2921635" cy="1721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473200" imgH="862965" progId="Equation.KSEE3">
                  <p:embed/>
                </p:oleObj>
              </mc:Choice>
              <mc:Fallback>
                <p:oleObj name="" r:id="rId1" imgW="1473200" imgH="862965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9908" y="3132138"/>
                        <a:ext cx="2921635" cy="17214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608"/>
          <p:cNvGraphicFramePr>
            <a:graphicFrameLocks noChangeAspect="1"/>
          </p:cNvGraphicFramePr>
          <p:nvPr/>
        </p:nvGraphicFramePr>
        <p:xfrm>
          <a:off x="1799908" y="4853623"/>
          <a:ext cx="6245225" cy="836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3" imgW="3148965" imgH="419100" progId="Equation.KSEE3">
                  <p:embed/>
                </p:oleObj>
              </mc:Choice>
              <mc:Fallback>
                <p:oleObj name="" r:id="rId3" imgW="3148965" imgH="419100" progId="Equation.KSEE3">
                  <p:embed/>
                  <p:pic>
                    <p:nvPicPr>
                      <p:cNvPr id="0" name="图片 1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9908" y="4853623"/>
                        <a:ext cx="6245225" cy="8362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椭圆 19"/>
          <p:cNvSpPr/>
          <p:nvPr/>
        </p:nvSpPr>
        <p:spPr>
          <a:xfrm>
            <a:off x="3093720" y="4922520"/>
            <a:ext cx="1628140" cy="860425"/>
          </a:xfrm>
          <a:prstGeom prst="ellipse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6097905" y="4922520"/>
            <a:ext cx="1628140" cy="860425"/>
          </a:xfrm>
          <a:prstGeom prst="ellipse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11" name="对象 -2147482607"/>
          <p:cNvGraphicFramePr>
            <a:graphicFrameLocks noChangeAspect="1"/>
          </p:cNvGraphicFramePr>
          <p:nvPr/>
        </p:nvGraphicFramePr>
        <p:xfrm>
          <a:off x="1863090" y="5975985"/>
          <a:ext cx="3312795" cy="443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" r:id="rId5" imgW="1625600" imgH="215900" progId="Equation.KSEE3">
                  <p:embed/>
                </p:oleObj>
              </mc:Choice>
              <mc:Fallback>
                <p:oleObj name="" r:id="rId5" imgW="1625600" imgH="215900" progId="Equation.KSEE3">
                  <p:embed/>
                  <p:pic>
                    <p:nvPicPr>
                      <p:cNvPr id="0" name="图片 2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63090" y="5975985"/>
                        <a:ext cx="3312795" cy="4432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图片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21675" y="3041650"/>
            <a:ext cx="3209925" cy="297180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6375" y="1261745"/>
            <a:ext cx="9568180" cy="1539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13194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3</a:t>
            </a:r>
            <a:r>
              <a:rPr lang="en-US" altLang="zh-CN">
                <a:sym typeface="+mn-ea"/>
              </a:rPr>
              <a:t>·2018</a:t>
            </a:r>
            <a:r>
              <a:rPr lang="zh-CN">
                <a:sym typeface="+mn-ea"/>
              </a:rPr>
              <a:t>天津卷</a:t>
            </a:r>
            <a:endParaRPr 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9915" y="1154430"/>
            <a:ext cx="10941685" cy="1760220"/>
          </a:xfrm>
          <a:prstGeom prst="rect">
            <a:avLst/>
          </a:prstGeom>
        </p:spPr>
      </p:pic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0680" y="3477895"/>
            <a:ext cx="8255" cy="292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71475" y="3261995"/>
            <a:ext cx="10458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法二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3" name="文本框 102"/>
          <p:cNvSpPr txBox="1"/>
          <p:nvPr/>
        </p:nvSpPr>
        <p:spPr>
          <a:xfrm>
            <a:off x="1835150" y="316801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2800" b="0">
                <a:latin typeface="Times New Roman" panose="02020603050405020304" charset="0"/>
                <a:ea typeface="宋体" panose="02010600030101010101" pitchFamily="2" charset="-122"/>
              </a:rPr>
              <a:t>构建函数整体解决</a:t>
            </a:r>
            <a:endParaRPr lang="zh-CN" altLang="en-US" sz="2800" b="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743075" y="3682365"/>
            <a:ext cx="5495290" cy="1505585"/>
            <a:chOff x="2745" y="5799"/>
            <a:chExt cx="8654" cy="2371"/>
          </a:xfrm>
        </p:grpSpPr>
        <p:graphicFrame>
          <p:nvGraphicFramePr>
            <p:cNvPr id="5" name="对象 -2147482606"/>
            <p:cNvGraphicFramePr>
              <a:graphicFrameLocks noChangeAspect="1"/>
            </p:cNvGraphicFramePr>
            <p:nvPr/>
          </p:nvGraphicFramePr>
          <p:xfrm>
            <a:off x="2745" y="5799"/>
            <a:ext cx="8291" cy="15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" name="" r:id="rId2" imgW="2654300" imgH="508000" progId="Equation.KSEE3">
                    <p:embed/>
                  </p:oleObj>
                </mc:Choice>
                <mc:Fallback>
                  <p:oleObj name="" r:id="rId2" imgW="2654300" imgH="508000" progId="Equation.KSEE3">
                    <p:embed/>
                    <p:pic>
                      <p:nvPicPr>
                        <p:cNvPr id="0" name="图片 11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745" y="5799"/>
                          <a:ext cx="8291" cy="159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文本框 13"/>
            <p:cNvSpPr txBox="1"/>
            <p:nvPr/>
          </p:nvSpPr>
          <p:spPr>
            <a:xfrm>
              <a:off x="3399" y="7396"/>
              <a:ext cx="8000" cy="77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indent="0"/>
              <a:r>
                <a:rPr lang="zh-CN" sz="2600" b="0">
                  <a:latin typeface="Times New Roman" panose="02020603050405020304" charset="0"/>
                  <a:ea typeface="宋体" panose="02010600030101010101" pitchFamily="2" charset="-122"/>
                </a:rPr>
                <a:t>有两个互异的实数根</a:t>
              </a:r>
              <a:endParaRPr lang="zh-CN" altLang="en-US"/>
            </a:p>
          </p:txBody>
        </p:sp>
      </p:grpSp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5905" y="3389630"/>
            <a:ext cx="2789555" cy="2510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797977" y="2797824"/>
            <a:ext cx="5419185" cy="895350"/>
          </a:xfrm>
        </p:spPr>
        <p:txBody>
          <a:bodyPr/>
          <a:lstStyle/>
          <a:p>
            <a:r>
              <a:rPr lang="zh-CN" altLang="en-US" sz="3600"/>
              <a:t>知识梳理</a:t>
            </a:r>
            <a:endParaRPr lang="zh-CN" altLang="en-US" sz="3600" dirty="0"/>
          </a:p>
        </p:txBody>
      </p:sp>
      <p:sp>
        <p:nvSpPr>
          <p:cNvPr id="9" name="文本框 8"/>
          <p:cNvSpPr txBox="1"/>
          <p:nvPr/>
        </p:nvSpPr>
        <p:spPr>
          <a:xfrm>
            <a:off x="3030062" y="2643188"/>
            <a:ext cx="767637" cy="667432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altLang="zh-CN" b="1" u="none" spc="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/01</a:t>
            </a:r>
            <a:endParaRPr lang="en-US" altLang="zh-CN" b="1" u="none" spc="1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13194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3</a:t>
            </a:r>
            <a:r>
              <a:rPr lang="en-US" altLang="zh-CN">
                <a:sym typeface="+mn-ea"/>
              </a:rPr>
              <a:t>·2018</a:t>
            </a:r>
            <a:r>
              <a:rPr lang="zh-CN">
                <a:sym typeface="+mn-ea"/>
              </a:rPr>
              <a:t>天津卷</a:t>
            </a:r>
            <a:endParaRPr 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9915" y="1154430"/>
            <a:ext cx="10941685" cy="1760220"/>
          </a:xfrm>
          <a:prstGeom prst="rect">
            <a:avLst/>
          </a:prstGeom>
        </p:spPr>
      </p:pic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0680" y="3477895"/>
            <a:ext cx="8255" cy="292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71475" y="3261995"/>
            <a:ext cx="10458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法二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5" name="对象 -2147482605"/>
          <p:cNvGraphicFramePr>
            <a:graphicFrameLocks noChangeAspect="1"/>
          </p:cNvGraphicFramePr>
          <p:nvPr/>
        </p:nvGraphicFramePr>
        <p:xfrm>
          <a:off x="2567623" y="3261678"/>
          <a:ext cx="5283835" cy="276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2489200" imgH="1295400" progId="Equation.KSEE3">
                  <p:embed/>
                </p:oleObj>
              </mc:Choice>
              <mc:Fallback>
                <p:oleObj name="" r:id="rId2" imgW="2489200" imgH="12954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67623" y="3261678"/>
                        <a:ext cx="5283835" cy="276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五边形 3"/>
          <p:cNvSpPr/>
          <p:nvPr/>
        </p:nvSpPr>
        <p:spPr>
          <a:xfrm>
            <a:off x="589915" y="404495"/>
            <a:ext cx="4131945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sym typeface="+mn-ea"/>
              </a:rPr>
              <a:t>典型例题</a:t>
            </a:r>
            <a:r>
              <a:rPr lang="en-US" altLang="zh-CN">
                <a:sym typeface="+mn-ea"/>
              </a:rPr>
              <a:t>3</a:t>
            </a:r>
            <a:r>
              <a:rPr lang="en-US" altLang="zh-CN">
                <a:sym typeface="+mn-ea"/>
              </a:rPr>
              <a:t>·2018</a:t>
            </a:r>
            <a:r>
              <a:rPr lang="zh-CN">
                <a:sym typeface="+mn-ea"/>
              </a:rPr>
              <a:t>天津卷</a:t>
            </a:r>
            <a:endParaRPr 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9915" y="1154430"/>
            <a:ext cx="10941685" cy="1760220"/>
          </a:xfrm>
          <a:prstGeom prst="rect">
            <a:avLst/>
          </a:prstGeom>
        </p:spPr>
      </p:pic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0680" y="3477895"/>
            <a:ext cx="8255" cy="292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71475" y="3261995"/>
            <a:ext cx="10458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法二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8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8015" y="3032125"/>
            <a:ext cx="2406650" cy="226314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对象 -2147482599"/>
          <p:cNvGraphicFramePr>
            <a:graphicFrameLocks noChangeAspect="1"/>
          </p:cNvGraphicFramePr>
          <p:nvPr/>
        </p:nvGraphicFramePr>
        <p:xfrm>
          <a:off x="1719580" y="5554345"/>
          <a:ext cx="3128010" cy="829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3" imgW="1930400" imgH="508000" progId="Equation.KSEE3">
                  <p:embed/>
                </p:oleObj>
              </mc:Choice>
              <mc:Fallback>
                <p:oleObj name="" r:id="rId3" imgW="1930400" imgH="508000" progId="Equation.KSEE3">
                  <p:embed/>
                  <p:pic>
                    <p:nvPicPr>
                      <p:cNvPr id="0" name="图片 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19580" y="5554345"/>
                        <a:ext cx="3128010" cy="8293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9440" y="3261995"/>
            <a:ext cx="1984375" cy="2044065"/>
          </a:xfrm>
          <a:prstGeom prst="rect">
            <a:avLst/>
          </a:prstGeom>
        </p:spPr>
      </p:pic>
      <p:graphicFrame>
        <p:nvGraphicFramePr>
          <p:cNvPr id="13" name="对象 -2147482598"/>
          <p:cNvGraphicFramePr>
            <a:graphicFrameLocks noChangeAspect="1"/>
          </p:cNvGraphicFramePr>
          <p:nvPr/>
        </p:nvGraphicFramePr>
        <p:xfrm>
          <a:off x="5262245" y="5554345"/>
          <a:ext cx="2980690" cy="852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6" imgW="1790700" imgH="508000" progId="Equation.KSEE3">
                  <p:embed/>
                </p:oleObj>
              </mc:Choice>
              <mc:Fallback>
                <p:oleObj name="" r:id="rId6" imgW="1790700" imgH="508000" progId="Equation.KSEE3">
                  <p:embed/>
                  <p:pic>
                    <p:nvPicPr>
                      <p:cNvPr id="0" name="图片 1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62245" y="5554345"/>
                        <a:ext cx="2980690" cy="8521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图片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71635" y="3417570"/>
            <a:ext cx="2012950" cy="2027555"/>
          </a:xfrm>
          <a:prstGeom prst="rect">
            <a:avLst/>
          </a:prstGeom>
        </p:spPr>
      </p:pic>
      <p:graphicFrame>
        <p:nvGraphicFramePr>
          <p:cNvPr id="16" name="对象 -2147482597"/>
          <p:cNvGraphicFramePr>
            <a:graphicFrameLocks noChangeAspect="1"/>
          </p:cNvGraphicFramePr>
          <p:nvPr/>
        </p:nvGraphicFramePr>
        <p:xfrm>
          <a:off x="8827770" y="5572760"/>
          <a:ext cx="290068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9" imgW="1790700" imgH="508000" progId="Equation.KSEE3">
                  <p:embed/>
                </p:oleObj>
              </mc:Choice>
              <mc:Fallback>
                <p:oleObj name="" r:id="rId9" imgW="1790700" imgH="5080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827770" y="5572760"/>
                        <a:ext cx="2900680" cy="828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>
            <a:off x="469265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l"/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总 结 归 纳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sp>
        <p:nvSpPr>
          <p:cNvPr id="20" name="立方体 19"/>
          <p:cNvSpPr/>
          <p:nvPr>
            <p:custDataLst>
              <p:tags r:id="rId2"/>
            </p:custDataLst>
          </p:nvPr>
        </p:nvSpPr>
        <p:spPr>
          <a:xfrm>
            <a:off x="1988153" y="1983161"/>
            <a:ext cx="1471067" cy="3526696"/>
          </a:xfrm>
          <a:prstGeom prst="cube">
            <a:avLst>
              <a:gd name="adj" fmla="val 8834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4238625" y="1379220"/>
            <a:ext cx="5832213" cy="416627"/>
            <a:chOff x="8624" y="2158"/>
            <a:chExt cx="9185" cy="656"/>
          </a:xfrm>
        </p:grpSpPr>
        <p:sp>
          <p:nvSpPr>
            <p:cNvPr id="5" name="椭圆 4"/>
            <p:cNvSpPr/>
            <p:nvPr>
              <p:custDataLst>
                <p:tags r:id="rId3"/>
              </p:custDataLst>
            </p:nvPr>
          </p:nvSpPr>
          <p:spPr bwMode="auto">
            <a:xfrm flipH="1">
              <a:off x="8624" y="2355"/>
              <a:ext cx="262" cy="26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4"/>
              </p:custDataLst>
            </p:nvPr>
          </p:nvSpPr>
          <p:spPr bwMode="auto">
            <a:xfrm>
              <a:off x="9063" y="21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已知函数零点存在求参数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 bwMode="auto">
          <a:xfrm>
            <a:off x="4801870" y="1874520"/>
            <a:ext cx="6636385" cy="1835150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en-US" altLang="zh-CN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1.</a:t>
            </a: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判断函数单调性；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2.</a:t>
            </a: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利用零点存在性定理，得到关于参数所满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  足的不等式；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3.</a:t>
            </a: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解不等式，求参数取值范围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4238625" y="3787775"/>
            <a:ext cx="5808345" cy="416560"/>
            <a:chOff x="8886" y="3608"/>
            <a:chExt cx="9147" cy="656"/>
          </a:xfrm>
        </p:grpSpPr>
        <p:sp>
          <p:nvSpPr>
            <p:cNvPr id="10" name="椭圆 9"/>
            <p:cNvSpPr/>
            <p:nvPr>
              <p:custDataLst>
                <p:tags r:id="rId6"/>
              </p:custDataLst>
            </p:nvPr>
          </p:nvSpPr>
          <p:spPr bwMode="auto">
            <a:xfrm flipH="1">
              <a:off x="8886" y="3926"/>
              <a:ext cx="262" cy="26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accent1">
                  <a:lumMod val="60000"/>
                  <a:lumOff val="40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7"/>
              </p:custDataLst>
            </p:nvPr>
          </p:nvSpPr>
          <p:spPr bwMode="auto">
            <a:xfrm>
              <a:off x="9287" y="360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已知函数零点个数求参数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7" name="文本框 16"/>
          <p:cNvSpPr txBox="1"/>
          <p:nvPr>
            <p:custDataLst>
              <p:tags r:id="rId8"/>
            </p:custDataLst>
          </p:nvPr>
        </p:nvSpPr>
        <p:spPr bwMode="auto">
          <a:xfrm>
            <a:off x="4872355" y="4204335"/>
            <a:ext cx="6506210" cy="416560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常利用数形结合的方法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4238625" y="4712335"/>
            <a:ext cx="5808345" cy="416560"/>
            <a:chOff x="8886" y="5058"/>
            <a:chExt cx="9147" cy="656"/>
          </a:xfrm>
        </p:grpSpPr>
        <p:sp>
          <p:nvSpPr>
            <p:cNvPr id="13" name="椭圆 12"/>
            <p:cNvSpPr/>
            <p:nvPr>
              <p:custDataLst>
                <p:tags r:id="rId9"/>
              </p:custDataLst>
            </p:nvPr>
          </p:nvSpPr>
          <p:spPr bwMode="auto">
            <a:xfrm flipH="1">
              <a:off x="8886" y="5255"/>
              <a:ext cx="262" cy="262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accent2">
                  <a:lumMod val="75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10"/>
              </p:custDataLst>
            </p:nvPr>
          </p:nvSpPr>
          <p:spPr bwMode="auto">
            <a:xfrm>
              <a:off x="9287" y="50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借助函数零点比较大小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5" name="文本框 14"/>
          <p:cNvSpPr txBox="1"/>
          <p:nvPr>
            <p:custDataLst>
              <p:tags r:id="rId11"/>
            </p:custDataLst>
          </p:nvPr>
        </p:nvSpPr>
        <p:spPr bwMode="auto">
          <a:xfrm>
            <a:off x="4872355" y="5198110"/>
            <a:ext cx="7141845" cy="491490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要比较两个函数值的大小，利用零点作为中间值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5" name="立方体 34"/>
          <p:cNvSpPr/>
          <p:nvPr>
            <p:custDataLst>
              <p:tags r:id="rId12"/>
            </p:custDataLst>
          </p:nvPr>
        </p:nvSpPr>
        <p:spPr>
          <a:xfrm>
            <a:off x="2356549" y="2334471"/>
            <a:ext cx="1324389" cy="3175386"/>
          </a:xfrm>
          <a:prstGeom prst="cube">
            <a:avLst>
              <a:gd name="adj" fmla="val 8573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立方体 35"/>
          <p:cNvSpPr/>
          <p:nvPr>
            <p:custDataLst>
              <p:tags r:id="rId13"/>
            </p:custDataLst>
          </p:nvPr>
        </p:nvSpPr>
        <p:spPr>
          <a:xfrm>
            <a:off x="2779965" y="2878251"/>
            <a:ext cx="1097576" cy="2631606"/>
          </a:xfrm>
          <a:prstGeom prst="cube">
            <a:avLst>
              <a:gd name="adj" fmla="val 857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典型例题</a:t>
            </a:r>
            <a:r>
              <a:rPr lang="en-US" altLang="zh-CN"/>
              <a:t>4</a:t>
            </a:r>
            <a:endParaRPr lang="en-US" altLang="zh-CN"/>
          </a:p>
        </p:txBody>
      </p:sp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8935" y="3304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对象 -2147482595"/>
          <p:cNvGraphicFramePr>
            <a:graphicFrameLocks noChangeAspect="1"/>
          </p:cNvGraphicFramePr>
          <p:nvPr/>
        </p:nvGraphicFramePr>
        <p:xfrm>
          <a:off x="1668780" y="1176655"/>
          <a:ext cx="8855075" cy="1810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670300" imgH="749300" progId="Equation.KSEE3">
                  <p:embed/>
                </p:oleObj>
              </mc:Choice>
              <mc:Fallback>
                <p:oleObj name="" r:id="rId1" imgW="3670300" imgH="7493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68780" y="1176655"/>
                        <a:ext cx="8855075" cy="18103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-2147482586"/>
          <p:cNvGraphicFramePr>
            <a:graphicFrameLocks noChangeAspect="1"/>
          </p:cNvGraphicFramePr>
          <p:nvPr/>
        </p:nvGraphicFramePr>
        <p:xfrm>
          <a:off x="1944370" y="3190240"/>
          <a:ext cx="4206240" cy="476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3" imgW="2019300" imgH="228600" progId="Equation.KSEE3">
                  <p:embed/>
                </p:oleObj>
              </mc:Choice>
              <mc:Fallback>
                <p:oleObj name="" r:id="rId3" imgW="2019300" imgH="228600" progId="Equation.KSEE3">
                  <p:embed/>
                  <p:pic>
                    <p:nvPicPr>
                      <p:cNvPr id="0" name="图片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44370" y="3190240"/>
                        <a:ext cx="4206240" cy="4768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585"/>
          <p:cNvGraphicFramePr>
            <a:graphicFrameLocks noChangeAspect="1"/>
          </p:cNvGraphicFramePr>
          <p:nvPr/>
        </p:nvGraphicFramePr>
        <p:xfrm>
          <a:off x="1914208" y="3667125"/>
          <a:ext cx="423608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5" imgW="2120900" imgH="279400" progId="Equation.KSEE3">
                  <p:embed/>
                </p:oleObj>
              </mc:Choice>
              <mc:Fallback>
                <p:oleObj name="" r:id="rId5" imgW="2120900" imgH="279400" progId="Equation.KSEE3">
                  <p:embed/>
                  <p:pic>
                    <p:nvPicPr>
                      <p:cNvPr id="0" name="图片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14208" y="3667125"/>
                        <a:ext cx="4236085" cy="558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图片 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95155" y="2433638"/>
            <a:ext cx="2198370" cy="19907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对象 -2147482583"/>
          <p:cNvGraphicFramePr>
            <a:graphicFrameLocks noChangeAspect="1"/>
          </p:cNvGraphicFramePr>
          <p:nvPr/>
        </p:nvGraphicFramePr>
        <p:xfrm>
          <a:off x="6485255" y="3667125"/>
          <a:ext cx="291592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8" imgW="1459865" imgH="215900" progId="Equation.KSEE3">
                  <p:embed/>
                </p:oleObj>
              </mc:Choice>
              <mc:Fallback>
                <p:oleObj name="" r:id="rId8" imgW="1459865" imgH="215900" progId="Equation.KSEE3">
                  <p:embed/>
                  <p:pic>
                    <p:nvPicPr>
                      <p:cNvPr id="0" name="图片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485255" y="3667125"/>
                        <a:ext cx="2915920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-2147482582"/>
          <p:cNvGraphicFramePr>
            <a:graphicFrameLocks noChangeAspect="1"/>
          </p:cNvGraphicFramePr>
          <p:nvPr/>
        </p:nvGraphicFramePr>
        <p:xfrm>
          <a:off x="6485255" y="4162425"/>
          <a:ext cx="205486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0" imgW="1028700" imgH="215900" progId="Equation.KSEE3">
                  <p:embed/>
                </p:oleObj>
              </mc:Choice>
              <mc:Fallback>
                <p:oleObj name="" r:id="rId10" imgW="1028700" imgH="215900" progId="Equation.KSEE3">
                  <p:embed/>
                  <p:pic>
                    <p:nvPicPr>
                      <p:cNvPr id="0" name="图片 1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485255" y="4162425"/>
                        <a:ext cx="2054860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-2147482581"/>
          <p:cNvGraphicFramePr>
            <a:graphicFrameLocks noChangeAspect="1"/>
          </p:cNvGraphicFramePr>
          <p:nvPr/>
        </p:nvGraphicFramePr>
        <p:xfrm>
          <a:off x="6485255" y="4657725"/>
          <a:ext cx="248666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2" imgW="1244600" imgH="215900" progId="Equation.KSEE3">
                  <p:embed/>
                </p:oleObj>
              </mc:Choice>
              <mc:Fallback>
                <p:oleObj name="" r:id="rId12" imgW="1244600" imgH="215900" progId="Equation.KSEE3">
                  <p:embed/>
                  <p:pic>
                    <p:nvPicPr>
                      <p:cNvPr id="0" name="图片 1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85255" y="4657725"/>
                        <a:ext cx="2486660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-2147482580"/>
          <p:cNvGraphicFramePr>
            <a:graphicFrameLocks noChangeAspect="1"/>
          </p:cNvGraphicFramePr>
          <p:nvPr/>
        </p:nvGraphicFramePr>
        <p:xfrm>
          <a:off x="1944370" y="5217795"/>
          <a:ext cx="2767330" cy="440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4" imgW="1358900" imgH="215900" progId="Equation.KSEE3">
                  <p:embed/>
                </p:oleObj>
              </mc:Choice>
              <mc:Fallback>
                <p:oleObj name="" r:id="rId14" imgW="1358900" imgH="215900" progId="Equation.KSEE3">
                  <p:embed/>
                  <p:pic>
                    <p:nvPicPr>
                      <p:cNvPr id="0" name="图片 1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44370" y="5217795"/>
                        <a:ext cx="2767330" cy="44005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-2147482579"/>
          <p:cNvGraphicFramePr>
            <a:graphicFrameLocks noChangeAspect="1"/>
          </p:cNvGraphicFramePr>
          <p:nvPr/>
        </p:nvGraphicFramePr>
        <p:xfrm>
          <a:off x="5097780" y="5217795"/>
          <a:ext cx="3543935" cy="461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16" imgW="1663700" imgH="215900" progId="Equation.KSEE3">
                  <p:embed/>
                </p:oleObj>
              </mc:Choice>
              <mc:Fallback>
                <p:oleObj name="" r:id="rId16" imgW="1663700" imgH="215900" progId="Equation.KSEE3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97780" y="5217795"/>
                        <a:ext cx="3543935" cy="4610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-2147482578"/>
          <p:cNvGraphicFramePr>
            <a:graphicFrameLocks noChangeAspect="1"/>
          </p:cNvGraphicFramePr>
          <p:nvPr/>
        </p:nvGraphicFramePr>
        <p:xfrm>
          <a:off x="1944370" y="5754370"/>
          <a:ext cx="308356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8" imgW="1447800" imgH="215900" progId="Equation.KSEE3">
                  <p:embed/>
                </p:oleObj>
              </mc:Choice>
              <mc:Fallback>
                <p:oleObj name="" r:id="rId18" imgW="1447800" imgH="215900" progId="Equation.KSEE3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944370" y="5754370"/>
                        <a:ext cx="3083560" cy="460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五边形 2"/>
          <p:cNvSpPr/>
          <p:nvPr/>
        </p:nvSpPr>
        <p:spPr>
          <a:xfrm>
            <a:off x="1986915" y="283845"/>
            <a:ext cx="5052695" cy="39560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>
            <a:off x="469265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复 合 函 数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graphicFrame>
        <p:nvGraphicFramePr>
          <p:cNvPr id="4" name="对象 -2147482593"/>
          <p:cNvGraphicFramePr>
            <a:graphicFrameLocks noChangeAspect="1"/>
          </p:cNvGraphicFramePr>
          <p:nvPr/>
        </p:nvGraphicFramePr>
        <p:xfrm>
          <a:off x="1916430" y="259080"/>
          <a:ext cx="497078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2489200" imgH="215900" progId="Equation.KSEE3">
                  <p:embed/>
                </p:oleObj>
              </mc:Choice>
              <mc:Fallback>
                <p:oleObj name="" r:id="rId2" imgW="2489200" imgH="2159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16430" y="259080"/>
                        <a:ext cx="4970780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-2147482592"/>
          <p:cNvGraphicFramePr>
            <a:graphicFrameLocks noChangeAspect="1"/>
          </p:cNvGraphicFramePr>
          <p:nvPr/>
        </p:nvGraphicFramePr>
        <p:xfrm>
          <a:off x="2155508" y="1198880"/>
          <a:ext cx="139509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4" imgW="698500" imgH="203200" progId="Equation.KSEE3">
                  <p:embed/>
                </p:oleObj>
              </mc:Choice>
              <mc:Fallback>
                <p:oleObj name="" r:id="rId4" imgW="698500" imgH="203200" progId="Equation.KSEE3">
                  <p:embed/>
                  <p:pic>
                    <p:nvPicPr>
                      <p:cNvPr id="0" name="图片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55508" y="1198880"/>
                        <a:ext cx="1395095" cy="406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-2147482591"/>
          <p:cNvGraphicFramePr>
            <a:graphicFrameLocks noChangeAspect="1"/>
          </p:cNvGraphicFramePr>
          <p:nvPr/>
        </p:nvGraphicFramePr>
        <p:xfrm>
          <a:off x="4014788" y="1186180"/>
          <a:ext cx="46170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6" imgW="2311400" imgH="215900" progId="Equation.KSEE3">
                  <p:embed/>
                </p:oleObj>
              </mc:Choice>
              <mc:Fallback>
                <p:oleObj name="" r:id="rId6" imgW="2311400" imgH="215900" progId="Equation.KSEE3">
                  <p:embed/>
                  <p:pic>
                    <p:nvPicPr>
                      <p:cNvPr id="0" name="图片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14788" y="1186180"/>
                        <a:ext cx="4617085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-2147482590"/>
          <p:cNvGraphicFramePr>
            <a:graphicFrameLocks noChangeAspect="1"/>
          </p:cNvGraphicFramePr>
          <p:nvPr/>
        </p:nvGraphicFramePr>
        <p:xfrm>
          <a:off x="4015105" y="1798955"/>
          <a:ext cx="461772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8" imgW="2311400" imgH="215900" progId="Equation.KSEE3">
                  <p:embed/>
                </p:oleObj>
              </mc:Choice>
              <mc:Fallback>
                <p:oleObj name="" r:id="rId8" imgW="2311400" imgH="215900" progId="Equation.KSEE3">
                  <p:embed/>
                  <p:pic>
                    <p:nvPicPr>
                      <p:cNvPr id="0" name="图片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15105" y="1798955"/>
                        <a:ext cx="4617720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文本框 99"/>
          <p:cNvSpPr txBox="1"/>
          <p:nvPr/>
        </p:nvSpPr>
        <p:spPr>
          <a:xfrm>
            <a:off x="2155825" y="2230755"/>
            <a:ext cx="5080000" cy="4914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2600" b="0">
                <a:latin typeface="Calibri" panose="020F0502020204030204" charset="0"/>
                <a:ea typeface="宋体" panose="02010600030101010101" pitchFamily="2" charset="-122"/>
              </a:rPr>
              <a:t>技巧：</a:t>
            </a:r>
            <a:endParaRPr lang="zh-CN" altLang="en-US"/>
          </a:p>
        </p:txBody>
      </p:sp>
      <p:pic>
        <p:nvPicPr>
          <p:cNvPr id="13" name="图片 3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55825" y="2722245"/>
            <a:ext cx="9455150" cy="120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图片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55825" y="4067175"/>
            <a:ext cx="9246235" cy="24422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5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797977" y="2794014"/>
            <a:ext cx="5419185" cy="895350"/>
          </a:xfrm>
        </p:spPr>
        <p:txBody>
          <a:bodyPr/>
          <a:lstStyle/>
          <a:p>
            <a:r>
              <a:rPr lang="zh-CN" altLang="en-US" sz="3600"/>
              <a:t>小结</a:t>
            </a:r>
            <a:endParaRPr lang="zh-CN" altLang="en-US" sz="3600" dirty="0"/>
          </a:p>
        </p:txBody>
      </p:sp>
      <p:sp>
        <p:nvSpPr>
          <p:cNvPr id="9" name="文本框 8"/>
          <p:cNvSpPr txBox="1"/>
          <p:nvPr/>
        </p:nvSpPr>
        <p:spPr>
          <a:xfrm>
            <a:off x="3030062" y="2643188"/>
            <a:ext cx="767637" cy="667432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altLang="zh-CN" b="1" u="none" spc="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/03</a:t>
            </a:r>
            <a:endParaRPr lang="en-US" altLang="zh-CN" b="1" u="none" spc="1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>
            <a:off x="469265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l"/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总 结 归 纳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sp>
        <p:nvSpPr>
          <p:cNvPr id="20" name="立方体 19"/>
          <p:cNvSpPr/>
          <p:nvPr>
            <p:custDataLst>
              <p:tags r:id="rId2"/>
            </p:custDataLst>
          </p:nvPr>
        </p:nvSpPr>
        <p:spPr>
          <a:xfrm>
            <a:off x="1988153" y="1983161"/>
            <a:ext cx="1471067" cy="3526696"/>
          </a:xfrm>
          <a:prstGeom prst="cube">
            <a:avLst>
              <a:gd name="adj" fmla="val 8834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4238625" y="1379220"/>
            <a:ext cx="5832213" cy="416627"/>
            <a:chOff x="8624" y="2158"/>
            <a:chExt cx="9185" cy="656"/>
          </a:xfrm>
        </p:grpSpPr>
        <p:sp>
          <p:nvSpPr>
            <p:cNvPr id="5" name="椭圆 4"/>
            <p:cNvSpPr/>
            <p:nvPr>
              <p:custDataLst>
                <p:tags r:id="rId3"/>
              </p:custDataLst>
            </p:nvPr>
          </p:nvSpPr>
          <p:spPr bwMode="auto">
            <a:xfrm flipH="1">
              <a:off x="8624" y="2355"/>
              <a:ext cx="262" cy="26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" name="文本框 17"/>
            <p:cNvSpPr txBox="1"/>
            <p:nvPr>
              <p:custDataLst>
                <p:tags r:id="rId4"/>
              </p:custDataLst>
            </p:nvPr>
          </p:nvSpPr>
          <p:spPr bwMode="auto">
            <a:xfrm>
              <a:off x="9063" y="215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三种类型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 bwMode="auto">
          <a:xfrm>
            <a:off x="4932680" y="1922780"/>
            <a:ext cx="6636385" cy="1362075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函数零点个数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根据零点求参数取值范围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复合函数的零点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4238625" y="3284855"/>
            <a:ext cx="5808345" cy="416560"/>
            <a:chOff x="8886" y="3608"/>
            <a:chExt cx="9147" cy="656"/>
          </a:xfrm>
        </p:grpSpPr>
        <p:sp>
          <p:nvSpPr>
            <p:cNvPr id="10" name="椭圆 9"/>
            <p:cNvSpPr/>
            <p:nvPr>
              <p:custDataLst>
                <p:tags r:id="rId6"/>
              </p:custDataLst>
            </p:nvPr>
          </p:nvSpPr>
          <p:spPr bwMode="auto">
            <a:xfrm flipH="1">
              <a:off x="8886" y="3926"/>
              <a:ext cx="262" cy="26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accent1">
                  <a:lumMod val="60000"/>
                  <a:lumOff val="40000"/>
                </a:schemeClr>
              </a:solidFill>
              <a:round/>
            </a:ln>
          </p:spPr>
          <p:txBody>
            <a:bodyPr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7"/>
              </p:custDataLst>
            </p:nvPr>
          </p:nvSpPr>
          <p:spPr bwMode="auto">
            <a:xfrm>
              <a:off x="9287" y="3608"/>
              <a:ext cx="8746" cy="656"/>
            </a:xfrm>
            <a:prstGeom prst="rect">
              <a:avLst/>
            </a:prstGeom>
            <a:noFill/>
          </p:spPr>
          <p:txBody>
            <a:bodyPr wrap="square" lIns="90000" tIns="46800" rIns="90000" bIns="0" anchor="b" anchorCtr="0"/>
            <a:p>
              <a:pPr>
                <a:lnSpc>
                  <a:spcPct val="130000"/>
                </a:lnSpc>
              </a:pPr>
              <a:r>
                <a:rPr lang="zh-CN" altLang="en-US" sz="2400" b="1" spc="300"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  <a:solidFill>
                    <a:schemeClr val="accent3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三种思想</a:t>
              </a:r>
              <a:endParaRPr lang="zh-CN" altLang="en-US" sz="2400" b="1" spc="300"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solidFill>
                  <a:schemeClr val="accent3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7" name="文本框 16"/>
          <p:cNvSpPr txBox="1"/>
          <p:nvPr>
            <p:custDataLst>
              <p:tags r:id="rId8"/>
            </p:custDataLst>
          </p:nvPr>
        </p:nvSpPr>
        <p:spPr bwMode="auto">
          <a:xfrm>
            <a:off x="4932680" y="3783330"/>
            <a:ext cx="6506210" cy="1628775"/>
          </a:xfrm>
          <a:prstGeom prst="rect">
            <a:avLst/>
          </a:prstGeom>
          <a:noFill/>
        </p:spPr>
        <p:txBody>
          <a:bodyPr wrap="square" lIns="90000" tIns="0" rIns="90000" bIns="46800">
            <a:noAutofit/>
          </a:bodyPr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数形结合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函数与方程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 spc="15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转化与化归</a:t>
            </a:r>
            <a:endParaRPr lang="zh-CN" altLang="en-US" sz="2400" b="1" spc="150">
              <a:latin typeface="宋体" panose="02010600030101010101" pitchFamily="2" charset="-122"/>
              <a:ea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35" name="立方体 34"/>
          <p:cNvSpPr/>
          <p:nvPr>
            <p:custDataLst>
              <p:tags r:id="rId9"/>
            </p:custDataLst>
          </p:nvPr>
        </p:nvSpPr>
        <p:spPr>
          <a:xfrm>
            <a:off x="2356549" y="2334471"/>
            <a:ext cx="1324389" cy="3175386"/>
          </a:xfrm>
          <a:prstGeom prst="cube">
            <a:avLst>
              <a:gd name="adj" fmla="val 8573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立方体 35"/>
          <p:cNvSpPr/>
          <p:nvPr>
            <p:custDataLst>
              <p:tags r:id="rId10"/>
            </p:custDataLst>
          </p:nvPr>
        </p:nvSpPr>
        <p:spPr>
          <a:xfrm>
            <a:off x="2779965" y="2878251"/>
            <a:ext cx="1097576" cy="2631606"/>
          </a:xfrm>
          <a:prstGeom prst="cube">
            <a:avLst>
              <a:gd name="adj" fmla="val 85731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rgbClr val="1F74AD">
              <a:shade val="50000"/>
            </a:srgbClr>
          </a:lnRef>
          <a:fillRef idx="1">
            <a:srgbClr val="1F74AD"/>
          </a:fillRef>
          <a:effectRef idx="0">
            <a:srgbClr val="1F74AD"/>
          </a:effectRef>
          <a:fontRef idx="minor">
            <a:sysClr val="window" lastClr="FFFFFF"/>
          </a:fontRef>
        </p:style>
        <p:txBody>
          <a:bodyPr anchor="ctr"/>
          <a:p>
            <a:pPr algn="ctr">
              <a:lnSpc>
                <a:spcPct val="120000"/>
              </a:lnSpc>
            </a:pPr>
            <a:endParaRPr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192" y="858442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think-cell Slide" r:id="rId2" imgW="9525" imgH="9525" progId="TCLayout.ActiveDocument.1">
                  <p:embed/>
                </p:oleObj>
              </mc:Choice>
              <mc:Fallback>
                <p:oleObj name="think-cell Slide" r:id="rId2" imgW="9525" imgH="9525" progId="TCLayout.ActiveDocument.1">
                  <p:embed/>
                  <p:pic>
                    <p:nvPicPr>
                      <p:cNvPr id="0" name="对象 2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25192" y="858442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 hidden="1"/>
          <p:cNvSpPr/>
          <p:nvPr>
            <p:custDataLst>
              <p:tags r:id="rId4"/>
            </p:custDataLst>
          </p:nvPr>
        </p:nvSpPr>
        <p:spPr>
          <a:xfrm>
            <a:off x="1524000" y="85725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altLang="zh-CN" b="1" u="none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4400" dirty="0"/>
              <a:t>谢谢！</a:t>
            </a:r>
            <a:br>
              <a:rPr lang="zh-CN" altLang="en-US" sz="4400" dirty="0"/>
            </a:br>
            <a:r>
              <a:rPr lang="zh-CN" altLang="en-US" sz="4400" dirty="0"/>
              <a:t>再见！</a:t>
            </a:r>
            <a:endParaRPr lang="zh-CN" alt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2b751056-6b97-492c-b763-340acee7e99d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 rot="0">
            <a:off x="581025" y="690880"/>
            <a:ext cx="11212195" cy="918845"/>
            <a:chOff x="1175743" y="1780800"/>
            <a:chExt cx="10444957" cy="677897"/>
          </a:xfrm>
        </p:grpSpPr>
        <p:sp>
          <p:nvSpPr>
            <p:cNvPr id="7" name="iṡľïḑè"/>
            <p:cNvSpPr txBox="1"/>
            <p:nvPr/>
          </p:nvSpPr>
          <p:spPr bwMode="auto">
            <a:xfrm>
              <a:off x="2567063" y="1792616"/>
              <a:ext cx="9053637" cy="666081"/>
            </a:xfrm>
            <a:prstGeom prst="rect">
              <a:avLst/>
            </a:prstGeom>
            <a:noFill/>
          </p:spPr>
          <p:txBody>
            <a:bodyPr wrap="square" tIns="0" anchor="t">
              <a:noAutofit/>
            </a:bodyPr>
            <a:lstStyle>
              <a:defPPr>
                <a:defRPr lang="zh-CN"/>
              </a:defPPr>
              <a:lvl1pPr>
                <a:defRPr sz="1600" b="1">
                  <a:latin typeface="Arial" panose="020B0604020202020204" pitchFamily="34" charset="0"/>
                  <a:ea typeface="微软雅黑" panose="020B0503020204020204" pitchFamily="34" charset="-122"/>
                  <a:cs typeface="+mn-ea"/>
                </a:defRPr>
              </a:lvl1pPr>
              <a:lvl2pPr marL="742950" indent="-28575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marL="342900" indent="-34290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Font typeface="+mj-lt"/>
                <a:buAutoNum type="arabicPeriod"/>
              </a:pPr>
              <a:endParaRPr lang="zh-CN" altLang="en-US" sz="1800" u="none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lt"/>
              </a:endParaRPr>
            </a:p>
            <a:p>
              <a:pPr indent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Font typeface="+mj-lt"/>
                <a:buNone/>
              </a:pPr>
              <a:r>
                <a:rPr lang="zh-CN" altLang="en-US" sz="2800" u="none">
                  <a:latin typeface="+mj-lt"/>
                  <a:ea typeface="+mj-ea"/>
                  <a:cs typeface="+mj-cs"/>
                  <a:sym typeface="+mn-lt"/>
                </a:rPr>
                <a:t>零点的概念</a:t>
              </a:r>
              <a:r>
                <a:rPr lang="zh-CN" altLang="en-US" sz="2800" u="none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lt"/>
                </a:rPr>
                <a:t>：</a:t>
              </a:r>
              <a:endParaRPr lang="zh-CN" altLang="en-US" sz="2800" u="none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  <a:sym typeface="+mn-lt"/>
              </a:endParaRPr>
            </a:p>
          </p:txBody>
        </p:sp>
        <p:sp>
          <p:nvSpPr>
            <p:cNvPr id="9" name="išľïḋé"/>
            <p:cNvSpPr txBox="1"/>
            <p:nvPr/>
          </p:nvSpPr>
          <p:spPr>
            <a:xfrm>
              <a:off x="1175743" y="1780800"/>
              <a:ext cx="2057230" cy="250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</a:pPr>
              <a:endParaRPr lang="tr-TR" b="1" u="none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endParaRPr>
            </a:p>
          </p:txBody>
        </p:sp>
      </p:grpSp>
      <p:sp>
        <p:nvSpPr>
          <p:cNvPr id="3" name="圆角矩形标注 2"/>
          <p:cNvSpPr/>
          <p:nvPr/>
        </p:nvSpPr>
        <p:spPr>
          <a:xfrm>
            <a:off x="2789555" y="5039995"/>
            <a:ext cx="8155305" cy="1418590"/>
          </a:xfrm>
          <a:prstGeom prst="wedgeRoundRectCallout">
            <a:avLst>
              <a:gd name="adj1" fmla="val 22265"/>
              <a:gd name="adj2" fmla="val -86526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074545" y="2743200"/>
            <a:ext cx="90963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+mj-lt"/>
                <a:ea typeface="+mj-ea"/>
                <a:cs typeface="+mj-cs"/>
                <a:sym typeface="+mn-lt"/>
              </a:rPr>
              <a:t>三个等价关系：</a:t>
            </a:r>
            <a:endParaRPr lang="zh-CN" altLang="en-US" sz="2800" b="1">
              <a:latin typeface="+mj-lt"/>
              <a:ea typeface="+mj-ea"/>
              <a:cs typeface="+mj-cs"/>
              <a:sym typeface="+mn-lt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545" y="3352800"/>
            <a:ext cx="9124950" cy="1104900"/>
          </a:xfrm>
          <a:prstGeom prst="rect">
            <a:avLst/>
          </a:prstGeom>
        </p:spPr>
      </p:pic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/>
        </p:nvSpPr>
        <p:spPr bwMode="auto">
          <a:xfrm>
            <a:off x="492760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4545" y="1543050"/>
            <a:ext cx="9858375" cy="1085850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知 识 回 顾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graphicFrame>
        <p:nvGraphicFramePr>
          <p:cNvPr id="8" name="对象 -2147482596"/>
          <p:cNvGraphicFramePr>
            <a:graphicFrameLocks noChangeAspect="1"/>
          </p:cNvGraphicFramePr>
          <p:nvPr/>
        </p:nvGraphicFramePr>
        <p:xfrm>
          <a:off x="3264218" y="5727065"/>
          <a:ext cx="524954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4" imgW="2628900" imgH="228600" progId="Equation.KSEE3">
                  <p:embed/>
                </p:oleObj>
              </mc:Choice>
              <mc:Fallback>
                <p:oleObj name="" r:id="rId4" imgW="2628900" imgH="228600" progId="Equation.KSEE3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64218" y="5727065"/>
                        <a:ext cx="5249545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-2147482604" name="对象 -2147482605"/>
          <p:cNvGraphicFramePr>
            <a:graphicFrameLocks noChangeAspect="1"/>
          </p:cNvGraphicFramePr>
          <p:nvPr/>
        </p:nvGraphicFramePr>
        <p:xfrm>
          <a:off x="3264218" y="5128895"/>
          <a:ext cx="476694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6" imgW="2273300" imgH="228600" progId="Equation.KSEE3">
                  <p:embed/>
                </p:oleObj>
              </mc:Choice>
              <mc:Fallback>
                <p:oleObj name="" r:id="rId6" imgW="2273300" imgH="228600" progId="Equation.KSEE3">
                  <p:embed/>
                  <p:pic>
                    <p:nvPicPr>
                      <p:cNvPr id="0" name="图片 1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64218" y="5128895"/>
                        <a:ext cx="4766945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214748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-214748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2b751056-6b97-492c-b763-340acee7e99d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 rot="0">
            <a:off x="581025" y="690880"/>
            <a:ext cx="11212195" cy="918845"/>
            <a:chOff x="1175743" y="1780800"/>
            <a:chExt cx="10444957" cy="677897"/>
          </a:xfrm>
        </p:grpSpPr>
        <p:sp>
          <p:nvSpPr>
            <p:cNvPr id="7" name="iṡľïḑè"/>
            <p:cNvSpPr txBox="1"/>
            <p:nvPr/>
          </p:nvSpPr>
          <p:spPr bwMode="auto">
            <a:xfrm>
              <a:off x="2567063" y="1792616"/>
              <a:ext cx="9053637" cy="666081"/>
            </a:xfrm>
            <a:prstGeom prst="rect">
              <a:avLst/>
            </a:prstGeom>
            <a:noFill/>
          </p:spPr>
          <p:txBody>
            <a:bodyPr wrap="square" tIns="0" anchor="t">
              <a:noAutofit/>
            </a:bodyPr>
            <a:lstStyle>
              <a:defPPr>
                <a:defRPr lang="zh-CN"/>
              </a:defPPr>
              <a:lvl1pPr>
                <a:defRPr sz="1600" b="1">
                  <a:latin typeface="Arial" panose="020B0604020202020204" pitchFamily="34" charset="0"/>
                  <a:ea typeface="微软雅黑" panose="020B0503020204020204" pitchFamily="34" charset="-122"/>
                  <a:cs typeface="+mn-ea"/>
                </a:defRPr>
              </a:lvl1pPr>
              <a:lvl2pPr marL="742950" indent="-28575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marL="342900" indent="-34290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Font typeface="+mj-lt"/>
                <a:buAutoNum type="arabicPeriod"/>
              </a:pPr>
              <a:endParaRPr lang="zh-CN" altLang="en-US" sz="1800" u="none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lt"/>
              </a:endParaRPr>
            </a:p>
            <a:p>
              <a:pPr indent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Font typeface="+mj-lt"/>
                <a:buNone/>
              </a:pPr>
              <a:r>
                <a:rPr lang="zh-CN" altLang="en-US" sz="2800" u="none">
                  <a:latin typeface="+mj-lt"/>
                  <a:ea typeface="+mj-ea"/>
                  <a:cs typeface="+mj-cs"/>
                  <a:sym typeface="+mn-lt"/>
                </a:rPr>
                <a:t>零点的存在性定理</a:t>
              </a:r>
              <a:r>
                <a:rPr lang="zh-CN" altLang="en-US" sz="2000" u="none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lt"/>
                </a:rPr>
                <a:t>：</a:t>
              </a:r>
              <a:endParaRPr lang="zh-CN" altLang="en-US" sz="2800" u="none">
                <a:latin typeface="+mj-lt"/>
                <a:ea typeface="+mj-ea"/>
                <a:cs typeface="+mj-cs"/>
                <a:sym typeface="+mn-lt"/>
              </a:endParaRPr>
            </a:p>
          </p:txBody>
        </p:sp>
        <p:sp>
          <p:nvSpPr>
            <p:cNvPr id="9" name="išľïḋé"/>
            <p:cNvSpPr txBox="1"/>
            <p:nvPr/>
          </p:nvSpPr>
          <p:spPr>
            <a:xfrm>
              <a:off x="1175743" y="1780800"/>
              <a:ext cx="2057230" cy="250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</a:pPr>
              <a:endParaRPr lang="tr-TR" b="1" u="none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endParaRPr>
            </a:p>
          </p:txBody>
        </p:sp>
      </p:grpSp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/>
        </p:nvSpPr>
        <p:spPr bwMode="auto">
          <a:xfrm>
            <a:off x="492760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545" y="1609725"/>
            <a:ext cx="9896475" cy="1771650"/>
          </a:xfrm>
          <a:prstGeom prst="rect">
            <a:avLst/>
          </a:prstGeom>
        </p:spPr>
      </p:pic>
      <p:grpSp>
        <p:nvGrpSpPr>
          <p:cNvPr id="19" name="组合 18"/>
          <p:cNvGrpSpPr/>
          <p:nvPr/>
        </p:nvGrpSpPr>
        <p:grpSpPr>
          <a:xfrm>
            <a:off x="1935480" y="3645535"/>
            <a:ext cx="9460865" cy="647700"/>
            <a:chOff x="3048" y="5741"/>
            <a:chExt cx="14899" cy="1020"/>
          </a:xfrm>
        </p:grpSpPr>
        <p:sp>
          <p:nvSpPr>
            <p:cNvPr id="14" name="矩形 13"/>
            <p:cNvSpPr/>
            <p:nvPr>
              <p:custDataLst>
                <p:tags r:id="rId3"/>
              </p:custDataLst>
            </p:nvPr>
          </p:nvSpPr>
          <p:spPr>
            <a:xfrm>
              <a:off x="3048" y="5741"/>
              <a:ext cx="12323" cy="1020"/>
            </a:xfrm>
            <a:prstGeom prst="rect">
              <a:avLst/>
            </a:prstGeom>
            <a:solidFill>
              <a:srgbClr val="3498DB">
                <a:lumMod val="20000"/>
                <a:lumOff val="80000"/>
              </a:srgbClr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wrap="square" rtlCol="0" anchor="ctr">
              <a:normAutofit/>
            </a:bodyPr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9" name="Rectangle 10"/>
            <p:cNvSpPr/>
            <p:nvPr>
              <p:custDataLst>
                <p:tags r:id="rId4"/>
              </p:custDataLst>
            </p:nvPr>
          </p:nvSpPr>
          <p:spPr>
            <a:xfrm>
              <a:off x="15091" y="5741"/>
              <a:ext cx="2857" cy="1020"/>
            </a:xfrm>
            <a:prstGeom prst="rect">
              <a:avLst/>
            </a:prstGeom>
            <a:solidFill>
              <a:srgbClr val="3498DB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wrap="square" rtlCol="0" anchor="ctr">
              <a:normAutofit/>
            </a:bodyPr>
            <a:p>
              <a:pPr marL="0" marR="0" lvl="0" indent="0" algn="ctr" defTabSz="913765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0" name="Isosceles Triangle 11"/>
            <p:cNvSpPr/>
            <p:nvPr>
              <p:custDataLst>
                <p:tags r:id="rId5"/>
              </p:custDataLst>
            </p:nvPr>
          </p:nvSpPr>
          <p:spPr>
            <a:xfrm rot="16200000">
              <a:off x="14446" y="6073"/>
              <a:ext cx="932" cy="357"/>
            </a:xfrm>
            <a:prstGeom prst="triangle">
              <a:avLst>
                <a:gd name="adj" fmla="val 50014"/>
              </a:avLst>
            </a:prstGeom>
            <a:solidFill>
              <a:srgbClr val="3498DB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wrap="square" rtlCol="0" anchor="ctr">
              <a:normAutofit fontScale="25000" lnSpcReduction="20000"/>
            </a:bodyPr>
            <a:p>
              <a:pPr marL="0" marR="0" lvl="0" indent="0" algn="ctr" defTabSz="913765" rtl="0" eaLnBrk="1" fontAlgn="auto" latinLnBrk="0" hangingPunct="1">
                <a:lnSpc>
                  <a:spcPct val="140000"/>
                </a:lnSpc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5" name="文本框 14"/>
            <p:cNvSpPr txBox="1"/>
            <p:nvPr>
              <p:custDataLst>
                <p:tags r:id="rId6"/>
              </p:custDataLst>
            </p:nvPr>
          </p:nvSpPr>
          <p:spPr>
            <a:xfrm>
              <a:off x="15552" y="5745"/>
              <a:ext cx="2395" cy="1012"/>
            </a:xfrm>
            <a:prstGeom prst="rect">
              <a:avLst/>
            </a:prstGeom>
            <a:noFill/>
          </p:spPr>
          <p:txBody>
            <a:bodyPr wrap="square" rtlCol="0" anchor="ctr" anchorCtr="1">
              <a:normAutofit/>
            </a:bodyPr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r>
                <a:rPr kumimoji="0" lang="zh-CN" altLang="en-US" b="1" i="0" u="none" strike="noStrike" kern="1200" cap="none" spc="300" normalizeH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注意</a:t>
              </a:r>
              <a:endParaRPr kumimoji="0" lang="zh-CN" altLang="en-US" b="1" i="0" u="none" strike="noStrike" kern="1200" cap="none" spc="300" normalizeH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6" name="文本框 15"/>
          <p:cNvSpPr txBox="1"/>
          <p:nvPr>
            <p:custDataLst>
              <p:tags r:id="rId7"/>
            </p:custDataLst>
          </p:nvPr>
        </p:nvSpPr>
        <p:spPr>
          <a:xfrm>
            <a:off x="2209080" y="3666541"/>
            <a:ext cx="7037672" cy="605835"/>
          </a:xfrm>
          <a:prstGeom prst="rect">
            <a:avLst/>
          </a:prstGeom>
          <a:noFill/>
        </p:spPr>
        <p:txBody>
          <a:bodyPr wrap="square" rtlCol="0" anchor="ctr"/>
          <a:p>
            <a:pPr marL="0" marR="0" lvl="0" indent="0" algn="l" defTabSz="914400" rtl="0" eaLnBrk="1" fontAlgn="auto" latinLnBrk="0" hangingPunct="1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零点的存在性定理是函数有零点的充分不必要条件</a:t>
            </a:r>
            <a:endParaRPr kumimoji="0" lang="zh-CN" altLang="en-US" sz="2400" b="1" i="0" u="none" strike="noStrike" kern="1200" cap="none" spc="150" normalizeH="0" noProof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1935480" y="4316095"/>
            <a:ext cx="9460865" cy="647700"/>
            <a:chOff x="3048" y="6797"/>
            <a:chExt cx="14899" cy="1020"/>
          </a:xfrm>
        </p:grpSpPr>
        <p:sp>
          <p:nvSpPr>
            <p:cNvPr id="48" name="矩形 47"/>
            <p:cNvSpPr/>
            <p:nvPr>
              <p:custDataLst>
                <p:tags r:id="rId8"/>
              </p:custDataLst>
            </p:nvPr>
          </p:nvSpPr>
          <p:spPr>
            <a:xfrm>
              <a:off x="3048" y="6797"/>
              <a:ext cx="12323" cy="1020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wrap="square" rtlCol="0" anchor="ctr">
              <a:normAutofit/>
            </a:bodyPr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4" name="Rectangle 9"/>
            <p:cNvSpPr/>
            <p:nvPr>
              <p:custDataLst>
                <p:tags r:id="rId9"/>
              </p:custDataLst>
            </p:nvPr>
          </p:nvSpPr>
          <p:spPr>
            <a:xfrm>
              <a:off x="15091" y="6797"/>
              <a:ext cx="2857" cy="1020"/>
            </a:xfrm>
            <a:prstGeom prst="rect">
              <a:avLst/>
            </a:prstGeom>
            <a:solidFill>
              <a:srgbClr val="9BBB59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wrap="square" rtlCol="0" anchor="ctr">
              <a:normAutofit/>
            </a:bodyPr>
            <a:p>
              <a:pPr marL="0" marR="0" lvl="0" indent="0" algn="ctr" defTabSz="913765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6" name="Isosceles Triangle 12"/>
            <p:cNvSpPr/>
            <p:nvPr>
              <p:custDataLst>
                <p:tags r:id="rId10"/>
              </p:custDataLst>
            </p:nvPr>
          </p:nvSpPr>
          <p:spPr>
            <a:xfrm rot="16200000">
              <a:off x="14446" y="7128"/>
              <a:ext cx="932" cy="357"/>
            </a:xfrm>
            <a:prstGeom prst="triangle">
              <a:avLst/>
            </a:prstGeom>
            <a:solidFill>
              <a:srgbClr val="9BBB59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wrap="square" rtlCol="0" anchor="ctr">
              <a:normAutofit fontScale="25000" lnSpcReduction="20000"/>
            </a:bodyPr>
            <a:p>
              <a:pPr marL="0" marR="0" lvl="0" indent="0" algn="ctr" defTabSz="913765" rtl="0" eaLnBrk="1" fontAlgn="auto" latinLnBrk="0" hangingPunct="1">
                <a:lnSpc>
                  <a:spcPct val="140000"/>
                </a:lnSpc>
                <a:buClrTx/>
                <a:buSzTx/>
                <a:buFontTx/>
                <a:buNone/>
                <a:defRPr/>
              </a:pPr>
              <a:endParaRPr kumimoji="0" lang="id-ID" sz="1350" b="0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0" name="文本框 49"/>
            <p:cNvSpPr txBox="1"/>
            <p:nvPr>
              <p:custDataLst>
                <p:tags r:id="rId11"/>
              </p:custDataLst>
            </p:nvPr>
          </p:nvSpPr>
          <p:spPr>
            <a:xfrm>
              <a:off x="15552" y="6797"/>
              <a:ext cx="2395" cy="1020"/>
            </a:xfrm>
            <a:prstGeom prst="rect">
              <a:avLst/>
            </a:prstGeom>
            <a:noFill/>
          </p:spPr>
          <p:txBody>
            <a:bodyPr wrap="square" rtlCol="0" anchor="ctr" anchorCtr="1">
              <a:normAutofit/>
            </a:bodyPr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r>
                <a:rPr kumimoji="0" lang="zh-CN" altLang="en-US" b="1" i="0" u="none" strike="noStrike" kern="1200" cap="none" spc="300" normalizeH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说明</a:t>
              </a:r>
              <a:endParaRPr kumimoji="0" lang="zh-CN" altLang="en-US" b="1" i="0" u="none" strike="noStrike" kern="1200" cap="none" spc="300" normalizeH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2" name="文本框 51"/>
            <p:cNvSpPr txBox="1"/>
            <p:nvPr>
              <p:custDataLst>
                <p:tags r:id="rId12"/>
              </p:custDataLst>
            </p:nvPr>
          </p:nvSpPr>
          <p:spPr>
            <a:xfrm>
              <a:off x="4040" y="6829"/>
              <a:ext cx="9531" cy="954"/>
            </a:xfrm>
            <a:prstGeom prst="rect">
              <a:avLst/>
            </a:prstGeom>
            <a:noFill/>
          </p:spPr>
          <p:txBody>
            <a:bodyPr wrap="square" rtlCol="0" anchor="ctr"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buClrTx/>
                <a:buSzTx/>
                <a:buFontTx/>
                <a:buNone/>
                <a:defRPr/>
              </a:pPr>
              <a:r>
                <a:rPr lang="zh-CN" altLang="en-US" sz="24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因此常结合单调性判断零点情况</a:t>
              </a:r>
              <a:endParaRPr kumimoji="0" lang="zh-CN" altLang="en-US" sz="2400" b="1" i="0" u="none" strike="noStrike" kern="1200" cap="none" spc="150" normalizeH="0" noProof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sym typeface="+mn-ea"/>
              </a:endParaRPr>
            </a:p>
          </p:txBody>
        </p:sp>
      </p:grpSp>
      <p:sp>
        <p:nvSpPr>
          <p:cNvPr id="21" name="文本框 20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l"/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知 </a:t>
            </a:r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识</a:t>
            </a:r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 </a:t>
            </a:r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回</a:t>
            </a:r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 </a:t>
            </a:r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顾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2b751056-6b97-492c-b763-340acee7e99d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 rot="0">
            <a:off x="581025" y="690880"/>
            <a:ext cx="11212195" cy="918845"/>
            <a:chOff x="1175743" y="1780800"/>
            <a:chExt cx="10444957" cy="677897"/>
          </a:xfrm>
        </p:grpSpPr>
        <p:sp>
          <p:nvSpPr>
            <p:cNvPr id="7" name="iṡľïḑè"/>
            <p:cNvSpPr txBox="1"/>
            <p:nvPr/>
          </p:nvSpPr>
          <p:spPr bwMode="auto">
            <a:xfrm>
              <a:off x="2567063" y="1792616"/>
              <a:ext cx="9053637" cy="666081"/>
            </a:xfrm>
            <a:prstGeom prst="rect">
              <a:avLst/>
            </a:prstGeom>
            <a:noFill/>
          </p:spPr>
          <p:txBody>
            <a:bodyPr wrap="square" tIns="0" anchor="t">
              <a:noAutofit/>
            </a:bodyPr>
            <a:lstStyle>
              <a:defPPr>
                <a:defRPr lang="zh-CN"/>
              </a:defPPr>
              <a:lvl1pPr>
                <a:defRPr sz="1600" b="1">
                  <a:latin typeface="Arial" panose="020B0604020202020204" pitchFamily="34" charset="0"/>
                  <a:ea typeface="微软雅黑" panose="020B0503020204020204" pitchFamily="34" charset="-122"/>
                  <a:cs typeface="+mn-ea"/>
                </a:defRPr>
              </a:lvl1pPr>
              <a:lvl2pPr marL="742950" indent="-28575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rgbClr val="4D4D4D"/>
                  </a:solidFill>
                  <a:latin typeface="Arial" panose="020B0604020202020204" pitchFamily="34" charset="0"/>
                  <a:ea typeface="黑体" panose="02010609060101010101" pitchFamily="49" charset="-122"/>
                </a:defRPr>
              </a:lvl9pPr>
            </a:lstStyle>
            <a:p>
              <a:pPr marL="342900" indent="-34290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Font typeface="+mj-lt"/>
                <a:buAutoNum type="arabicPeriod"/>
              </a:pPr>
              <a:endParaRPr lang="zh-CN" altLang="en-US" sz="1800" u="none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lt"/>
              </a:endParaRPr>
            </a:p>
            <a:p>
              <a:pPr indent="0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Font typeface="+mj-lt"/>
                <a:buNone/>
              </a:pPr>
              <a:r>
                <a:rPr lang="en-US" altLang="zh-CN" sz="3200" u="none">
                  <a:latin typeface="+mj-lt"/>
                  <a:ea typeface="+mj-ea"/>
                  <a:cs typeface="+mj-cs"/>
                  <a:sym typeface="+mn-lt"/>
                </a:rPr>
                <a:t>·</a:t>
              </a:r>
              <a:r>
                <a:rPr lang="zh-CN" altLang="en-US" sz="3200" u="none">
                  <a:latin typeface="+mj-lt"/>
                  <a:ea typeface="+mj-ea"/>
                  <a:cs typeface="+mj-cs"/>
                  <a:sym typeface="+mn-lt"/>
                </a:rPr>
                <a:t>特征</a:t>
              </a:r>
              <a:r>
                <a:rPr lang="zh-CN" altLang="en-US" sz="2800" u="none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lt"/>
                </a:rPr>
                <a:t>：</a:t>
              </a:r>
              <a:endParaRPr lang="zh-CN" altLang="en-US" sz="2800" u="none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  <a:sym typeface="+mn-lt"/>
              </a:endParaRPr>
            </a:p>
          </p:txBody>
        </p:sp>
        <p:sp>
          <p:nvSpPr>
            <p:cNvPr id="9" name="išľïḋé"/>
            <p:cNvSpPr txBox="1"/>
            <p:nvPr/>
          </p:nvSpPr>
          <p:spPr>
            <a:xfrm>
              <a:off x="1175743" y="1780800"/>
              <a:ext cx="2057230" cy="250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</a:pPr>
              <a:endParaRPr lang="tr-TR" b="1" u="none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endParaRPr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2074545" y="2182495"/>
            <a:ext cx="9096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+mj-lt"/>
                <a:ea typeface="+mj-ea"/>
                <a:cs typeface="+mj-cs"/>
                <a:sym typeface="+mn-lt"/>
              </a:rPr>
              <a:t>·</a:t>
            </a:r>
            <a:r>
              <a:rPr lang="zh-CN" altLang="en-US" sz="3200" b="1">
                <a:latin typeface="+mj-lt"/>
                <a:ea typeface="+mj-ea"/>
                <a:cs typeface="+mj-cs"/>
                <a:sym typeface="+mn-lt"/>
              </a:rPr>
              <a:t>常见题型：</a:t>
            </a:r>
            <a:endParaRPr lang="zh-CN" altLang="en-US" sz="3200" b="1" u="none">
              <a:latin typeface="+mj-lt"/>
              <a:ea typeface="+mj-ea"/>
              <a:cs typeface="+mj-cs"/>
              <a:sym typeface="+mn-lt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H="1">
            <a:off x="1907015" y="690880"/>
            <a:ext cx="9610" cy="5430515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poetry_91022"/>
          <p:cNvSpPr>
            <a:spLocks noChangeAspect="1"/>
          </p:cNvSpPr>
          <p:nvPr/>
        </p:nvSpPr>
        <p:spPr bwMode="auto">
          <a:xfrm>
            <a:off x="469265" y="5129001"/>
            <a:ext cx="898119" cy="1241320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p>
            <a:endParaRPr lang="zh-CN" altLang="en-US" sz="1350"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0555" y="1323975"/>
            <a:ext cx="736600" cy="2301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l"/>
            <a:r>
              <a:rPr lang="zh-CN" altLang="en-US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考 查 形 式</a:t>
            </a:r>
            <a:endParaRPr lang="zh-CN" altLang="en-US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03370" y="1526540"/>
            <a:ext cx="6320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问题解法灵活，综合性强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03370" y="2766060"/>
            <a:ext cx="708279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函数零点的个数问题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已知零点的个数求参数的范围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零点的位置、近似解问题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2074545" y="4222115"/>
            <a:ext cx="9096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+mj-lt"/>
                <a:ea typeface="+mj-ea"/>
                <a:cs typeface="+mj-cs"/>
                <a:sym typeface="+mn-lt"/>
              </a:rPr>
              <a:t>·</a:t>
            </a:r>
            <a:r>
              <a:rPr lang="zh-CN" altLang="en-US" sz="3200" b="1">
                <a:latin typeface="+mj-lt"/>
                <a:ea typeface="+mj-ea"/>
                <a:cs typeface="+mj-cs"/>
                <a:sym typeface="+mn-lt"/>
              </a:rPr>
              <a:t>方法运用：</a:t>
            </a:r>
            <a:endParaRPr lang="zh-CN" altLang="en-US" sz="3200" b="1" u="none">
              <a:latin typeface="+mj-lt"/>
              <a:ea typeface="+mj-ea"/>
              <a:cs typeface="+mj-cs"/>
              <a:sym typeface="+mn-lt"/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4103370" y="4904740"/>
            <a:ext cx="78587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u="none">
                <a:latin typeface="宋体" panose="02010600030101010101" pitchFamily="2" charset="-122"/>
                <a:ea typeface="宋体" panose="02010600030101010101" pitchFamily="2" charset="-122"/>
                <a:cs typeface="+mj-cs"/>
                <a:sym typeface="+mn-lt"/>
              </a:rPr>
              <a:t>转化、函数与方程、数形结合</a:t>
            </a:r>
            <a:endParaRPr lang="zh-CN" altLang="en-US" sz="3200" b="1" u="none">
              <a:latin typeface="宋体" panose="02010600030101010101" pitchFamily="2" charset="-122"/>
              <a:ea typeface="宋体" panose="02010600030101010101" pitchFamily="2" charset="-122"/>
              <a:cs typeface="+mj-cs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5" grpId="0"/>
      <p:bldP spid="70" grpId="0"/>
      <p:bldP spid="3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797977" y="2794014"/>
            <a:ext cx="5419185" cy="895350"/>
          </a:xfrm>
        </p:spPr>
        <p:txBody>
          <a:bodyPr/>
          <a:lstStyle/>
          <a:p>
            <a:r>
              <a:rPr lang="zh-CN" altLang="en-US" sz="3600"/>
              <a:t>典例精析</a:t>
            </a:r>
            <a:endParaRPr lang="zh-CN" altLang="en-US" sz="3600" dirty="0"/>
          </a:p>
        </p:txBody>
      </p:sp>
      <p:sp>
        <p:nvSpPr>
          <p:cNvPr id="9" name="文本框 8"/>
          <p:cNvSpPr txBox="1"/>
          <p:nvPr/>
        </p:nvSpPr>
        <p:spPr>
          <a:xfrm>
            <a:off x="3030062" y="2643188"/>
            <a:ext cx="767637" cy="667432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altLang="zh-CN" b="1" u="none" spc="1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/02</a:t>
            </a:r>
            <a:endParaRPr lang="en-US" altLang="zh-CN" b="1" u="none" spc="1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典型例题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38935" y="1115060"/>
            <a:ext cx="8446770" cy="2085340"/>
          </a:xfrm>
          <a:prstGeom prst="rect">
            <a:avLst/>
          </a:prstGeom>
        </p:spPr>
      </p:pic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典型例题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38935" y="1115060"/>
            <a:ext cx="8446770" cy="2085340"/>
          </a:xfrm>
          <a:prstGeom prst="rect">
            <a:avLst/>
          </a:prstGeom>
        </p:spPr>
      </p:pic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问题分析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8935" y="3304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图片 99"/>
          <p:cNvPicPr/>
          <p:nvPr/>
        </p:nvPicPr>
        <p:blipFill>
          <a:blip r:embed="rId2"/>
          <a:stretch>
            <a:fillRect/>
          </a:stretch>
        </p:blipFill>
        <p:spPr>
          <a:xfrm>
            <a:off x="2389505" y="3491865"/>
            <a:ext cx="3963035" cy="558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1" name="图片 100"/>
          <p:cNvPicPr/>
          <p:nvPr/>
        </p:nvPicPr>
        <p:blipFill>
          <a:blip r:embed="rId3"/>
          <a:stretch>
            <a:fillRect/>
          </a:stretch>
        </p:blipFill>
        <p:spPr>
          <a:xfrm>
            <a:off x="2389505" y="4157345"/>
            <a:ext cx="6244590" cy="5003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" name="图片 101"/>
          <p:cNvPicPr/>
          <p:nvPr/>
        </p:nvPicPr>
        <p:blipFill>
          <a:blip r:embed="rId4"/>
          <a:stretch>
            <a:fillRect/>
          </a:stretch>
        </p:blipFill>
        <p:spPr>
          <a:xfrm>
            <a:off x="2389505" y="4765040"/>
            <a:ext cx="5841365" cy="6337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/>
        </p:nvSpPr>
        <p:spPr>
          <a:xfrm>
            <a:off x="589915" y="404495"/>
            <a:ext cx="2465070" cy="6191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典型例题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38935" y="1082040"/>
            <a:ext cx="8446770" cy="2085340"/>
          </a:xfrm>
          <a:prstGeom prst="rect">
            <a:avLst/>
          </a:prstGeom>
        </p:spPr>
      </p:pic>
      <p:sp>
        <p:nvSpPr>
          <p:cNvPr id="9" name="three-books_73757"/>
          <p:cNvSpPr>
            <a:spLocks noChangeAspect="1"/>
          </p:cNvSpPr>
          <p:nvPr/>
        </p:nvSpPr>
        <p:spPr bwMode="auto">
          <a:xfrm>
            <a:off x="11582358" y="6383442"/>
            <a:ext cx="609685" cy="474136"/>
          </a:xfrm>
          <a:custGeom>
            <a:avLst/>
            <a:gdLst>
              <a:gd name="T0" fmla="*/ 2471 w 2903"/>
              <a:gd name="T1" fmla="*/ 1598 h 2261"/>
              <a:gd name="T2" fmla="*/ 2471 w 2903"/>
              <a:gd name="T3" fmla="*/ 2127 h 2261"/>
              <a:gd name="T4" fmla="*/ 2505 w 2903"/>
              <a:gd name="T5" fmla="*/ 2127 h 2261"/>
              <a:gd name="T6" fmla="*/ 2572 w 2903"/>
              <a:gd name="T7" fmla="*/ 2194 h 2261"/>
              <a:gd name="T8" fmla="*/ 2505 w 2903"/>
              <a:gd name="T9" fmla="*/ 2261 h 2261"/>
              <a:gd name="T10" fmla="*/ 2405 w 2903"/>
              <a:gd name="T11" fmla="*/ 2261 h 2261"/>
              <a:gd name="T12" fmla="*/ 2124 w 2903"/>
              <a:gd name="T13" fmla="*/ 2261 h 2261"/>
              <a:gd name="T14" fmla="*/ 398 w 2903"/>
              <a:gd name="T15" fmla="*/ 2261 h 2261"/>
              <a:gd name="T16" fmla="*/ 0 w 2903"/>
              <a:gd name="T17" fmla="*/ 1863 h 2261"/>
              <a:gd name="T18" fmla="*/ 398 w 2903"/>
              <a:gd name="T19" fmla="*/ 1465 h 2261"/>
              <a:gd name="T20" fmla="*/ 2124 w 2903"/>
              <a:gd name="T21" fmla="*/ 1465 h 2261"/>
              <a:gd name="T22" fmla="*/ 2405 w 2903"/>
              <a:gd name="T23" fmla="*/ 1465 h 2261"/>
              <a:gd name="T24" fmla="*/ 2505 w 2903"/>
              <a:gd name="T25" fmla="*/ 1465 h 2261"/>
              <a:gd name="T26" fmla="*/ 2572 w 2903"/>
              <a:gd name="T27" fmla="*/ 1532 h 2261"/>
              <a:gd name="T28" fmla="*/ 2505 w 2903"/>
              <a:gd name="T29" fmla="*/ 1598 h 2261"/>
              <a:gd name="T30" fmla="*/ 2471 w 2903"/>
              <a:gd name="T31" fmla="*/ 1598 h 2261"/>
              <a:gd name="T32" fmla="*/ 2836 w 2903"/>
              <a:gd name="T33" fmla="*/ 1195 h 2261"/>
              <a:gd name="T34" fmla="*/ 2786 w 2903"/>
              <a:gd name="T35" fmla="*/ 1195 h 2261"/>
              <a:gd name="T36" fmla="*/ 2786 w 2903"/>
              <a:gd name="T37" fmla="*/ 786 h 2261"/>
              <a:gd name="T38" fmla="*/ 2836 w 2903"/>
              <a:gd name="T39" fmla="*/ 786 h 2261"/>
              <a:gd name="T40" fmla="*/ 2903 w 2903"/>
              <a:gd name="T41" fmla="*/ 720 h 2261"/>
              <a:gd name="T42" fmla="*/ 2836 w 2903"/>
              <a:gd name="T43" fmla="*/ 653 h 2261"/>
              <a:gd name="T44" fmla="*/ 2720 w 2903"/>
              <a:gd name="T45" fmla="*/ 653 h 2261"/>
              <a:gd name="T46" fmla="*/ 2455 w 2903"/>
              <a:gd name="T47" fmla="*/ 653 h 2261"/>
              <a:gd name="T48" fmla="*/ 1005 w 2903"/>
              <a:gd name="T49" fmla="*/ 653 h 2261"/>
              <a:gd name="T50" fmla="*/ 668 w 2903"/>
              <a:gd name="T51" fmla="*/ 991 h 2261"/>
              <a:gd name="T52" fmla="*/ 1005 w 2903"/>
              <a:gd name="T53" fmla="*/ 1328 h 2261"/>
              <a:gd name="T54" fmla="*/ 2455 w 2903"/>
              <a:gd name="T55" fmla="*/ 1328 h 2261"/>
              <a:gd name="T56" fmla="*/ 2720 w 2903"/>
              <a:gd name="T57" fmla="*/ 1328 h 2261"/>
              <a:gd name="T58" fmla="*/ 2836 w 2903"/>
              <a:gd name="T59" fmla="*/ 1328 h 2261"/>
              <a:gd name="T60" fmla="*/ 2903 w 2903"/>
              <a:gd name="T61" fmla="*/ 1262 h 2261"/>
              <a:gd name="T62" fmla="*/ 2836 w 2903"/>
              <a:gd name="T63" fmla="*/ 1195 h 2261"/>
              <a:gd name="T64" fmla="*/ 226 w 2903"/>
              <a:gd name="T65" fmla="*/ 405 h 2261"/>
              <a:gd name="T66" fmla="*/ 159 w 2903"/>
              <a:gd name="T67" fmla="*/ 472 h 2261"/>
              <a:gd name="T68" fmla="*/ 226 w 2903"/>
              <a:gd name="T69" fmla="*/ 539 h 2261"/>
              <a:gd name="T70" fmla="*/ 323 w 2903"/>
              <a:gd name="T71" fmla="*/ 539 h 2261"/>
              <a:gd name="T72" fmla="*/ 671 w 2903"/>
              <a:gd name="T73" fmla="*/ 539 h 2261"/>
              <a:gd name="T74" fmla="*/ 2248 w 2903"/>
              <a:gd name="T75" fmla="*/ 539 h 2261"/>
              <a:gd name="T76" fmla="*/ 2517 w 2903"/>
              <a:gd name="T77" fmla="*/ 269 h 2261"/>
              <a:gd name="T78" fmla="*/ 2248 w 2903"/>
              <a:gd name="T79" fmla="*/ 0 h 2261"/>
              <a:gd name="T80" fmla="*/ 671 w 2903"/>
              <a:gd name="T81" fmla="*/ 0 h 2261"/>
              <a:gd name="T82" fmla="*/ 323 w 2903"/>
              <a:gd name="T83" fmla="*/ 0 h 2261"/>
              <a:gd name="T84" fmla="*/ 226 w 2903"/>
              <a:gd name="T85" fmla="*/ 0 h 2261"/>
              <a:gd name="T86" fmla="*/ 159 w 2903"/>
              <a:gd name="T87" fmla="*/ 66 h 2261"/>
              <a:gd name="T88" fmla="*/ 226 w 2903"/>
              <a:gd name="T89" fmla="*/ 133 h 2261"/>
              <a:gd name="T90" fmla="*/ 257 w 2903"/>
              <a:gd name="T91" fmla="*/ 133 h 2261"/>
              <a:gd name="T92" fmla="*/ 257 w 2903"/>
              <a:gd name="T93" fmla="*/ 405 h 2261"/>
              <a:gd name="T94" fmla="*/ 226 w 2903"/>
              <a:gd name="T95" fmla="*/ 405 h 2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903" h="2261">
                <a:moveTo>
                  <a:pt x="2471" y="1598"/>
                </a:moveTo>
                <a:lnTo>
                  <a:pt x="2471" y="2127"/>
                </a:lnTo>
                <a:lnTo>
                  <a:pt x="2505" y="2127"/>
                </a:lnTo>
                <a:cubicBezTo>
                  <a:pt x="2542" y="2127"/>
                  <a:pt x="2572" y="2157"/>
                  <a:pt x="2572" y="2194"/>
                </a:cubicBezTo>
                <a:cubicBezTo>
                  <a:pt x="2572" y="2231"/>
                  <a:pt x="2542" y="2261"/>
                  <a:pt x="2505" y="2261"/>
                </a:cubicBezTo>
                <a:lnTo>
                  <a:pt x="2405" y="2261"/>
                </a:lnTo>
                <a:lnTo>
                  <a:pt x="2124" y="2261"/>
                </a:lnTo>
                <a:lnTo>
                  <a:pt x="398" y="2261"/>
                </a:lnTo>
                <a:cubicBezTo>
                  <a:pt x="178" y="2261"/>
                  <a:pt x="0" y="2082"/>
                  <a:pt x="0" y="1863"/>
                </a:cubicBezTo>
                <a:cubicBezTo>
                  <a:pt x="0" y="1643"/>
                  <a:pt x="178" y="1465"/>
                  <a:pt x="398" y="1465"/>
                </a:cubicBezTo>
                <a:lnTo>
                  <a:pt x="2124" y="1465"/>
                </a:lnTo>
                <a:lnTo>
                  <a:pt x="2405" y="1465"/>
                </a:lnTo>
                <a:lnTo>
                  <a:pt x="2505" y="1465"/>
                </a:lnTo>
                <a:cubicBezTo>
                  <a:pt x="2542" y="1465"/>
                  <a:pt x="2572" y="1495"/>
                  <a:pt x="2572" y="1532"/>
                </a:cubicBezTo>
                <a:cubicBezTo>
                  <a:pt x="2572" y="1568"/>
                  <a:pt x="2542" y="1598"/>
                  <a:pt x="2505" y="1598"/>
                </a:cubicBezTo>
                <a:lnTo>
                  <a:pt x="2471" y="1598"/>
                </a:lnTo>
                <a:close/>
                <a:moveTo>
                  <a:pt x="2836" y="1195"/>
                </a:moveTo>
                <a:lnTo>
                  <a:pt x="2786" y="1195"/>
                </a:lnTo>
                <a:lnTo>
                  <a:pt x="2786" y="786"/>
                </a:lnTo>
                <a:lnTo>
                  <a:pt x="2836" y="786"/>
                </a:lnTo>
                <a:cubicBezTo>
                  <a:pt x="2873" y="786"/>
                  <a:pt x="2903" y="757"/>
                  <a:pt x="2903" y="720"/>
                </a:cubicBezTo>
                <a:cubicBezTo>
                  <a:pt x="2903" y="683"/>
                  <a:pt x="2873" y="653"/>
                  <a:pt x="2836" y="653"/>
                </a:cubicBezTo>
                <a:lnTo>
                  <a:pt x="2720" y="653"/>
                </a:lnTo>
                <a:lnTo>
                  <a:pt x="2455" y="653"/>
                </a:lnTo>
                <a:lnTo>
                  <a:pt x="1005" y="653"/>
                </a:lnTo>
                <a:cubicBezTo>
                  <a:pt x="819" y="653"/>
                  <a:pt x="668" y="805"/>
                  <a:pt x="668" y="991"/>
                </a:cubicBezTo>
                <a:cubicBezTo>
                  <a:pt x="668" y="1177"/>
                  <a:pt x="819" y="1328"/>
                  <a:pt x="1005" y="1328"/>
                </a:cubicBezTo>
                <a:lnTo>
                  <a:pt x="2455" y="1328"/>
                </a:lnTo>
                <a:lnTo>
                  <a:pt x="2720" y="1328"/>
                </a:lnTo>
                <a:lnTo>
                  <a:pt x="2836" y="1328"/>
                </a:lnTo>
                <a:cubicBezTo>
                  <a:pt x="2873" y="1328"/>
                  <a:pt x="2903" y="1299"/>
                  <a:pt x="2903" y="1262"/>
                </a:cubicBezTo>
                <a:cubicBezTo>
                  <a:pt x="2903" y="1225"/>
                  <a:pt x="2873" y="1195"/>
                  <a:pt x="2836" y="1195"/>
                </a:cubicBezTo>
                <a:close/>
                <a:moveTo>
                  <a:pt x="226" y="405"/>
                </a:moveTo>
                <a:cubicBezTo>
                  <a:pt x="189" y="405"/>
                  <a:pt x="159" y="435"/>
                  <a:pt x="159" y="472"/>
                </a:cubicBezTo>
                <a:cubicBezTo>
                  <a:pt x="159" y="509"/>
                  <a:pt x="189" y="539"/>
                  <a:pt x="226" y="539"/>
                </a:cubicBezTo>
                <a:lnTo>
                  <a:pt x="323" y="539"/>
                </a:lnTo>
                <a:lnTo>
                  <a:pt x="671" y="539"/>
                </a:lnTo>
                <a:lnTo>
                  <a:pt x="2248" y="539"/>
                </a:lnTo>
                <a:cubicBezTo>
                  <a:pt x="2396" y="539"/>
                  <a:pt x="2517" y="418"/>
                  <a:pt x="2517" y="269"/>
                </a:cubicBezTo>
                <a:cubicBezTo>
                  <a:pt x="2517" y="121"/>
                  <a:pt x="2396" y="0"/>
                  <a:pt x="2248" y="0"/>
                </a:cubicBezTo>
                <a:lnTo>
                  <a:pt x="671" y="0"/>
                </a:lnTo>
                <a:lnTo>
                  <a:pt x="323" y="0"/>
                </a:lnTo>
                <a:lnTo>
                  <a:pt x="226" y="0"/>
                </a:lnTo>
                <a:cubicBezTo>
                  <a:pt x="189" y="0"/>
                  <a:pt x="159" y="30"/>
                  <a:pt x="159" y="66"/>
                </a:cubicBezTo>
                <a:cubicBezTo>
                  <a:pt x="159" y="103"/>
                  <a:pt x="189" y="133"/>
                  <a:pt x="226" y="133"/>
                </a:cubicBezTo>
                <a:lnTo>
                  <a:pt x="257" y="133"/>
                </a:lnTo>
                <a:lnTo>
                  <a:pt x="257" y="405"/>
                </a:lnTo>
                <a:lnTo>
                  <a:pt x="226" y="40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up-triangle_59124"/>
          <p:cNvSpPr>
            <a:spLocks noChangeAspect="1"/>
          </p:cNvSpPr>
          <p:nvPr/>
        </p:nvSpPr>
        <p:spPr bwMode="auto">
          <a:xfrm>
            <a:off x="11582357" y="-248"/>
            <a:ext cx="609685" cy="325616"/>
          </a:xfrm>
          <a:custGeom>
            <a:avLst/>
            <a:gdLst>
              <a:gd name="T0" fmla="*/ 1600 w 1707"/>
              <a:gd name="T1" fmla="*/ 0 h 913"/>
              <a:gd name="T2" fmla="*/ 107 w 1707"/>
              <a:gd name="T3" fmla="*/ 0 h 913"/>
              <a:gd name="T4" fmla="*/ 51 w 1707"/>
              <a:gd name="T5" fmla="*/ 136 h 913"/>
              <a:gd name="T6" fmla="*/ 797 w 1707"/>
              <a:gd name="T7" fmla="*/ 882 h 913"/>
              <a:gd name="T8" fmla="*/ 909 w 1707"/>
              <a:gd name="T9" fmla="*/ 882 h 913"/>
              <a:gd name="T10" fmla="*/ 1656 w 1707"/>
              <a:gd name="T11" fmla="*/ 136 h 913"/>
              <a:gd name="T12" fmla="*/ 1600 w 1707"/>
              <a:gd name="T13" fmla="*/ 0 h 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07" h="913">
                <a:moveTo>
                  <a:pt x="1600" y="0"/>
                </a:moveTo>
                <a:lnTo>
                  <a:pt x="107" y="0"/>
                </a:lnTo>
                <a:cubicBezTo>
                  <a:pt x="36" y="0"/>
                  <a:pt x="0" y="85"/>
                  <a:pt x="51" y="136"/>
                </a:cubicBezTo>
                <a:lnTo>
                  <a:pt x="797" y="882"/>
                </a:lnTo>
                <a:cubicBezTo>
                  <a:pt x="828" y="913"/>
                  <a:pt x="879" y="913"/>
                  <a:pt x="909" y="882"/>
                </a:cubicBezTo>
                <a:lnTo>
                  <a:pt x="1656" y="136"/>
                </a:lnTo>
                <a:cubicBezTo>
                  <a:pt x="1707" y="85"/>
                  <a:pt x="1671" y="0"/>
                  <a:pt x="16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文本框 5"/>
          <p:cNvSpPr txBox="1"/>
          <p:nvPr/>
        </p:nvSpPr>
        <p:spPr>
          <a:xfrm>
            <a:off x="430530" y="4050665"/>
            <a:ext cx="10458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解析过程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638935" y="3304540"/>
            <a:ext cx="0" cy="3102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2185" y="3167380"/>
            <a:ext cx="7706360" cy="28517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" name="组合 27"/>
          <p:cNvGrpSpPr/>
          <p:nvPr/>
        </p:nvGrpSpPr>
        <p:grpSpPr>
          <a:xfrm>
            <a:off x="2503170" y="4201160"/>
            <a:ext cx="6955155" cy="1037590"/>
            <a:chOff x="3942" y="6616"/>
            <a:chExt cx="10953" cy="1634"/>
          </a:xfrm>
        </p:grpSpPr>
        <p:cxnSp>
          <p:nvCxnSpPr>
            <p:cNvPr id="18" name="直接连接符 17"/>
            <p:cNvCxnSpPr/>
            <p:nvPr/>
          </p:nvCxnSpPr>
          <p:spPr>
            <a:xfrm flipV="1">
              <a:off x="8707" y="6616"/>
              <a:ext cx="1337" cy="1577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 flipV="1">
              <a:off x="11479" y="6616"/>
              <a:ext cx="1337" cy="1577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>
              <a:off x="10044" y="6640"/>
              <a:ext cx="1423" cy="1519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>
              <a:off x="12816" y="6645"/>
              <a:ext cx="1423" cy="1519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>
              <a:off x="7284" y="6674"/>
              <a:ext cx="1423" cy="1519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flipV="1">
              <a:off x="5947" y="6674"/>
              <a:ext cx="1337" cy="1577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4524" y="6703"/>
              <a:ext cx="1423" cy="1519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V="1">
              <a:off x="14239" y="7387"/>
              <a:ext cx="657" cy="772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flipV="1">
              <a:off x="3942" y="6703"/>
              <a:ext cx="582" cy="684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图片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2910" y="4662805"/>
            <a:ext cx="114300" cy="114300"/>
          </a:xfrm>
          <a:prstGeom prst="rect">
            <a:avLst/>
          </a:prstGeom>
        </p:spPr>
      </p:pic>
      <p:grpSp>
        <p:nvGrpSpPr>
          <p:cNvPr id="33" name="组合 32"/>
          <p:cNvGrpSpPr/>
          <p:nvPr/>
        </p:nvGrpSpPr>
        <p:grpSpPr>
          <a:xfrm>
            <a:off x="6854825" y="4690745"/>
            <a:ext cx="871220" cy="500380"/>
            <a:chOff x="10666" y="8405"/>
            <a:chExt cx="1372" cy="788"/>
          </a:xfrm>
        </p:grpSpPr>
        <p:cxnSp>
          <p:nvCxnSpPr>
            <p:cNvPr id="30" name="直接连接符 29"/>
            <p:cNvCxnSpPr/>
            <p:nvPr/>
          </p:nvCxnSpPr>
          <p:spPr>
            <a:xfrm>
              <a:off x="10666" y="8431"/>
              <a:ext cx="686" cy="7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V="1">
              <a:off x="11352" y="8405"/>
              <a:ext cx="686" cy="7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任意多边形 33"/>
          <p:cNvSpPr/>
          <p:nvPr/>
        </p:nvSpPr>
        <p:spPr>
          <a:xfrm>
            <a:off x="6073140" y="3963670"/>
            <a:ext cx="3950970" cy="1859280"/>
          </a:xfrm>
          <a:custGeom>
            <a:avLst/>
            <a:gdLst>
              <a:gd name="connisteX0" fmla="*/ 0 w 3951193"/>
              <a:gd name="connsiteY0" fmla="*/ 1858967 h 1858967"/>
              <a:gd name="connisteX1" fmla="*/ 348615 w 3951193"/>
              <a:gd name="connsiteY1" fmla="*/ 726762 h 1858967"/>
              <a:gd name="connisteX2" fmla="*/ 2079625 w 3951193"/>
              <a:gd name="connsiteY2" fmla="*/ 226382 h 1858967"/>
              <a:gd name="connisteX3" fmla="*/ 3766820 w 3951193"/>
              <a:gd name="connsiteY3" fmla="*/ 19372 h 1858967"/>
              <a:gd name="connisteX4" fmla="*/ 3843020 w 3951193"/>
              <a:gd name="connsiteY4" fmla="*/ 19372 h 1858967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rect l="l" t="t" r="r" b="b"/>
            <a:pathLst>
              <a:path w="3951194" h="1858968">
                <a:moveTo>
                  <a:pt x="0" y="1858968"/>
                </a:moveTo>
                <a:cubicBezTo>
                  <a:pt x="34925" y="1642433"/>
                  <a:pt x="-67310" y="1053153"/>
                  <a:pt x="348615" y="726763"/>
                </a:cubicBezTo>
                <a:cubicBezTo>
                  <a:pt x="764540" y="400373"/>
                  <a:pt x="1395730" y="367988"/>
                  <a:pt x="2079625" y="226383"/>
                </a:cubicBezTo>
                <a:cubicBezTo>
                  <a:pt x="2763520" y="84778"/>
                  <a:pt x="3414395" y="60648"/>
                  <a:pt x="3766820" y="19373"/>
                </a:cubicBezTo>
                <a:cubicBezTo>
                  <a:pt x="4119245" y="-21902"/>
                  <a:pt x="3861435" y="14928"/>
                  <a:pt x="3843020" y="19373"/>
                </a:cubicBezTo>
              </a:path>
            </a:pathLst>
          </a:custGeom>
          <a:noFill/>
          <a:ln w="254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" name="任意多边形 34"/>
          <p:cNvSpPr/>
          <p:nvPr/>
        </p:nvSpPr>
        <p:spPr>
          <a:xfrm>
            <a:off x="2285365" y="3939540"/>
            <a:ext cx="3577590" cy="1840230"/>
          </a:xfrm>
          <a:custGeom>
            <a:avLst/>
            <a:gdLst>
              <a:gd name="connisteX0" fmla="*/ 3570605 w 3577712"/>
              <a:gd name="connsiteY0" fmla="*/ 1840230 h 1840230"/>
              <a:gd name="connisteX1" fmla="*/ 3276600 w 3577712"/>
              <a:gd name="connsiteY1" fmla="*/ 751205 h 1840230"/>
              <a:gd name="connisteX2" fmla="*/ 1480185 w 3577712"/>
              <a:gd name="connsiteY2" fmla="*/ 250825 h 1840230"/>
              <a:gd name="connisteX3" fmla="*/ 0 w 3577712"/>
              <a:gd name="connsiteY3" fmla="*/ 0 h 184023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3577712" h="1840230">
                <a:moveTo>
                  <a:pt x="3570605" y="1840230"/>
                </a:moveTo>
                <a:cubicBezTo>
                  <a:pt x="3547745" y="1632585"/>
                  <a:pt x="3694430" y="1069340"/>
                  <a:pt x="3276600" y="751205"/>
                </a:cubicBezTo>
                <a:cubicBezTo>
                  <a:pt x="2858770" y="433070"/>
                  <a:pt x="2135505" y="401320"/>
                  <a:pt x="1480185" y="250825"/>
                </a:cubicBezTo>
                <a:cubicBezTo>
                  <a:pt x="824865" y="100330"/>
                  <a:pt x="260350" y="40005"/>
                  <a:pt x="0" y="0"/>
                </a:cubicBezTo>
              </a:path>
            </a:pathLst>
          </a:custGeom>
          <a:noFill/>
          <a:ln w="254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37" name="直接连接符 36"/>
          <p:cNvCxnSpPr/>
          <p:nvPr/>
        </p:nvCxnSpPr>
        <p:spPr>
          <a:xfrm flipH="1">
            <a:off x="2154555" y="4190365"/>
            <a:ext cx="7685405" cy="53975"/>
          </a:xfrm>
          <a:prstGeom prst="line">
            <a:avLst/>
          </a:prstGeom>
          <a:ln w="28575" cmpd="sng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图片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9610" y="4296410"/>
            <a:ext cx="66675" cy="85725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2335" y="4328160"/>
            <a:ext cx="66675" cy="85725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5160" y="4893310"/>
            <a:ext cx="66675" cy="85725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9085" y="4474210"/>
            <a:ext cx="66675" cy="85725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7360" y="4169410"/>
            <a:ext cx="66675" cy="85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38 -0.001575 L 0.005312 0.004721 L 0.009739 0.014258 L 0.013333 0.023795 L 0.018697 0.033332 L 0.023177 0.042869 L 0.029427 0.050740 L 0.032968 0.061851 L 0.038333 0.066666 L 0.077604 -0.007964 L 0.077604 -0.006390 L 0.076718 -0.006390 " pathEditMode="relative" rAng="0" ptsTypes="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10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b"/>
  <p:tag name="KSO_WM_UNIT_TYPE" val="l_h_i"/>
  <p:tag name="KSO_WM_UNIT_INDEX" val="1_2_1"/>
  <p:tag name="KSO_WM_UNIT_ID" val="diagram20198937_1*l_h_i*1_2_1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FILL_FORE_SCHEMECOLOR_INDEX" val="9"/>
  <p:tag name="KSO_WM_UNIT_FILL_TYPE" val="1"/>
</p:tagLst>
</file>

<file path=ppt/tags/tag11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98937_1*l_h_i*1_2_1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FILL_FORE_SCHEMECOLOR_INDEX" val="9"/>
  <p:tag name="KSO_WM_UNIT_FILL_TYPE" val="1"/>
  <p:tag name="KSO_WM_UNIT_TEXT_FILL_FORE_SCHEMECOLOR_INDEX" val="14"/>
  <p:tag name="KSO_WM_UNIT_TEXT_FILL_TYPE" val="1"/>
</p:tagLst>
</file>

<file path=ppt/tags/tag12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198937_1*l_h_i*1_2_2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FILL_FORE_SCHEMECOLOR_INDEX" val="9"/>
  <p:tag name="KSO_WM_UNIT_FILL_TYPE" val="1"/>
  <p:tag name="KSO_WM_UNIT_TEXT_FILL_FORE_SCHEMECOLOR_INDEX" val="14"/>
  <p:tag name="KSO_WM_UNIT_TEXT_FILL_TYPE" val="1"/>
</p:tagLst>
</file>

<file path=ppt/tags/tag13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198937_1*l_h_a*1_2_1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4"/>
  <p:tag name="KSO_WM_UNIT_TEXT_FILL_TYPE" val="1"/>
</p:tagLst>
</file>

<file path=ppt/tags/tag14.xml><?xml version="1.0" encoding="utf-8"?>
<p:tagLst xmlns:p="http://schemas.openxmlformats.org/presentationml/2006/main">
  <p:tag name="KSO_WM_UNIT_DIAGRAM_MODELTYPE" val="stripeEnum"/>
  <p:tag name="KSO_WM_UNIT_NOCLEAR" val="0"/>
  <p:tag name="KSO_WM_UNIT_VALUE" val="8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198937_1*l_h_f*1_2_1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TEXT_FILL_FORE_SCHEMECOLOR_INDEX" val="13"/>
  <p:tag name="KSO_WM_UNIT_TEXT_FILL_TYPE" val="1"/>
</p:tagLst>
</file>

<file path=ppt/tags/tag15.xml><?xml version="1.0" encoding="utf-8"?>
<p:tagLst xmlns:p="http://schemas.openxmlformats.org/presentationml/2006/main">
  <p:tag name="ISLIDE.DIAGRAM" val="2b751056-6b97-492c-b763-340acee7e99d"/>
</p:tagLst>
</file>

<file path=ppt/tags/tag16.xml><?xml version="1.0" encoding="utf-8"?>
<p:tagLst xmlns:p="http://schemas.openxmlformats.org/presentationml/2006/main">
  <p:tag name="REFSHAPE" val="1265813228"/>
  <p:tag name="KSO_WM_UNIT_PLACING_PICTURE_USER_VIEWPORT" val="{&quot;height&quot;:2970,&quot;width&quot;:16170}"/>
</p:tagLst>
</file>

<file path=ppt/tags/tag17.xml><?xml version="1.0" encoding="utf-8"?>
<p:tagLst xmlns:p="http://schemas.openxmlformats.org/presentationml/2006/main">
  <p:tag name="REFSHAPE" val="1270714468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187706_3*l_h_i*1_3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87706_3*l_h_i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</p:tagLst>
</file>

<file path=ppt/tags/tag2.xml><?xml version="1.0" encoding="utf-8"?>
<p:tagLst xmlns:p="http://schemas.openxmlformats.org/presentationml/2006/main">
  <p:tag name="THINKCELLSHAPEDONOTDELETE" val="tA6S0wzOvQ8a50SA42PUNRg"/>
</p:tagLst>
</file>

<file path=ppt/tags/tag20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87706_3*l_h_a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5"/>
  <p:tag name="KSO_WM_UNIT_TEXT_FILL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7706_3*l_h_i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</p:tagLst>
</file>

<file path=ppt/tags/tag22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187706_3*l_h_a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6"/>
  <p:tag name="KSO_WM_UNIT_TEXT_FILL_TYPE" val="1"/>
</p:tagLst>
</file>

<file path=ppt/tags/tag23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187706_3*l_h_f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187706_3*l_h_i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13"/>
  <p:tag name="KSO_WM_UNIT_TEXT_FILL_TYPE" val="1"/>
</p:tagLst>
</file>

<file path=ppt/tags/tag25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diagram20187706_3*l_h_a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7"/>
  <p:tag name="KSO_WM_UNIT_TEXT_FILL_TYPE" val="1"/>
</p:tagLst>
</file>

<file path=ppt/tags/tag26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187706_3*l_h_f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187706_3*l_h_i*1_2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187706_3*l_h_i*1_1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29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187706_3*l_h_f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3.xml><?xml version="1.0" encoding="utf-8"?>
<p:tagLst xmlns:p="http://schemas.openxmlformats.org/presentationml/2006/main">
  <p:tag name="ISLIDE.DIAGRAM" val="2b751056-6b97-492c-b763-340acee7e99d"/>
</p:tagLst>
</file>

<file path=ppt/tags/tag30.xml><?xml version="1.0" encoding="utf-8"?>
<p:tagLst xmlns:p="http://schemas.openxmlformats.org/presentationml/2006/main">
  <p:tag name="REFSHAPE" val="800212108"/>
  <p:tag name="KSO_WM_UNIT_PLACING_PICTURE_USER_VIEWPORT" val="{&quot;height&quot;:3105,&quot;width&quot;:11025}"/>
</p:tagLst>
</file>

<file path=ppt/tags/tag31.xml><?xml version="1.0" encoding="utf-8"?>
<p:tagLst xmlns:p="http://schemas.openxmlformats.org/presentationml/2006/main">
  <p:tag name="REFSHAPE" val="800212108"/>
  <p:tag name="KSO_WM_UNIT_PLACING_PICTURE_USER_VIEWPORT" val="{&quot;height&quot;:3105,&quot;width&quot;:11025}"/>
</p:tagLst>
</file>

<file path=ppt/tags/tag32.xml><?xml version="1.0" encoding="utf-8"?>
<p:tagLst xmlns:p="http://schemas.openxmlformats.org/presentationml/2006/main">
  <p:tag name="REFSHAPE" val="800212108"/>
  <p:tag name="KSO_WM_UNIT_PLACING_PICTURE_USER_VIEWPORT" val="{&quot;height&quot;:3105,&quot;width&quot;:11025}"/>
</p:tagLst>
</file>

<file path=ppt/tags/tag33.xml><?xml version="1.0" encoding="utf-8"?>
<p:tagLst xmlns:p="http://schemas.openxmlformats.org/presentationml/2006/main">
  <p:tag name="REFSHAPE" val="800212108"/>
  <p:tag name="KSO_WM_UNIT_PLACING_PICTURE_USER_VIEWPORT" val="{&quot;height&quot;:3105,&quot;width&quot;:11025}"/>
</p:tagLst>
</file>

<file path=ppt/tags/tag34.xml><?xml version="1.0" encoding="utf-8"?>
<p:tagLst xmlns:p="http://schemas.openxmlformats.org/presentationml/2006/main">
  <p:tag name="REFSHAPE" val="1270714468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187706_3*l_h_i*1_3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87706_3*l_h_i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</p:tagLst>
</file>

<file path=ppt/tags/tag37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87706_3*l_h_a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5"/>
  <p:tag name="KSO_WM_UNIT_TEXT_FILL_TYPE" val="1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7706_3*l_h_i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</p:tagLst>
</file>

<file path=ppt/tags/tag39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187706_3*l_h_a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6"/>
  <p:tag name="KSO_WM_UNIT_TEXT_FILL_TYPE" val="1"/>
</p:tagLst>
</file>

<file path=ppt/tags/tag4.xml><?xml version="1.0" encoding="utf-8"?>
<p:tagLst xmlns:p="http://schemas.openxmlformats.org/presentationml/2006/main">
  <p:tag name="ISLIDE.DIAGRAM" val="2b751056-6b97-492c-b763-340acee7e99d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187706_3*l_h_i*1_2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187706_3*l_h_i*1_1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42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187706_3*l_h_f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43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187706_3*l_h_f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44.xml><?xml version="1.0" encoding="utf-8"?>
<p:tagLst xmlns:p="http://schemas.openxmlformats.org/presentationml/2006/main">
  <p:tag name="REFSHAPE" val="1270714468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187706_3*l_h_i*1_3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87706_3*l_h_i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</p:tagLst>
</file>

<file path=ppt/tags/tag47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87706_3*l_h_a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5"/>
  <p:tag name="KSO_WM_UNIT_TEXT_FILL_TYPE" val="1"/>
</p:tagLst>
</file>

<file path=ppt/tags/tag48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187706_3*l_h_f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7706_3*l_h_i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</p:tagLst>
</file>

<file path=ppt/tags/tag5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b"/>
  <p:tag name="KSO_WM_UNIT_TYPE" val="l_h_i"/>
  <p:tag name="KSO_WM_UNIT_INDEX" val="1_1_1"/>
  <p:tag name="KSO_WM_UNIT_ID" val="diagram20198937_1*l_h_i*1_1_1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FILL_FORE_SCHEMECOLOR_INDEX" val="6"/>
  <p:tag name="KSO_WM_UNIT_FILL_TYPE" val="1"/>
</p:tagLst>
</file>

<file path=ppt/tags/tag50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187706_3*l_h_a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6"/>
  <p:tag name="KSO_WM_UNIT_TEXT_FILL_TYPE" val="1"/>
</p:tagLst>
</file>

<file path=ppt/tags/tag51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187706_3*l_h_f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187706_3*l_h_i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13"/>
  <p:tag name="KSO_WM_UNIT_TEXT_FILL_TYPE" val="1"/>
</p:tagLst>
</file>

<file path=ppt/tags/tag53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diagram20187706_3*l_h_a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7"/>
  <p:tag name="KSO_WM_UNIT_TEXT_FILL_TYPE" val="1"/>
</p:tagLst>
</file>

<file path=ppt/tags/tag54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187706_3*l_h_f*1_3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187706_3*l_h_i*1_2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187706_3*l_h_i*1_1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57.xml><?xml version="1.0" encoding="utf-8"?>
<p:tagLst xmlns:p="http://schemas.openxmlformats.org/presentationml/2006/main">
  <p:tag name="REFSHAPE" val="1270714468"/>
</p:tagLst>
</file>

<file path=ppt/tags/tag58.xml><?xml version="1.0" encoding="utf-8"?>
<p:tagLst xmlns:p="http://schemas.openxmlformats.org/presentationml/2006/main">
  <p:tag name="REFSHAPE" val="1270714468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187706_3*l_h_i*1_3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98937_1*l_h_i*1_1_1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4"/>
  <p:tag name="KSO_WM_UNIT_TEXT_FILL_TYPE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187706_3*l_h_i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</p:tagLst>
</file>

<file path=ppt/tags/tag61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87706_3*l_h_a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5"/>
  <p:tag name="KSO_WM_UNIT_TEXT_FILL_TYPE" val="1"/>
</p:tagLst>
</file>

<file path=ppt/tags/tag62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187706_3*l_h_f*1_1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187706_3*l_h_i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</p:tagLst>
</file>

<file path=ppt/tags/tag64.xml><?xml version="1.0" encoding="utf-8"?>
<p:tagLst xmlns:p="http://schemas.openxmlformats.org/presentationml/2006/main">
  <p:tag name="KSO_WM_UNIT_ISCONTENTSTITLE" val="0"/>
  <p:tag name="KSO_WM_UNIT_NOCLEAR" val="0"/>
  <p:tag name="KSO_WM_UNIT_VALUE" val="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0187706_3*l_h_a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6"/>
  <p:tag name="KSO_WM_UNIT_TEXT_FILL_TYPE" val="1"/>
</p:tagLst>
</file>

<file path=ppt/tags/tag65.xml><?xml version="1.0" encoding="utf-8"?>
<p:tagLst xmlns:p="http://schemas.openxmlformats.org/presentationml/2006/main"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187706_3*l_h_f*1_2_1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" val="13"/>
  <p:tag name="KSO_WM_UNIT_TEXT_FILL_TYPE" val="1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187706_3*l_h_i*1_2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187706_3*l_h_i*1_1_2"/>
  <p:tag name="KSO_WM_TEMPLATE_CATEGORY" val="diagram"/>
  <p:tag name="KSO_WM_TEMPLATE_INDEX" val="20187706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68.xml><?xml version="1.0" encoding="utf-8"?>
<p:tagLst xmlns:p="http://schemas.openxmlformats.org/presentationml/2006/main">
  <p:tag name="THINKCELLSHAPEDONOTDELETE" val="thinkcellActiveDocDoNotDelete"/>
</p:tagLst>
</file>

<file path=ppt/tags/tag69.xml><?xml version="1.0" encoding="utf-8"?>
<p:tagLst xmlns:p="http://schemas.openxmlformats.org/presentationml/2006/main">
  <p:tag name="THINKCELLSHAPEDONOTDELETE" val="t1Smkff3fSzGMOuItfjj3Fw"/>
</p:tagLst>
</file>

<file path=ppt/tags/tag7.xml><?xml version="1.0" encoding="utf-8"?>
<p:tagLst xmlns:p="http://schemas.openxmlformats.org/presentationml/2006/main">
  <p:tag name="KSO_WM_UNIT_DIAGRAM_MODELTYPE" val="stripeEnum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198937_1*l_h_i*1_1_2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4"/>
  <p:tag name="KSO_WM_UNIT_TEXT_FILL_TYPE" val="1"/>
</p:tagLst>
</file>

<file path=ppt/tags/tag70.xml><?xml version="1.0" encoding="utf-8"?>
<p:tagLst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THINKCELLUNDODONOTDELETE" val="0"/>
  <p:tag name="ISLIDE.THEME" val="e65689fe-6797-4cb7-96fe-01dc2e5a56de"/>
</p:tagLst>
</file>

<file path=ppt/tags/tag8.xml><?xml version="1.0" encoding="utf-8"?>
<p:tagLst xmlns:p="http://schemas.openxmlformats.org/presentationml/2006/main">
  <p:tag name="KSO_WM_UNIT_DIAGRAM_MODELTYPE" val="stripeEnum"/>
  <p:tag name="KSO_WM_UNIT_ISCONTENTSTITLE" val="0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198937_1*l_h_a*1_1_1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DIAGRAM_MODELTYPE" val="stripeEnum"/>
  <p:tag name="KSO_WM_UNIT_NOCLEAR" val="0"/>
  <p:tag name="KSO_WM_UNIT_VALUE" val="8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198937_1*l_h_f*1_1_1"/>
  <p:tag name="KSO_WM_TEMPLATE_CATEGORY" val="diagram"/>
  <p:tag name="KSO_WM_TEMPLATE_INDEX" val="20198937"/>
  <p:tag name="KSO_WM_UNIT_LAYERLEVEL" val="1_1_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TEXT_FILL_FORE_SCHEMECOLOR_INDEX" val="13"/>
  <p:tag name="KSO_WM_UNIT_TEXT_FILL_TYPE" val="1"/>
</p:tagLst>
</file>

<file path=ppt/theme/theme1.xml><?xml version="1.0" encoding="utf-8"?>
<a:theme xmlns:a="http://schemas.openxmlformats.org/drawingml/2006/main" name="主题5">
  <a:themeElements>
    <a:clrScheme name="房利美">
      <a:dk1>
        <a:srgbClr val="000000"/>
      </a:dk1>
      <a:lt1>
        <a:srgbClr val="FFFFFF"/>
      </a:lt1>
      <a:dk2>
        <a:srgbClr val="768394"/>
      </a:dk2>
      <a:lt2>
        <a:srgbClr val="F0F0F0"/>
      </a:lt2>
      <a:accent1>
        <a:srgbClr val="FFBF00"/>
      </a:accent1>
      <a:accent2>
        <a:srgbClr val="FAAF3F"/>
      </a:accent2>
      <a:accent3>
        <a:srgbClr val="000000"/>
      </a:accent3>
      <a:accent4>
        <a:srgbClr val="727272"/>
      </a:accent4>
      <a:accent5>
        <a:srgbClr val="595959"/>
      </a:accent5>
      <a:accent6>
        <a:srgbClr val="666666"/>
      </a:accent6>
      <a:hlink>
        <a:srgbClr val="4276AA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10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11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12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13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3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4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5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6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7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8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ppt/theme/themeOverride9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FFBF00"/>
    </a:accent1>
    <a:accent2>
      <a:srgbClr val="FAAF3F"/>
    </a:accent2>
    <a:accent3>
      <a:srgbClr val="000000"/>
    </a:accent3>
    <a:accent4>
      <a:srgbClr val="727272"/>
    </a:accent4>
    <a:accent5>
      <a:srgbClr val="595959"/>
    </a:accent5>
    <a:accent6>
      <a:srgbClr val="666666"/>
    </a:accent6>
    <a:hlink>
      <a:srgbClr val="4276AA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0</TotalTime>
  <Words>892</Words>
  <Application>WPS 演示</Application>
  <PresentationFormat>宽屏</PresentationFormat>
  <Paragraphs>181</Paragraphs>
  <Slides>27</Slides>
  <Notes>3</Notes>
  <HiddenSlides>3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42</vt:i4>
      </vt:variant>
      <vt:variant>
        <vt:lpstr>幻灯片标题</vt:lpstr>
      </vt:variant>
      <vt:variant>
        <vt:i4>27</vt:i4>
      </vt:variant>
    </vt:vector>
  </HeadingPairs>
  <TitlesOfParts>
    <vt:vector size="79" baseType="lpstr">
      <vt:lpstr>Arial</vt:lpstr>
      <vt:lpstr>宋体</vt:lpstr>
      <vt:lpstr>Wingdings</vt:lpstr>
      <vt:lpstr>等线</vt:lpstr>
      <vt:lpstr>微软雅黑</vt:lpstr>
      <vt:lpstr>黑体</vt:lpstr>
      <vt:lpstr>Arial Unicode MS</vt:lpstr>
      <vt:lpstr>Calibri</vt:lpstr>
      <vt:lpstr>Times New Roman</vt:lpstr>
      <vt:lpstr>主题5</vt:lpstr>
      <vt:lpstr>TCLayout.ActiveDocument.1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TCLayout.ActiveDocument.1</vt:lpstr>
      <vt:lpstr>Equation.KSEE3</vt:lpstr>
      <vt:lpstr>Equation.KSEE3</vt:lpstr>
      <vt:lpstr>Equation.KSEE3</vt:lpstr>
      <vt:lpstr>Equation.KSEE3</vt:lpstr>
      <vt:lpstr>Equation.KSEE3</vt:lpstr>
      <vt:lpstr>高三数学专题复习课</vt:lpstr>
      <vt:lpstr>知识梳理</vt:lpstr>
      <vt:lpstr>PowerPoint 演示文稿</vt:lpstr>
      <vt:lpstr>PowerPoint 演示文稿</vt:lpstr>
      <vt:lpstr>PowerPoint 演示文稿</vt:lpstr>
      <vt:lpstr>典例精析</vt:lpstr>
      <vt:lpstr>典型例题1</vt:lpstr>
      <vt:lpstr>典型例题1</vt:lpstr>
      <vt:lpstr>典型例题1</vt:lpstr>
      <vt:lpstr>练习1</vt:lpstr>
      <vt:lpstr>PowerPoint 演示文稿</vt:lpstr>
      <vt:lpstr>典型例题2·2018全国卷Ⅰ</vt:lpstr>
      <vt:lpstr>典型例题2·2018全国卷Ⅰ</vt:lpstr>
      <vt:lpstr>典型例题2·2018全国卷Ⅰ</vt:lpstr>
      <vt:lpstr>典型例题2·2018全国卷Ⅰ</vt:lpstr>
      <vt:lpstr>PowerPoint 演示文稿</vt:lpstr>
      <vt:lpstr>典型例题3·2018天津卷</vt:lpstr>
      <vt:lpstr>典型例题3·2018天津卷</vt:lpstr>
      <vt:lpstr>典型例题3·2018天津卷</vt:lpstr>
      <vt:lpstr>典型例题3·2018天津卷</vt:lpstr>
      <vt:lpstr>典型例题3·2018天津卷</vt:lpstr>
      <vt:lpstr>PowerPoint 演示文稿</vt:lpstr>
      <vt:lpstr>典型例题4</vt:lpstr>
      <vt:lpstr>PowerPoint 演示文稿</vt:lpstr>
      <vt:lpstr>小结</vt:lpstr>
      <vt:lpstr>PowerPoint 演示文稿</vt:lpstr>
      <vt:lpstr>谢谢！ 再见！</vt:lpstr>
    </vt:vector>
  </TitlesOfParts>
  <Company>iSlide</Company>
  <LinksUpToDate>false</LinksUpToDate>
  <SharedDoc>false</SharedDoc>
  <HyperlinksChanged>false</HyperlinksChanged>
  <AppVersion>14.0000</AppVersion>
  <Manager>iSlide</Manager>
  <HyperlinkBase>https://www.islide.cc</HyperlinkBas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拾肆先生</cp:lastModifiedBy>
  <cp:revision>21</cp:revision>
  <cp:lastPrinted>2018-06-07T16:00:00Z</cp:lastPrinted>
  <dcterms:created xsi:type="dcterms:W3CDTF">2018-06-07T16:00:00Z</dcterms:created>
  <dcterms:modified xsi:type="dcterms:W3CDTF">2020-02-16T01:08:00Z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KSOProductBuildVer">
    <vt:lpwstr>2052-11.1.0.9339</vt:lpwstr>
  </property>
</Properties>
</file>